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notesSlides/notesSlide2.xml" ContentType="application/vnd.openxmlformats-officedocument.presentationml.notesSlide+xml"/>
  <Override PartName="/ppt/theme/themeOverride4.xml" ContentType="application/vnd.openxmlformats-officedocument.themeOverride+xml"/>
  <Override PartName="/ppt/notesSlides/notesSlide3.xml" ContentType="application/vnd.openxmlformats-officedocument.presentationml.notesSlide+xml"/>
  <Override PartName="/ppt/theme/themeOverride5.xml" ContentType="application/vnd.openxmlformats-officedocument.themeOverride+xml"/>
  <Override PartName="/ppt/theme/themeOverride6.xml" ContentType="application/vnd.openxmlformats-officedocument.themeOverride+xml"/>
  <Override PartName="/ppt/notesSlides/notesSlide4.xml" ContentType="application/vnd.openxmlformats-officedocument.presentationml.notesSlide+xml"/>
  <Override PartName="/ppt/theme/themeOverride7.xml" ContentType="application/vnd.openxmlformats-officedocument.themeOverride+xml"/>
  <Override PartName="/ppt/notesSlides/notesSlide5.xml" ContentType="application/vnd.openxmlformats-officedocument.presentationml.notesSl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6"/>
  </p:notesMasterIdLst>
  <p:handoutMasterIdLst>
    <p:handoutMasterId r:id="rId37"/>
  </p:handoutMasterIdLst>
  <p:sldIdLst>
    <p:sldId id="359" r:id="rId2"/>
    <p:sldId id="370" r:id="rId3"/>
    <p:sldId id="322" r:id="rId4"/>
    <p:sldId id="455" r:id="rId5"/>
    <p:sldId id="456" r:id="rId6"/>
    <p:sldId id="454" r:id="rId7"/>
    <p:sldId id="452" r:id="rId8"/>
    <p:sldId id="453" r:id="rId9"/>
    <p:sldId id="435" r:id="rId10"/>
    <p:sldId id="402" r:id="rId11"/>
    <p:sldId id="398" r:id="rId12"/>
    <p:sldId id="436" r:id="rId13"/>
    <p:sldId id="437" r:id="rId14"/>
    <p:sldId id="403" r:id="rId15"/>
    <p:sldId id="438" r:id="rId16"/>
    <p:sldId id="429" r:id="rId17"/>
    <p:sldId id="439" r:id="rId18"/>
    <p:sldId id="440" r:id="rId19"/>
    <p:sldId id="441" r:id="rId20"/>
    <p:sldId id="442" r:id="rId21"/>
    <p:sldId id="443" r:id="rId22"/>
    <p:sldId id="445" r:id="rId23"/>
    <p:sldId id="444" r:id="rId24"/>
    <p:sldId id="447" r:id="rId25"/>
    <p:sldId id="446" r:id="rId26"/>
    <p:sldId id="448" r:id="rId27"/>
    <p:sldId id="450" r:id="rId28"/>
    <p:sldId id="449" r:id="rId29"/>
    <p:sldId id="404" r:id="rId30"/>
    <p:sldId id="430" r:id="rId31"/>
    <p:sldId id="385" r:id="rId32"/>
    <p:sldId id="397" r:id="rId33"/>
    <p:sldId id="451" r:id="rId34"/>
    <p:sldId id="318" r:id="rId35"/>
  </p:sldIdLst>
  <p:sldSz cx="9144000" cy="5143500" type="screen16x9"/>
  <p:notesSz cx="6858000" cy="9144000"/>
  <p:embeddedFontLst>
    <p:embeddedFont>
      <p:font typeface="微软雅黑" panose="020B0503020204020204" pitchFamily="34" charset="-122"/>
      <p:regular r:id="rId38"/>
      <p:bold r:id="rId39"/>
    </p:embeddedFont>
    <p:embeddedFont>
      <p:font typeface="Calibri" panose="020F0502020204030204" pitchFamily="34" charset="0"/>
      <p:regular r:id="rId40"/>
      <p:bold r:id="rId41"/>
      <p:italic r:id="rId42"/>
      <p:boldItalic r:id="rId43"/>
    </p:embeddedFont>
    <p:embeddedFont>
      <p:font typeface="Tahoma" panose="020B0604030504040204" pitchFamily="34" charset="0"/>
      <p:regular r:id="rId44"/>
      <p:bold r:id="rId45"/>
    </p:embeddedFont>
  </p:embeddedFontLst>
  <p:custDataLst>
    <p:tags r:id="rId4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CE41"/>
    <a:srgbClr val="7CC87D"/>
    <a:srgbClr val="E86060"/>
    <a:srgbClr val="FFFFFF"/>
    <a:srgbClr val="32262A"/>
    <a:srgbClr val="2D2226"/>
    <a:srgbClr val="68B7C3"/>
    <a:srgbClr val="E6E6E6"/>
    <a:srgbClr val="38425D"/>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935" autoAdjust="0"/>
    <p:restoredTop sz="94660" autoAdjust="0"/>
  </p:normalViewPr>
  <p:slideViewPr>
    <p:cSldViewPr>
      <p:cViewPr varScale="1">
        <p:scale>
          <a:sx n="97" d="100"/>
          <a:sy n="97" d="100"/>
        </p:scale>
        <p:origin x="672" y="8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1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viewProps" Target="view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53A075-29DF-4CAE-8BA7-CDA0ED456C88}" type="datetimeFigureOut">
              <a:rPr lang="zh-CN" altLang="en-US" smtClean="0"/>
              <a:t>2019/7/31</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3924EE-29F1-4E68-A53A-86CBCBDF827A}" type="slidenum">
              <a:rPr lang="zh-CN" altLang="en-US" smtClean="0"/>
              <a:t>‹#›</a:t>
            </a:fld>
            <a:endParaRPr lang="zh-CN" altLang="en-US"/>
          </a:p>
        </p:txBody>
      </p:sp>
    </p:spTree>
    <p:extLst>
      <p:ext uri="{BB962C8B-B14F-4D97-AF65-F5344CB8AC3E}">
        <p14:creationId xmlns:p14="http://schemas.microsoft.com/office/powerpoint/2010/main" val="2213844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B73EA-EE91-4E33-A9C1-8BF5DD7139A2}" type="datetimeFigureOut">
              <a:rPr lang="zh-CN" altLang="en-US" smtClean="0"/>
              <a:t>2019/7/31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92B679-AE23-4750-8FB0-6513430B8953}" type="slidenum">
              <a:rPr lang="zh-CN" altLang="en-US" smtClean="0"/>
              <a:t>‹#›</a:t>
            </a:fld>
            <a:endParaRPr lang="zh-CN" altLang="en-US"/>
          </a:p>
        </p:txBody>
      </p:sp>
    </p:spTree>
    <p:extLst>
      <p:ext uri="{BB962C8B-B14F-4D97-AF65-F5344CB8AC3E}">
        <p14:creationId xmlns:p14="http://schemas.microsoft.com/office/powerpoint/2010/main" val="129930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a:t>
            </a:fld>
            <a:endParaRPr lang="zh-CN" altLang="en-US"/>
          </a:p>
        </p:txBody>
      </p:sp>
    </p:spTree>
    <p:extLst>
      <p:ext uri="{BB962C8B-B14F-4D97-AF65-F5344CB8AC3E}">
        <p14:creationId xmlns:p14="http://schemas.microsoft.com/office/powerpoint/2010/main" val="3010231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a:t>
            </a:fld>
            <a:endParaRPr lang="zh-CN" altLang="en-US"/>
          </a:p>
        </p:txBody>
      </p:sp>
    </p:spTree>
    <p:extLst>
      <p:ext uri="{BB962C8B-B14F-4D97-AF65-F5344CB8AC3E}">
        <p14:creationId xmlns:p14="http://schemas.microsoft.com/office/powerpoint/2010/main" val="2436797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a:t>
            </a:fld>
            <a:endParaRPr lang="zh-CN" altLang="en-US"/>
          </a:p>
        </p:txBody>
      </p:sp>
    </p:spTree>
    <p:extLst>
      <p:ext uri="{BB962C8B-B14F-4D97-AF65-F5344CB8AC3E}">
        <p14:creationId xmlns:p14="http://schemas.microsoft.com/office/powerpoint/2010/main" val="218265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14</a:t>
            </a:fld>
            <a:endParaRPr lang="zh-CN" altLang="en-US"/>
          </a:p>
        </p:txBody>
      </p:sp>
    </p:spTree>
    <p:extLst>
      <p:ext uri="{BB962C8B-B14F-4D97-AF65-F5344CB8AC3E}">
        <p14:creationId xmlns:p14="http://schemas.microsoft.com/office/powerpoint/2010/main" val="2948841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29</a:t>
            </a:fld>
            <a:endParaRPr lang="zh-CN" altLang="en-US"/>
          </a:p>
        </p:txBody>
      </p:sp>
    </p:spTree>
    <p:extLst>
      <p:ext uri="{BB962C8B-B14F-4D97-AF65-F5344CB8AC3E}">
        <p14:creationId xmlns:p14="http://schemas.microsoft.com/office/powerpoint/2010/main" val="2600998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34</a:t>
            </a:fld>
            <a:endParaRPr lang="zh-CN" altLang="en-US"/>
          </a:p>
        </p:txBody>
      </p:sp>
    </p:spTree>
    <p:extLst>
      <p:ext uri="{BB962C8B-B14F-4D97-AF65-F5344CB8AC3E}">
        <p14:creationId xmlns:p14="http://schemas.microsoft.com/office/powerpoint/2010/main" val="3693893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98311488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512128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2019/7/31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2019/7/31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t="-3000" b="-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2019/7/31</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
        <p:nvSpPr>
          <p:cNvPr id="11" name="矩形 10"/>
          <p:cNvSpPr/>
          <p:nvPr userDrawn="1"/>
        </p:nvSpPr>
        <p:spPr>
          <a:xfrm>
            <a:off x="0" y="0"/>
            <a:ext cx="914400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50" r:id="rId1"/>
    <p:sldLayoutId id="2147483660" r:id="rId2"/>
    <p:sldLayoutId id="2147483661" r:id="rId3"/>
    <p:sldLayoutId id="2147483654" r:id="rId4"/>
    <p:sldLayoutId id="2147483655" r:id="rId5"/>
  </p:sldLayoutIdLst>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themeOverride" Target="../theme/themeOverride1.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5.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16.xml.rels><?xml version="1.0" encoding="UTF-8" standalone="yes"?>
<Relationships xmlns="http://schemas.openxmlformats.org/package/2006/relationships"><Relationship Id="rId2" Type="http://schemas.openxmlformats.org/officeDocument/2006/relationships/image" Target="../media/image27.jfi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7.xml"/><Relationship Id="rId5" Type="http://schemas.openxmlformats.org/officeDocument/2006/relationships/image" Target="../media/image50.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1.xml"/><Relationship Id="rId6" Type="http://schemas.openxmlformats.org/officeDocument/2006/relationships/image" Target="../media/image55.jpg"/><Relationship Id="rId5" Type="http://schemas.openxmlformats.org/officeDocument/2006/relationships/image" Target="../media/image54.jpe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8.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slideLayout" Target="../slideLayouts/slideLayout2.xml"/><Relationship Id="rId1" Type="http://schemas.openxmlformats.org/officeDocument/2006/relationships/themeOverride" Target="../theme/themeOverride9.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hemeOverride" Target="../theme/themeOverride10.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3000" b="-3000"/>
          </a:stretch>
        </a:blipFill>
        <a:effectLst/>
      </p:bgPr>
    </p:bg>
    <p:spTree>
      <p:nvGrpSpPr>
        <p:cNvPr id="1" name=""/>
        <p:cNvGrpSpPr/>
        <p:nvPr/>
      </p:nvGrpSpPr>
      <p:grpSpPr>
        <a:xfrm>
          <a:off x="0" y="0"/>
          <a:ext cx="0" cy="0"/>
          <a:chOff x="0" y="0"/>
          <a:chExt cx="0" cy="0"/>
        </a:xfrm>
      </p:grpSpPr>
      <p:sp>
        <p:nvSpPr>
          <p:cNvPr id="7" name="等腰三角形 6">
            <a:extLst>
              <a:ext uri="{FF2B5EF4-FFF2-40B4-BE49-F238E27FC236}">
                <a16:creationId xmlns:a16="http://schemas.microsoft.com/office/drawing/2014/main" id="{3B554E37-4FB8-44FF-ABAD-6B83532BAC68}"/>
              </a:ext>
            </a:extLst>
          </p:cNvPr>
          <p:cNvSpPr/>
          <p:nvPr/>
        </p:nvSpPr>
        <p:spPr>
          <a:xfrm rot="5400000">
            <a:off x="-181016" y="736543"/>
            <a:ext cx="3831065" cy="3469033"/>
          </a:xfrm>
          <a:prstGeom prst="triangle">
            <a:avLst/>
          </a:prstGeom>
          <a:solidFill>
            <a:srgbClr val="C0C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等腰三角形 11">
            <a:extLst>
              <a:ext uri="{FF2B5EF4-FFF2-40B4-BE49-F238E27FC236}">
                <a16:creationId xmlns:a16="http://schemas.microsoft.com/office/drawing/2014/main" id="{F4E44506-F454-4E60-A5B9-A8B7943ACA21}"/>
              </a:ext>
            </a:extLst>
          </p:cNvPr>
          <p:cNvSpPr/>
          <p:nvPr/>
        </p:nvSpPr>
        <p:spPr>
          <a:xfrm rot="5400000">
            <a:off x="-143154" y="970782"/>
            <a:ext cx="3029727" cy="2743421"/>
          </a:xfrm>
          <a:prstGeom prst="triangle">
            <a:avLst/>
          </a:prstGeom>
          <a:blipFill dpi="0" rotWithShape="1">
            <a:blip r:embed="rId5"/>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等腰三角形 12">
            <a:extLst>
              <a:ext uri="{FF2B5EF4-FFF2-40B4-BE49-F238E27FC236}">
                <a16:creationId xmlns:a16="http://schemas.microsoft.com/office/drawing/2014/main" id="{3D8E87F1-03B9-4272-B508-A9506EAADB04}"/>
              </a:ext>
            </a:extLst>
          </p:cNvPr>
          <p:cNvSpPr/>
          <p:nvPr/>
        </p:nvSpPr>
        <p:spPr>
          <a:xfrm rot="5400000">
            <a:off x="-112190" y="2855350"/>
            <a:ext cx="2374384" cy="2150007"/>
          </a:xfrm>
          <a:prstGeom prst="triangle">
            <a:avLst/>
          </a:prstGeom>
          <a:solidFill>
            <a:srgbClr val="68B7C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等腰三角形 15">
            <a:extLst>
              <a:ext uri="{FF2B5EF4-FFF2-40B4-BE49-F238E27FC236}">
                <a16:creationId xmlns:a16="http://schemas.microsoft.com/office/drawing/2014/main" id="{71C0E87C-F4C0-4250-953B-154F27494660}"/>
              </a:ext>
            </a:extLst>
          </p:cNvPr>
          <p:cNvSpPr/>
          <p:nvPr/>
        </p:nvSpPr>
        <p:spPr>
          <a:xfrm rot="16200000" flipH="1">
            <a:off x="2082088" y="2831434"/>
            <a:ext cx="1868226" cy="1691680"/>
          </a:xfrm>
          <a:prstGeom prst="triangle">
            <a:avLst/>
          </a:prstGeom>
          <a:solidFill>
            <a:srgbClr val="38425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a:extLst>
              <a:ext uri="{FF2B5EF4-FFF2-40B4-BE49-F238E27FC236}">
                <a16:creationId xmlns:a16="http://schemas.microsoft.com/office/drawing/2014/main" id="{541DDBC6-935D-4483-B18E-611DE622CBD0}"/>
              </a:ext>
            </a:extLst>
          </p:cNvPr>
          <p:cNvSpPr/>
          <p:nvPr/>
        </p:nvSpPr>
        <p:spPr>
          <a:xfrm>
            <a:off x="0" y="0"/>
            <a:ext cx="9144000" cy="5109882"/>
          </a:xfrm>
          <a:custGeom>
            <a:avLst/>
            <a:gdLst>
              <a:gd name="connsiteX0" fmla="*/ 0 w 9144000"/>
              <a:gd name="connsiteY0" fmla="*/ 0 h 5117546"/>
              <a:gd name="connsiteX1" fmla="*/ 9144000 w 9144000"/>
              <a:gd name="connsiteY1" fmla="*/ 0 h 5117546"/>
              <a:gd name="connsiteX2" fmla="*/ 9144000 w 9144000"/>
              <a:gd name="connsiteY2" fmla="*/ 5117546 h 5117546"/>
              <a:gd name="connsiteX3" fmla="*/ 0 w 9144000"/>
              <a:gd name="connsiteY3" fmla="*/ 5117546 h 5117546"/>
              <a:gd name="connsiteX4" fmla="*/ 0 w 9144000"/>
              <a:gd name="connsiteY4" fmla="*/ 0 h 5117546"/>
              <a:gd name="connsiteX0" fmla="*/ 0 w 9144000"/>
              <a:gd name="connsiteY0" fmla="*/ 0 h 5117546"/>
              <a:gd name="connsiteX1" fmla="*/ 9144000 w 9144000"/>
              <a:gd name="connsiteY1" fmla="*/ 0 h 5117546"/>
              <a:gd name="connsiteX2" fmla="*/ 9144000 w 9144000"/>
              <a:gd name="connsiteY2" fmla="*/ 5117546 h 5117546"/>
              <a:gd name="connsiteX3" fmla="*/ 0 w 9144000"/>
              <a:gd name="connsiteY3" fmla="*/ 0 h 5117546"/>
            </a:gdLst>
            <a:ahLst/>
            <a:cxnLst>
              <a:cxn ang="0">
                <a:pos x="connsiteX0" y="connsiteY0"/>
              </a:cxn>
              <a:cxn ang="0">
                <a:pos x="connsiteX1" y="connsiteY1"/>
              </a:cxn>
              <a:cxn ang="0">
                <a:pos x="connsiteX2" y="connsiteY2"/>
              </a:cxn>
              <a:cxn ang="0">
                <a:pos x="connsiteX3" y="connsiteY3"/>
              </a:cxn>
            </a:cxnLst>
            <a:rect l="l" t="t" r="r" b="b"/>
            <a:pathLst>
              <a:path w="9144000" h="5117546">
                <a:moveTo>
                  <a:pt x="0" y="0"/>
                </a:moveTo>
                <a:lnTo>
                  <a:pt x="9144000" y="0"/>
                </a:lnTo>
                <a:lnTo>
                  <a:pt x="9144000" y="5117546"/>
                </a:lnTo>
                <a:lnTo>
                  <a:pt x="0" y="0"/>
                </a:lnTo>
                <a:close/>
              </a:path>
            </a:pathLst>
          </a:cu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矩形 1">
            <a:extLst>
              <a:ext uri="{FF2B5EF4-FFF2-40B4-BE49-F238E27FC236}">
                <a16:creationId xmlns:a16="http://schemas.microsoft.com/office/drawing/2014/main" id="{C827A7DB-9EDF-4CC4-93B2-0D0799228404}"/>
              </a:ext>
            </a:extLst>
          </p:cNvPr>
          <p:cNvSpPr/>
          <p:nvPr/>
        </p:nvSpPr>
        <p:spPr>
          <a:xfrm>
            <a:off x="892044" y="0"/>
            <a:ext cx="8251956" cy="4611387"/>
          </a:xfrm>
          <a:custGeom>
            <a:avLst/>
            <a:gdLst>
              <a:gd name="connsiteX0" fmla="*/ 0 w 9144000"/>
              <a:gd name="connsiteY0" fmla="*/ 0 h 5117546"/>
              <a:gd name="connsiteX1" fmla="*/ 9144000 w 9144000"/>
              <a:gd name="connsiteY1" fmla="*/ 0 h 5117546"/>
              <a:gd name="connsiteX2" fmla="*/ 9144000 w 9144000"/>
              <a:gd name="connsiteY2" fmla="*/ 5117546 h 5117546"/>
              <a:gd name="connsiteX3" fmla="*/ 0 w 9144000"/>
              <a:gd name="connsiteY3" fmla="*/ 5117546 h 5117546"/>
              <a:gd name="connsiteX4" fmla="*/ 0 w 9144000"/>
              <a:gd name="connsiteY4" fmla="*/ 0 h 5117546"/>
              <a:gd name="connsiteX0" fmla="*/ 0 w 9144000"/>
              <a:gd name="connsiteY0" fmla="*/ 0 h 5117546"/>
              <a:gd name="connsiteX1" fmla="*/ 9144000 w 9144000"/>
              <a:gd name="connsiteY1" fmla="*/ 0 h 5117546"/>
              <a:gd name="connsiteX2" fmla="*/ 9144000 w 9144000"/>
              <a:gd name="connsiteY2" fmla="*/ 5117546 h 5117546"/>
              <a:gd name="connsiteX3" fmla="*/ 0 w 9144000"/>
              <a:gd name="connsiteY3" fmla="*/ 0 h 5117546"/>
            </a:gdLst>
            <a:ahLst/>
            <a:cxnLst>
              <a:cxn ang="0">
                <a:pos x="connsiteX0" y="connsiteY0"/>
              </a:cxn>
              <a:cxn ang="0">
                <a:pos x="connsiteX1" y="connsiteY1"/>
              </a:cxn>
              <a:cxn ang="0">
                <a:pos x="connsiteX2" y="connsiteY2"/>
              </a:cxn>
              <a:cxn ang="0">
                <a:pos x="connsiteX3" y="connsiteY3"/>
              </a:cxn>
            </a:cxnLst>
            <a:rect l="l" t="t" r="r" b="b"/>
            <a:pathLst>
              <a:path w="9144000" h="5117546">
                <a:moveTo>
                  <a:pt x="0" y="0"/>
                </a:moveTo>
                <a:lnTo>
                  <a:pt x="9144000" y="0"/>
                </a:lnTo>
                <a:lnTo>
                  <a:pt x="9144000" y="5117546"/>
                </a:lnTo>
                <a:lnTo>
                  <a:pt x="0" y="0"/>
                </a:lnTo>
                <a:close/>
              </a:path>
            </a:pathLst>
          </a:custGeom>
          <a:solidFill>
            <a:srgbClr val="38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等腰三角形 14">
            <a:extLst>
              <a:ext uri="{FF2B5EF4-FFF2-40B4-BE49-F238E27FC236}">
                <a16:creationId xmlns:a16="http://schemas.microsoft.com/office/drawing/2014/main" id="{DC5D7A1A-CF42-4DD6-9732-F7F70453FD94}"/>
              </a:ext>
            </a:extLst>
          </p:cNvPr>
          <p:cNvSpPr/>
          <p:nvPr/>
        </p:nvSpPr>
        <p:spPr>
          <a:xfrm rot="5400000">
            <a:off x="3909016" y="848864"/>
            <a:ext cx="749080" cy="678293"/>
          </a:xfrm>
          <a:prstGeom prst="triangle">
            <a:avLst/>
          </a:prstGeom>
          <a:solidFill>
            <a:srgbClr val="68B7C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mn-ea"/>
              <a:sym typeface="+mn-lt"/>
            </a:endParaRPr>
          </a:p>
        </p:txBody>
      </p:sp>
      <p:sp>
        <p:nvSpPr>
          <p:cNvPr id="10" name="矩形 9">
            <a:extLst>
              <a:ext uri="{FF2B5EF4-FFF2-40B4-BE49-F238E27FC236}">
                <a16:creationId xmlns:a16="http://schemas.microsoft.com/office/drawing/2014/main" id="{2C83F21A-04DE-4478-A093-C4EED725313F}"/>
              </a:ext>
            </a:extLst>
          </p:cNvPr>
          <p:cNvSpPr/>
          <p:nvPr/>
        </p:nvSpPr>
        <p:spPr>
          <a:xfrm>
            <a:off x="4021735" y="220132"/>
            <a:ext cx="5471022" cy="584775"/>
          </a:xfrm>
          <a:prstGeom prst="rect">
            <a:avLst/>
          </a:prstGeom>
        </p:spPr>
        <p:txBody>
          <a:bodyPr wrap="square">
            <a:spAutoFit/>
          </a:bodyPr>
          <a:lstStyle/>
          <a:p>
            <a:pPr fontAlgn="auto">
              <a:spcBef>
                <a:spcPts val="0"/>
              </a:spcBef>
              <a:spcAft>
                <a:spcPts val="0"/>
              </a:spcAft>
              <a:defRPr/>
            </a:pPr>
            <a:r>
              <a:rPr lang="en-US" altLang="zh-CN" sz="3200" b="1" spc="300">
                <a:solidFill>
                  <a:schemeClr val="bg1"/>
                </a:solidFill>
                <a:latin typeface="Calibri" panose="020F0502020204030204" pitchFamily="34" charset="0"/>
                <a:cs typeface="+mn-ea"/>
                <a:sym typeface="+mn-lt"/>
              </a:rPr>
              <a:t>WEEKLY STATUS REPORT</a:t>
            </a:r>
            <a:endParaRPr lang="zh-CN" altLang="en-US" sz="3200" b="1" spc="300" dirty="0">
              <a:solidFill>
                <a:schemeClr val="bg1"/>
              </a:solidFill>
              <a:latin typeface="Calibri" panose="020F0502020204030204" pitchFamily="34" charset="0"/>
              <a:cs typeface="+mn-ea"/>
              <a:sym typeface="+mn-lt"/>
            </a:endParaRPr>
          </a:p>
        </p:txBody>
      </p:sp>
      <p:sp>
        <p:nvSpPr>
          <p:cNvPr id="8" name="矩形 7">
            <a:extLst>
              <a:ext uri="{FF2B5EF4-FFF2-40B4-BE49-F238E27FC236}">
                <a16:creationId xmlns:a16="http://schemas.microsoft.com/office/drawing/2014/main" id="{5F630D59-E35A-4073-A74C-0B99FC8A47B1}"/>
              </a:ext>
            </a:extLst>
          </p:cNvPr>
          <p:cNvSpPr/>
          <p:nvPr/>
        </p:nvSpPr>
        <p:spPr>
          <a:xfrm>
            <a:off x="1853791" y="2042"/>
            <a:ext cx="1615242" cy="523220"/>
          </a:xfrm>
          <a:prstGeom prst="rect">
            <a:avLst/>
          </a:prstGeom>
        </p:spPr>
        <p:txBody>
          <a:bodyPr wrap="square">
            <a:spAutoFit/>
          </a:bodyPr>
          <a:lstStyle/>
          <a:p>
            <a:pPr fontAlgn="auto">
              <a:spcBef>
                <a:spcPts val="0"/>
              </a:spcBef>
              <a:spcAft>
                <a:spcPts val="0"/>
              </a:spcAft>
              <a:defRPr/>
            </a:pPr>
            <a:r>
              <a:rPr lang="en-US" altLang="zh-CN" sz="2800" b="1" spc="300">
                <a:solidFill>
                  <a:schemeClr val="bg1"/>
                </a:solidFill>
                <a:latin typeface="Calibri" panose="020F0502020204030204" pitchFamily="34" charset="0"/>
                <a:cs typeface="+mn-ea"/>
                <a:sym typeface="+mn-lt"/>
              </a:rPr>
              <a:t>WEEK 4</a:t>
            </a:r>
            <a:endParaRPr lang="zh-CN" altLang="en-US" sz="2800" b="1" spc="300" dirty="0">
              <a:solidFill>
                <a:schemeClr val="bg1"/>
              </a:solidFill>
              <a:latin typeface="Calibri" panose="020F0502020204030204" pitchFamily="34" charset="0"/>
              <a:cs typeface="+mn-ea"/>
              <a:sym typeface="+mn-lt"/>
            </a:endParaRPr>
          </a:p>
        </p:txBody>
      </p:sp>
      <p:sp>
        <p:nvSpPr>
          <p:cNvPr id="20" name="等腰三角形 19">
            <a:extLst>
              <a:ext uri="{FF2B5EF4-FFF2-40B4-BE49-F238E27FC236}">
                <a16:creationId xmlns:a16="http://schemas.microsoft.com/office/drawing/2014/main" id="{771163AE-3754-4840-A7AE-A286E1C0206F}"/>
              </a:ext>
            </a:extLst>
          </p:cNvPr>
          <p:cNvSpPr/>
          <p:nvPr/>
        </p:nvSpPr>
        <p:spPr>
          <a:xfrm rot="5400000">
            <a:off x="3980100" y="4091630"/>
            <a:ext cx="881189" cy="797918"/>
          </a:xfrm>
          <a:prstGeom prst="triangle">
            <a:avLst/>
          </a:prstGeom>
          <a:solidFill>
            <a:srgbClr val="68B7C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4">
            <a:extLst>
              <a:ext uri="{FF2B5EF4-FFF2-40B4-BE49-F238E27FC236}">
                <a16:creationId xmlns:a16="http://schemas.microsoft.com/office/drawing/2014/main" id="{F003FB8E-B7C4-4FBE-94B7-0D23B657F6DD}"/>
              </a:ext>
            </a:extLst>
          </p:cNvPr>
          <p:cNvSpPr txBox="1"/>
          <p:nvPr/>
        </p:nvSpPr>
        <p:spPr>
          <a:xfrm>
            <a:off x="4718660" y="771119"/>
            <a:ext cx="4269481" cy="1587999"/>
          </a:xfrm>
          <a:prstGeom prst="rect">
            <a:avLst/>
          </a:prstGeom>
          <a:noFill/>
        </p:spPr>
        <p:txBody>
          <a:bodyPr wrap="square" rtlCol="0">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lang="en-US" altLang="zh-CN" sz="2800" b="1" noProof="0">
                <a:solidFill>
                  <a:schemeClr val="bg1"/>
                </a:solidFill>
                <a:latin typeface="Tahoma" panose="020B0604030504040204" pitchFamily="34" charset="0"/>
                <a:ea typeface="Tahoma" panose="020B0604030504040204" pitchFamily="34" charset="0"/>
                <a:cs typeface="Tahoma" panose="020B0604030504040204" pitchFamily="34" charset="0"/>
              </a:rPr>
              <a:t>IoT Blockchain and its applications in Logistics</a:t>
            </a:r>
            <a:endParaRPr kumimoji="0" lang="en-US" altLang="zh-CN" sz="2800" b="1" u="none" strike="noStrike" kern="1200" cap="none" spc="0" normalizeH="0" baseline="0" noProof="0" dirty="0">
              <a:ln>
                <a:noFill/>
              </a:ln>
              <a:solidFill>
                <a:schemeClr val="bg1"/>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9" name="文本框 16">
            <a:extLst>
              <a:ext uri="{FF2B5EF4-FFF2-40B4-BE49-F238E27FC236}">
                <a16:creationId xmlns:a16="http://schemas.microsoft.com/office/drawing/2014/main" id="{695CCD61-7035-4646-BACB-4623C2BF335F}"/>
              </a:ext>
            </a:extLst>
          </p:cNvPr>
          <p:cNvSpPr txBox="1"/>
          <p:nvPr/>
        </p:nvSpPr>
        <p:spPr>
          <a:xfrm>
            <a:off x="5018022" y="4697614"/>
            <a:ext cx="4886558" cy="369332"/>
          </a:xfrm>
          <a:prstGeom prst="rect">
            <a:avLst/>
          </a:prstGeom>
          <a:noFill/>
        </p:spPr>
        <p:txBody>
          <a:bodyPr wrap="square" rtlCol="0">
            <a:spAutoFit/>
            <a:scene3d>
              <a:camera prst="orthographicFront"/>
              <a:lightRig rig="threePt" dir="t"/>
            </a:scene3d>
            <a:sp3d contourW="12700"/>
          </a:bodyPr>
          <a:lstStyle/>
          <a:p>
            <a:pPr lvl="0">
              <a:defRPr/>
            </a:pPr>
            <a:r>
              <a:rPr lang="en-US" altLang="zh-CN" b="1">
                <a:solidFill>
                  <a:prstClr val="black">
                    <a:lumMod val="75000"/>
                    <a:lumOff val="25000"/>
                  </a:prstClr>
                </a:solidFill>
                <a:latin typeface="Times New Roman" panose="02020603050405020304" pitchFamily="18" charset="0"/>
                <a:cs typeface="Times New Roman" panose="02020603050405020304" pitchFamily="18" charset="0"/>
              </a:rPr>
              <a:t>Reporter: Thanh Tung – Thanh Phuong</a:t>
            </a:r>
            <a:endParaRPr lang="en-US" altLang="zh-CN" b="1" dirty="0">
              <a:solidFill>
                <a:prstClr val="black">
                  <a:lumMod val="75000"/>
                  <a:lumOff val="25000"/>
                </a:prstClr>
              </a:solidFill>
              <a:latin typeface="Times New Roman" panose="02020603050405020304" pitchFamily="18" charset="0"/>
              <a:cs typeface="Times New Roman" panose="02020603050405020304" pitchFamily="18" charset="0"/>
            </a:endParaRPr>
          </a:p>
        </p:txBody>
      </p:sp>
      <p:grpSp>
        <p:nvGrpSpPr>
          <p:cNvPr id="3" name="Nhóm 2">
            <a:extLst>
              <a:ext uri="{FF2B5EF4-FFF2-40B4-BE49-F238E27FC236}">
                <a16:creationId xmlns:a16="http://schemas.microsoft.com/office/drawing/2014/main" id="{AE0EE899-FD62-4372-A61B-EA612BEF412B}"/>
              </a:ext>
            </a:extLst>
          </p:cNvPr>
          <p:cNvGrpSpPr/>
          <p:nvPr/>
        </p:nvGrpSpPr>
        <p:grpSpPr>
          <a:xfrm>
            <a:off x="4499992" y="4639183"/>
            <a:ext cx="459483" cy="392623"/>
            <a:chOff x="875902" y="4490866"/>
            <a:chExt cx="459483" cy="392623"/>
          </a:xfrm>
        </p:grpSpPr>
        <p:sp>
          <p:nvSpPr>
            <p:cNvPr id="18" name="椭圆 37">
              <a:extLst>
                <a:ext uri="{FF2B5EF4-FFF2-40B4-BE49-F238E27FC236}">
                  <a16:creationId xmlns:a16="http://schemas.microsoft.com/office/drawing/2014/main" id="{7ACED696-2AED-4712-B194-431BE1EED5B2}"/>
                </a:ext>
              </a:extLst>
            </p:cNvPr>
            <p:cNvSpPr/>
            <p:nvPr/>
          </p:nvSpPr>
          <p:spPr>
            <a:xfrm>
              <a:off x="875902" y="4490866"/>
              <a:ext cx="355560" cy="392623"/>
            </a:xfrm>
            <a:custGeom>
              <a:avLst/>
              <a:gdLst>
                <a:gd name="T0" fmla="*/ 4679 w 5850"/>
                <a:gd name="T1" fmla="*/ 4350 h 6469"/>
                <a:gd name="T2" fmla="*/ 3615 w 5850"/>
                <a:gd name="T3" fmla="*/ 3289 h 6469"/>
                <a:gd name="T4" fmla="*/ 3638 w 5850"/>
                <a:gd name="T5" fmla="*/ 3151 h 6469"/>
                <a:gd name="T6" fmla="*/ 3969 w 5850"/>
                <a:gd name="T7" fmla="*/ 2500 h 6469"/>
                <a:gd name="T8" fmla="*/ 4273 w 5850"/>
                <a:gd name="T9" fmla="*/ 1950 h 6469"/>
                <a:gd name="T10" fmla="*/ 4154 w 5850"/>
                <a:gd name="T11" fmla="*/ 1678 h 6469"/>
                <a:gd name="T12" fmla="*/ 4238 w 5850"/>
                <a:gd name="T13" fmla="*/ 1107 h 6469"/>
                <a:gd name="T14" fmla="*/ 2940 w 5850"/>
                <a:gd name="T15" fmla="*/ 0 h 6469"/>
                <a:gd name="T16" fmla="*/ 2925 w 5850"/>
                <a:gd name="T17" fmla="*/ 0 h 6469"/>
                <a:gd name="T18" fmla="*/ 2911 w 5850"/>
                <a:gd name="T19" fmla="*/ 0 h 6469"/>
                <a:gd name="T20" fmla="*/ 1612 w 5850"/>
                <a:gd name="T21" fmla="*/ 1107 h 6469"/>
                <a:gd name="T22" fmla="*/ 1696 w 5850"/>
                <a:gd name="T23" fmla="*/ 1678 h 6469"/>
                <a:gd name="T24" fmla="*/ 1578 w 5850"/>
                <a:gd name="T25" fmla="*/ 1950 h 6469"/>
                <a:gd name="T26" fmla="*/ 1881 w 5850"/>
                <a:gd name="T27" fmla="*/ 2500 h 6469"/>
                <a:gd name="T28" fmla="*/ 2213 w 5850"/>
                <a:gd name="T29" fmla="*/ 3151 h 6469"/>
                <a:gd name="T30" fmla="*/ 2235 w 5850"/>
                <a:gd name="T31" fmla="*/ 3289 h 6469"/>
                <a:gd name="T32" fmla="*/ 1172 w 5850"/>
                <a:gd name="T33" fmla="*/ 4350 h 6469"/>
                <a:gd name="T34" fmla="*/ 0 w 5850"/>
                <a:gd name="T35" fmla="*/ 5141 h 6469"/>
                <a:gd name="T36" fmla="*/ 0 w 5850"/>
                <a:gd name="T37" fmla="*/ 6469 h 6469"/>
                <a:gd name="T38" fmla="*/ 2923 w 5850"/>
                <a:gd name="T39" fmla="*/ 6469 h 6469"/>
                <a:gd name="T40" fmla="*/ 2927 w 5850"/>
                <a:gd name="T41" fmla="*/ 6469 h 6469"/>
                <a:gd name="T42" fmla="*/ 5850 w 5850"/>
                <a:gd name="T43" fmla="*/ 6469 h 6469"/>
                <a:gd name="T44" fmla="*/ 5850 w 5850"/>
                <a:gd name="T45" fmla="*/ 5141 h 6469"/>
                <a:gd name="T46" fmla="*/ 4679 w 5850"/>
                <a:gd name="T47" fmla="*/ 4350 h 6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850" h="6469">
                  <a:moveTo>
                    <a:pt x="4679" y="4350"/>
                  </a:moveTo>
                  <a:cubicBezTo>
                    <a:pt x="3873" y="4059"/>
                    <a:pt x="3615" y="3814"/>
                    <a:pt x="3615" y="3289"/>
                  </a:cubicBezTo>
                  <a:cubicBezTo>
                    <a:pt x="3615" y="3231"/>
                    <a:pt x="3624" y="3187"/>
                    <a:pt x="3638" y="3151"/>
                  </a:cubicBezTo>
                  <a:cubicBezTo>
                    <a:pt x="3701" y="2989"/>
                    <a:pt x="3881" y="2971"/>
                    <a:pt x="3969" y="2500"/>
                  </a:cubicBezTo>
                  <a:cubicBezTo>
                    <a:pt x="4014" y="2260"/>
                    <a:pt x="4231" y="2496"/>
                    <a:pt x="4273" y="1950"/>
                  </a:cubicBezTo>
                  <a:cubicBezTo>
                    <a:pt x="4273" y="1732"/>
                    <a:pt x="4154" y="1678"/>
                    <a:pt x="4154" y="1678"/>
                  </a:cubicBezTo>
                  <a:cubicBezTo>
                    <a:pt x="4154" y="1678"/>
                    <a:pt x="4215" y="1355"/>
                    <a:pt x="4238" y="1107"/>
                  </a:cubicBezTo>
                  <a:cubicBezTo>
                    <a:pt x="4268" y="798"/>
                    <a:pt x="4058" y="0"/>
                    <a:pt x="2940" y="0"/>
                  </a:cubicBezTo>
                  <a:cubicBezTo>
                    <a:pt x="2935" y="0"/>
                    <a:pt x="2930" y="0"/>
                    <a:pt x="2925" y="0"/>
                  </a:cubicBezTo>
                  <a:cubicBezTo>
                    <a:pt x="2921" y="0"/>
                    <a:pt x="2916" y="0"/>
                    <a:pt x="2911" y="0"/>
                  </a:cubicBezTo>
                  <a:cubicBezTo>
                    <a:pt x="1793" y="0"/>
                    <a:pt x="1583" y="798"/>
                    <a:pt x="1612" y="1107"/>
                  </a:cubicBezTo>
                  <a:cubicBezTo>
                    <a:pt x="1636" y="1355"/>
                    <a:pt x="1696" y="1678"/>
                    <a:pt x="1696" y="1678"/>
                  </a:cubicBezTo>
                  <a:cubicBezTo>
                    <a:pt x="1696" y="1678"/>
                    <a:pt x="1578" y="1732"/>
                    <a:pt x="1578" y="1950"/>
                  </a:cubicBezTo>
                  <a:cubicBezTo>
                    <a:pt x="1619" y="2496"/>
                    <a:pt x="1837" y="2260"/>
                    <a:pt x="1881" y="2500"/>
                  </a:cubicBezTo>
                  <a:cubicBezTo>
                    <a:pt x="1970" y="2971"/>
                    <a:pt x="2150" y="2989"/>
                    <a:pt x="2213" y="3151"/>
                  </a:cubicBezTo>
                  <a:cubicBezTo>
                    <a:pt x="2227" y="3187"/>
                    <a:pt x="2235" y="3231"/>
                    <a:pt x="2235" y="3289"/>
                  </a:cubicBezTo>
                  <a:cubicBezTo>
                    <a:pt x="2235" y="3814"/>
                    <a:pt x="1978" y="4059"/>
                    <a:pt x="1172" y="4350"/>
                  </a:cubicBezTo>
                  <a:cubicBezTo>
                    <a:pt x="364" y="4641"/>
                    <a:pt x="0" y="4938"/>
                    <a:pt x="0" y="5141"/>
                  </a:cubicBezTo>
                  <a:lnTo>
                    <a:pt x="0" y="6469"/>
                  </a:lnTo>
                  <a:lnTo>
                    <a:pt x="2923" y="6469"/>
                  </a:lnTo>
                  <a:lnTo>
                    <a:pt x="2927" y="6469"/>
                  </a:lnTo>
                  <a:lnTo>
                    <a:pt x="5850" y="6469"/>
                  </a:lnTo>
                  <a:lnTo>
                    <a:pt x="5850" y="5141"/>
                  </a:lnTo>
                  <a:cubicBezTo>
                    <a:pt x="5850" y="4938"/>
                    <a:pt x="5487" y="4641"/>
                    <a:pt x="4679" y="435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Calibri" panose="020F0502020204030204" pitchFamily="34" charset="0"/>
                <a:ea typeface="微软雅黑"/>
              </a:endParaRPr>
            </a:p>
          </p:txBody>
        </p:sp>
        <p:sp>
          <p:nvSpPr>
            <p:cNvPr id="21" name="椭圆 37">
              <a:extLst>
                <a:ext uri="{FF2B5EF4-FFF2-40B4-BE49-F238E27FC236}">
                  <a16:creationId xmlns:a16="http://schemas.microsoft.com/office/drawing/2014/main" id="{A70DBA0C-4AF8-4818-BD64-E8E2F2544843}"/>
                </a:ext>
              </a:extLst>
            </p:cNvPr>
            <p:cNvSpPr/>
            <p:nvPr/>
          </p:nvSpPr>
          <p:spPr>
            <a:xfrm>
              <a:off x="1064176" y="4504716"/>
              <a:ext cx="271209" cy="314200"/>
            </a:xfrm>
            <a:custGeom>
              <a:avLst/>
              <a:gdLst>
                <a:gd name="T0" fmla="*/ 4679 w 5850"/>
                <a:gd name="T1" fmla="*/ 4350 h 6469"/>
                <a:gd name="T2" fmla="*/ 3615 w 5850"/>
                <a:gd name="T3" fmla="*/ 3289 h 6469"/>
                <a:gd name="T4" fmla="*/ 3638 w 5850"/>
                <a:gd name="T5" fmla="*/ 3151 h 6469"/>
                <a:gd name="T6" fmla="*/ 3969 w 5850"/>
                <a:gd name="T7" fmla="*/ 2500 h 6469"/>
                <a:gd name="T8" fmla="*/ 4273 w 5850"/>
                <a:gd name="T9" fmla="*/ 1950 h 6469"/>
                <a:gd name="T10" fmla="*/ 4154 w 5850"/>
                <a:gd name="T11" fmla="*/ 1678 h 6469"/>
                <a:gd name="T12" fmla="*/ 4238 w 5850"/>
                <a:gd name="T13" fmla="*/ 1107 h 6469"/>
                <a:gd name="T14" fmla="*/ 2940 w 5850"/>
                <a:gd name="T15" fmla="*/ 0 h 6469"/>
                <a:gd name="T16" fmla="*/ 2925 w 5850"/>
                <a:gd name="T17" fmla="*/ 0 h 6469"/>
                <a:gd name="T18" fmla="*/ 2911 w 5850"/>
                <a:gd name="T19" fmla="*/ 0 h 6469"/>
                <a:gd name="T20" fmla="*/ 1612 w 5850"/>
                <a:gd name="T21" fmla="*/ 1107 h 6469"/>
                <a:gd name="T22" fmla="*/ 1696 w 5850"/>
                <a:gd name="T23" fmla="*/ 1678 h 6469"/>
                <a:gd name="T24" fmla="*/ 1578 w 5850"/>
                <a:gd name="T25" fmla="*/ 1950 h 6469"/>
                <a:gd name="T26" fmla="*/ 1881 w 5850"/>
                <a:gd name="T27" fmla="*/ 2500 h 6469"/>
                <a:gd name="T28" fmla="*/ 2213 w 5850"/>
                <a:gd name="T29" fmla="*/ 3151 h 6469"/>
                <a:gd name="T30" fmla="*/ 2235 w 5850"/>
                <a:gd name="T31" fmla="*/ 3289 h 6469"/>
                <a:gd name="T32" fmla="*/ 1172 w 5850"/>
                <a:gd name="T33" fmla="*/ 4350 h 6469"/>
                <a:gd name="T34" fmla="*/ 0 w 5850"/>
                <a:gd name="T35" fmla="*/ 5141 h 6469"/>
                <a:gd name="T36" fmla="*/ 0 w 5850"/>
                <a:gd name="T37" fmla="*/ 6469 h 6469"/>
                <a:gd name="T38" fmla="*/ 2923 w 5850"/>
                <a:gd name="T39" fmla="*/ 6469 h 6469"/>
                <a:gd name="T40" fmla="*/ 2927 w 5850"/>
                <a:gd name="T41" fmla="*/ 6469 h 6469"/>
                <a:gd name="T42" fmla="*/ 5850 w 5850"/>
                <a:gd name="T43" fmla="*/ 6469 h 6469"/>
                <a:gd name="T44" fmla="*/ 5850 w 5850"/>
                <a:gd name="T45" fmla="*/ 5141 h 6469"/>
                <a:gd name="T46" fmla="*/ 4679 w 5850"/>
                <a:gd name="T47" fmla="*/ 4350 h 6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850" h="6469">
                  <a:moveTo>
                    <a:pt x="4679" y="4350"/>
                  </a:moveTo>
                  <a:cubicBezTo>
                    <a:pt x="3873" y="4059"/>
                    <a:pt x="3615" y="3814"/>
                    <a:pt x="3615" y="3289"/>
                  </a:cubicBezTo>
                  <a:cubicBezTo>
                    <a:pt x="3615" y="3231"/>
                    <a:pt x="3624" y="3187"/>
                    <a:pt x="3638" y="3151"/>
                  </a:cubicBezTo>
                  <a:cubicBezTo>
                    <a:pt x="3701" y="2989"/>
                    <a:pt x="3881" y="2971"/>
                    <a:pt x="3969" y="2500"/>
                  </a:cubicBezTo>
                  <a:cubicBezTo>
                    <a:pt x="4014" y="2260"/>
                    <a:pt x="4231" y="2496"/>
                    <a:pt x="4273" y="1950"/>
                  </a:cubicBezTo>
                  <a:cubicBezTo>
                    <a:pt x="4273" y="1732"/>
                    <a:pt x="4154" y="1678"/>
                    <a:pt x="4154" y="1678"/>
                  </a:cubicBezTo>
                  <a:cubicBezTo>
                    <a:pt x="4154" y="1678"/>
                    <a:pt x="4215" y="1355"/>
                    <a:pt x="4238" y="1107"/>
                  </a:cubicBezTo>
                  <a:cubicBezTo>
                    <a:pt x="4268" y="798"/>
                    <a:pt x="4058" y="0"/>
                    <a:pt x="2940" y="0"/>
                  </a:cubicBezTo>
                  <a:cubicBezTo>
                    <a:pt x="2935" y="0"/>
                    <a:pt x="2930" y="0"/>
                    <a:pt x="2925" y="0"/>
                  </a:cubicBezTo>
                  <a:cubicBezTo>
                    <a:pt x="2921" y="0"/>
                    <a:pt x="2916" y="0"/>
                    <a:pt x="2911" y="0"/>
                  </a:cubicBezTo>
                  <a:cubicBezTo>
                    <a:pt x="1793" y="0"/>
                    <a:pt x="1583" y="798"/>
                    <a:pt x="1612" y="1107"/>
                  </a:cubicBezTo>
                  <a:cubicBezTo>
                    <a:pt x="1636" y="1355"/>
                    <a:pt x="1696" y="1678"/>
                    <a:pt x="1696" y="1678"/>
                  </a:cubicBezTo>
                  <a:cubicBezTo>
                    <a:pt x="1696" y="1678"/>
                    <a:pt x="1578" y="1732"/>
                    <a:pt x="1578" y="1950"/>
                  </a:cubicBezTo>
                  <a:cubicBezTo>
                    <a:pt x="1619" y="2496"/>
                    <a:pt x="1837" y="2260"/>
                    <a:pt x="1881" y="2500"/>
                  </a:cubicBezTo>
                  <a:cubicBezTo>
                    <a:pt x="1970" y="2971"/>
                    <a:pt x="2150" y="2989"/>
                    <a:pt x="2213" y="3151"/>
                  </a:cubicBezTo>
                  <a:cubicBezTo>
                    <a:pt x="2227" y="3187"/>
                    <a:pt x="2235" y="3231"/>
                    <a:pt x="2235" y="3289"/>
                  </a:cubicBezTo>
                  <a:cubicBezTo>
                    <a:pt x="2235" y="3814"/>
                    <a:pt x="1978" y="4059"/>
                    <a:pt x="1172" y="4350"/>
                  </a:cubicBezTo>
                  <a:cubicBezTo>
                    <a:pt x="364" y="4641"/>
                    <a:pt x="0" y="4938"/>
                    <a:pt x="0" y="5141"/>
                  </a:cubicBezTo>
                  <a:lnTo>
                    <a:pt x="0" y="6469"/>
                  </a:lnTo>
                  <a:lnTo>
                    <a:pt x="2923" y="6469"/>
                  </a:lnTo>
                  <a:lnTo>
                    <a:pt x="2927" y="6469"/>
                  </a:lnTo>
                  <a:lnTo>
                    <a:pt x="5850" y="6469"/>
                  </a:lnTo>
                  <a:lnTo>
                    <a:pt x="5850" y="5141"/>
                  </a:lnTo>
                  <a:cubicBezTo>
                    <a:pt x="5850" y="4938"/>
                    <a:pt x="5487" y="4641"/>
                    <a:pt x="4679" y="435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Calibri" panose="020F0502020204030204" pitchFamily="34" charset="0"/>
                <a:ea typeface="微软雅黑"/>
              </a:endParaRPr>
            </a:p>
          </p:txBody>
        </p:sp>
      </p:grpSp>
      <p:grpSp>
        <p:nvGrpSpPr>
          <p:cNvPr id="22" name="Group 28">
            <a:extLst>
              <a:ext uri="{FF2B5EF4-FFF2-40B4-BE49-F238E27FC236}">
                <a16:creationId xmlns:a16="http://schemas.microsoft.com/office/drawing/2014/main" id="{BA2313C6-23B7-44CD-A33A-AF46B8883DB7}"/>
              </a:ext>
            </a:extLst>
          </p:cNvPr>
          <p:cNvGrpSpPr/>
          <p:nvPr/>
        </p:nvGrpSpPr>
        <p:grpSpPr>
          <a:xfrm>
            <a:off x="718065" y="4659982"/>
            <a:ext cx="253535" cy="369333"/>
            <a:chOff x="4174136" y="3762623"/>
            <a:chExt cx="330200" cy="481012"/>
          </a:xfrm>
          <a:solidFill>
            <a:schemeClr val="accent1"/>
          </a:solidFill>
        </p:grpSpPr>
        <p:sp>
          <p:nvSpPr>
            <p:cNvPr id="23" name="Freeform: Shape 29">
              <a:extLst>
                <a:ext uri="{FF2B5EF4-FFF2-40B4-BE49-F238E27FC236}">
                  <a16:creationId xmlns:a16="http://schemas.microsoft.com/office/drawing/2014/main" id="{C5BE2BA4-E59E-4BDA-912F-7963B9752CF0}"/>
                </a:ext>
              </a:extLst>
            </p:cNvPr>
            <p:cNvSpPr>
              <a:spLocks/>
            </p:cNvSpPr>
            <p:nvPr/>
          </p:nvSpPr>
          <p:spPr bwMode="auto">
            <a:xfrm>
              <a:off x="4174136" y="3762623"/>
              <a:ext cx="330200" cy="481012"/>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5 w 88"/>
                <a:gd name="T15" fmla="*/ 109 h 128"/>
                <a:gd name="T16" fmla="*/ 35 w 88"/>
                <a:gd name="T17" fmla="*/ 111 h 128"/>
                <a:gd name="T18" fmla="*/ 32 w 88"/>
                <a:gd name="T19" fmla="*/ 103 h 128"/>
                <a:gd name="T20" fmla="*/ 32 w 88"/>
                <a:gd name="T21" fmla="*/ 103 h 128"/>
                <a:gd name="T22" fmla="*/ 57 w 88"/>
                <a:gd name="T23" fmla="*/ 100 h 128"/>
                <a:gd name="T24" fmla="*/ 56 w 88"/>
                <a:gd name="T25" fmla="*/ 104 h 128"/>
                <a:gd name="T26" fmla="*/ 55 w 88"/>
                <a:gd name="T27" fmla="*/ 109 h 128"/>
                <a:gd name="T28" fmla="*/ 31 w 88"/>
                <a:gd name="T29" fmla="*/ 99 h 128"/>
                <a:gd name="T30" fmla="*/ 29 w 88"/>
                <a:gd name="T31" fmla="*/ 92 h 128"/>
                <a:gd name="T32" fmla="*/ 60 w 88"/>
                <a:gd name="T33" fmla="*/ 92 h 128"/>
                <a:gd name="T34" fmla="*/ 58 w 88"/>
                <a:gd name="T35" fmla="*/ 96 h 128"/>
                <a:gd name="T36" fmla="*/ 31 w 88"/>
                <a:gd name="T37" fmla="*/ 99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6 w 88"/>
                <a:gd name="T49" fmla="*/ 84 h 128"/>
                <a:gd name="T50" fmla="*/ 19 w 88"/>
                <a:gd name="T51" fmla="*/ 71 h 128"/>
                <a:gd name="T52" fmla="*/ 8 w 88"/>
                <a:gd name="T53" fmla="*/ 44 h 128"/>
                <a:gd name="T54" fmla="*/ 44 w 88"/>
                <a:gd name="T55" fmla="*/ 8 h 128"/>
                <a:gd name="T56" fmla="*/ 80 w 88"/>
                <a:gd name="T57" fmla="*/ 44 h 128"/>
                <a:gd name="T58" fmla="*/ 70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19"/>
                    <a:pt x="0" y="44"/>
                  </a:cubicBezTo>
                  <a:cubicBezTo>
                    <a:pt x="0" y="60"/>
                    <a:pt x="15" y="77"/>
                    <a:pt x="20" y="92"/>
                  </a:cubicBezTo>
                  <a:cubicBezTo>
                    <a:pt x="28" y="114"/>
                    <a:pt x="27" y="128"/>
                    <a:pt x="44" y="128"/>
                  </a:cubicBezTo>
                  <a:cubicBezTo>
                    <a:pt x="61" y="128"/>
                    <a:pt x="60" y="114"/>
                    <a:pt x="68" y="92"/>
                  </a:cubicBezTo>
                  <a:cubicBezTo>
                    <a:pt x="73" y="77"/>
                    <a:pt x="88" y="60"/>
                    <a:pt x="88" y="44"/>
                  </a:cubicBezTo>
                  <a:cubicBezTo>
                    <a:pt x="88" y="19"/>
                    <a:pt x="68" y="0"/>
                    <a:pt x="44" y="0"/>
                  </a:cubicBezTo>
                  <a:close/>
                  <a:moveTo>
                    <a:pt x="55" y="109"/>
                  </a:moveTo>
                  <a:cubicBezTo>
                    <a:pt x="35" y="111"/>
                    <a:pt x="35" y="111"/>
                    <a:pt x="35" y="111"/>
                  </a:cubicBezTo>
                  <a:cubicBezTo>
                    <a:pt x="34" y="109"/>
                    <a:pt x="33" y="107"/>
                    <a:pt x="32" y="103"/>
                  </a:cubicBezTo>
                  <a:cubicBezTo>
                    <a:pt x="32" y="103"/>
                    <a:pt x="32" y="103"/>
                    <a:pt x="32" y="103"/>
                  </a:cubicBezTo>
                  <a:cubicBezTo>
                    <a:pt x="57" y="100"/>
                    <a:pt x="57" y="100"/>
                    <a:pt x="57" y="100"/>
                  </a:cubicBezTo>
                  <a:cubicBezTo>
                    <a:pt x="57" y="101"/>
                    <a:pt x="56" y="103"/>
                    <a:pt x="56" y="104"/>
                  </a:cubicBezTo>
                  <a:cubicBezTo>
                    <a:pt x="55" y="106"/>
                    <a:pt x="55" y="107"/>
                    <a:pt x="55" y="109"/>
                  </a:cubicBezTo>
                  <a:close/>
                  <a:moveTo>
                    <a:pt x="31" y="99"/>
                  </a:moveTo>
                  <a:cubicBezTo>
                    <a:pt x="30" y="97"/>
                    <a:pt x="30" y="94"/>
                    <a:pt x="29" y="92"/>
                  </a:cubicBezTo>
                  <a:cubicBezTo>
                    <a:pt x="60" y="92"/>
                    <a:pt x="60" y="92"/>
                    <a:pt x="60" y="92"/>
                  </a:cubicBezTo>
                  <a:cubicBezTo>
                    <a:pt x="59" y="93"/>
                    <a:pt x="59" y="95"/>
                    <a:pt x="58" y="96"/>
                  </a:cubicBezTo>
                  <a:lnTo>
                    <a:pt x="31" y="99"/>
                  </a:lnTo>
                  <a:close/>
                  <a:moveTo>
                    <a:pt x="44" y="120"/>
                  </a:moveTo>
                  <a:cubicBezTo>
                    <a:pt x="40" y="120"/>
                    <a:pt x="38" y="119"/>
                    <a:pt x="36" y="115"/>
                  </a:cubicBezTo>
                  <a:cubicBezTo>
                    <a:pt x="53" y="113"/>
                    <a:pt x="53" y="113"/>
                    <a:pt x="53" y="113"/>
                  </a:cubicBezTo>
                  <a:cubicBezTo>
                    <a:pt x="51" y="119"/>
                    <a:pt x="49" y="120"/>
                    <a:pt x="44" y="120"/>
                  </a:cubicBezTo>
                  <a:close/>
                  <a:moveTo>
                    <a:pt x="63" y="84"/>
                  </a:moveTo>
                  <a:cubicBezTo>
                    <a:pt x="26" y="84"/>
                    <a:pt x="26" y="84"/>
                    <a:pt x="26" y="84"/>
                  </a:cubicBezTo>
                  <a:cubicBezTo>
                    <a:pt x="24" y="79"/>
                    <a:pt x="21" y="75"/>
                    <a:pt x="19" y="71"/>
                  </a:cubicBezTo>
                  <a:cubicBezTo>
                    <a:pt x="14" y="62"/>
                    <a:pt x="8" y="52"/>
                    <a:pt x="8" y="44"/>
                  </a:cubicBezTo>
                  <a:cubicBezTo>
                    <a:pt x="8" y="24"/>
                    <a:pt x="24" y="8"/>
                    <a:pt x="44" y="8"/>
                  </a:cubicBezTo>
                  <a:cubicBezTo>
                    <a:pt x="64" y="8"/>
                    <a:pt x="80" y="24"/>
                    <a:pt x="80" y="44"/>
                  </a:cubicBezTo>
                  <a:cubicBezTo>
                    <a:pt x="80" y="52"/>
                    <a:pt x="75" y="62"/>
                    <a:pt x="70" y="71"/>
                  </a:cubicBezTo>
                  <a:cubicBezTo>
                    <a:pt x="67" y="75"/>
                    <a:pt x="65" y="80"/>
                    <a:pt x="63"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0">
                <a:latin typeface="Calibri" panose="020F0502020204030204" pitchFamily="34" charset="0"/>
              </a:endParaRPr>
            </a:p>
          </p:txBody>
        </p:sp>
        <p:sp>
          <p:nvSpPr>
            <p:cNvPr id="24" name="Freeform: Shape 30">
              <a:extLst>
                <a:ext uri="{FF2B5EF4-FFF2-40B4-BE49-F238E27FC236}">
                  <a16:creationId xmlns:a16="http://schemas.microsoft.com/office/drawing/2014/main" id="{ABB7BA11-15DD-4480-A0F4-4D96EE97361C}"/>
                </a:ext>
              </a:extLst>
            </p:cNvPr>
            <p:cNvSpPr>
              <a:spLocks/>
            </p:cNvSpPr>
            <p:nvPr/>
          </p:nvSpPr>
          <p:spPr bwMode="auto">
            <a:xfrm>
              <a:off x="4248748" y="3837235"/>
              <a:ext cx="96838" cy="98425"/>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0">
                <a:latin typeface="Calibri" panose="020F0502020204030204" pitchFamily="34" charset="0"/>
              </a:endParaRPr>
            </a:p>
          </p:txBody>
        </p:sp>
      </p:grpSp>
      <p:sp>
        <p:nvSpPr>
          <p:cNvPr id="25" name="文本框 16">
            <a:extLst>
              <a:ext uri="{FF2B5EF4-FFF2-40B4-BE49-F238E27FC236}">
                <a16:creationId xmlns:a16="http://schemas.microsoft.com/office/drawing/2014/main" id="{1A334A72-1C23-4C72-B799-B2423D0B2F3D}"/>
              </a:ext>
            </a:extLst>
          </p:cNvPr>
          <p:cNvSpPr txBox="1"/>
          <p:nvPr/>
        </p:nvSpPr>
        <p:spPr>
          <a:xfrm>
            <a:off x="971600" y="4731983"/>
            <a:ext cx="4303518" cy="369332"/>
          </a:xfrm>
          <a:prstGeom prst="rect">
            <a:avLst/>
          </a:prstGeom>
          <a:noFill/>
        </p:spPr>
        <p:txBody>
          <a:bodyPr wrap="square" rtlCol="0">
            <a:spAutoFit/>
            <a:scene3d>
              <a:camera prst="orthographicFront"/>
              <a:lightRig rig="threePt" dir="t"/>
            </a:scene3d>
            <a:sp3d contourW="12700"/>
          </a:bodyPr>
          <a:lstStyle/>
          <a:p>
            <a:pPr lvl="0">
              <a:defRPr/>
            </a:pPr>
            <a:r>
              <a:rPr lang="en-US" altLang="zh-CN" b="1">
                <a:solidFill>
                  <a:prstClr val="black">
                    <a:lumMod val="75000"/>
                    <a:lumOff val="25000"/>
                  </a:prstClr>
                </a:solidFill>
                <a:latin typeface="Times New Roman" panose="02020603050405020304" pitchFamily="18" charset="0"/>
                <a:cs typeface="Times New Roman" panose="02020603050405020304" pitchFamily="18" charset="0"/>
              </a:rPr>
              <a:t>Mentor: Nguyen Xuan Thong</a:t>
            </a:r>
            <a:endParaRPr lang="en-US" altLang="zh-CN" b="1" dirty="0">
              <a:solidFill>
                <a:prstClr val="black">
                  <a:lumMod val="75000"/>
                  <a:lumOff val="25000"/>
                </a:prstClr>
              </a:solidFill>
              <a:latin typeface="Times New Roman" panose="02020603050405020304" pitchFamily="18" charset="0"/>
              <a:cs typeface="Times New Roman" panose="02020603050405020304" pitchFamily="18" charset="0"/>
            </a:endParaRPr>
          </a:p>
        </p:txBody>
      </p:sp>
      <p:pic>
        <p:nvPicPr>
          <p:cNvPr id="5" name="Hình ảnh 4">
            <a:extLst>
              <a:ext uri="{FF2B5EF4-FFF2-40B4-BE49-F238E27FC236}">
                <a16:creationId xmlns:a16="http://schemas.microsoft.com/office/drawing/2014/main" id="{FF132946-400B-4FC3-8F57-64A164FC0F8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49445" y="1851670"/>
            <a:ext cx="3367027" cy="2235066"/>
          </a:xfrm>
          <a:prstGeom prst="roundRect">
            <a:avLst/>
          </a:prstGeom>
        </p:spPr>
      </p:pic>
    </p:spTree>
    <p:extLst>
      <p:ext uri="{BB962C8B-B14F-4D97-AF65-F5344CB8AC3E}">
        <p14:creationId xmlns:p14="http://schemas.microsoft.com/office/powerpoint/2010/main" val="104806546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childTnLst>
                              </p:cTn>
                            </p:par>
                            <p:par>
                              <p:cTn id="11" fill="hold">
                                <p:stCondLst>
                                  <p:cond delay="500"/>
                                </p:stCondLst>
                                <p:childTnLst>
                                  <p:par>
                                    <p:cTn id="12" presetID="2" presetClass="entr" presetSubtype="8" fill="hold" grpId="0" nodeType="afterEffect" p14:presetBounceEnd="38000">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14:bounceEnd="38000">
                                          <p:cBhvr additive="base">
                                            <p:cTn id="14" dur="500" fill="hold"/>
                                            <p:tgtEl>
                                              <p:spTgt spid="7"/>
                                            </p:tgtEl>
                                            <p:attrNameLst>
                                              <p:attrName>ppt_x</p:attrName>
                                            </p:attrNameLst>
                                          </p:cBhvr>
                                          <p:tavLst>
                                            <p:tav tm="0">
                                              <p:val>
                                                <p:strVal val="0-#ppt_w/2"/>
                                              </p:val>
                                            </p:tav>
                                            <p:tav tm="100000">
                                              <p:val>
                                                <p:strVal val="#ppt_x"/>
                                              </p:val>
                                            </p:tav>
                                          </p:tavLst>
                                        </p:anim>
                                        <p:anim calcmode="lin" valueType="num" p14:bounceEnd="38000">
                                          <p:cBhvr additive="base">
                                            <p:cTn id="15" dur="500" fill="hold"/>
                                            <p:tgtEl>
                                              <p:spTgt spid="7"/>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14:presetBounceEnd="38000">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14:bounceEnd="38000">
                                          <p:cBhvr additive="base">
                                            <p:cTn id="18" dur="500" fill="hold"/>
                                            <p:tgtEl>
                                              <p:spTgt spid="12"/>
                                            </p:tgtEl>
                                            <p:attrNameLst>
                                              <p:attrName>ppt_x</p:attrName>
                                            </p:attrNameLst>
                                          </p:cBhvr>
                                          <p:tavLst>
                                            <p:tav tm="0">
                                              <p:val>
                                                <p:strVal val="0-#ppt_w/2"/>
                                              </p:val>
                                            </p:tav>
                                            <p:tav tm="100000">
                                              <p:val>
                                                <p:strVal val="#ppt_x"/>
                                              </p:val>
                                            </p:tav>
                                          </p:tavLst>
                                        </p:anim>
                                        <p:anim calcmode="lin" valueType="num" p14:bounceEnd="38000">
                                          <p:cBhvr additive="base">
                                            <p:cTn id="19" dur="500" fill="hold"/>
                                            <p:tgtEl>
                                              <p:spTgt spid="12"/>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14:presetBounceEnd="38000">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14:bounceEnd="38000">
                                          <p:cBhvr additive="base">
                                            <p:cTn id="22" dur="500" fill="hold"/>
                                            <p:tgtEl>
                                              <p:spTgt spid="13"/>
                                            </p:tgtEl>
                                            <p:attrNameLst>
                                              <p:attrName>ppt_x</p:attrName>
                                            </p:attrNameLst>
                                          </p:cBhvr>
                                          <p:tavLst>
                                            <p:tav tm="0">
                                              <p:val>
                                                <p:strVal val="0-#ppt_w/2"/>
                                              </p:val>
                                            </p:tav>
                                            <p:tav tm="100000">
                                              <p:val>
                                                <p:strVal val="#ppt_x"/>
                                              </p:val>
                                            </p:tav>
                                          </p:tavLst>
                                        </p:anim>
                                        <p:anim calcmode="lin" valueType="num" p14:bounceEnd="38000">
                                          <p:cBhvr additive="base">
                                            <p:cTn id="23" dur="50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2" presetClass="entr" presetSubtype="8" fill="hold" grpId="0" nodeType="afterEffect" p14:presetBounceEnd="38000">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14:bounceEnd="38000">
                                          <p:cBhvr additive="base">
                                            <p:cTn id="27" dur="500" fill="hold"/>
                                            <p:tgtEl>
                                              <p:spTgt spid="15"/>
                                            </p:tgtEl>
                                            <p:attrNameLst>
                                              <p:attrName>ppt_x</p:attrName>
                                            </p:attrNameLst>
                                          </p:cBhvr>
                                          <p:tavLst>
                                            <p:tav tm="0">
                                              <p:val>
                                                <p:strVal val="0-#ppt_w/2"/>
                                              </p:val>
                                            </p:tav>
                                            <p:tav tm="100000">
                                              <p:val>
                                                <p:strVal val="#ppt_x"/>
                                              </p:val>
                                            </p:tav>
                                          </p:tavLst>
                                        </p:anim>
                                        <p:anim calcmode="lin" valueType="num" p14:bounceEnd="38000">
                                          <p:cBhvr additive="base">
                                            <p:cTn id="28" dur="50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14:presetBounceEnd="38000">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14:bounceEnd="38000">
                                          <p:cBhvr additive="base">
                                            <p:cTn id="31" dur="500" fill="hold"/>
                                            <p:tgtEl>
                                              <p:spTgt spid="16"/>
                                            </p:tgtEl>
                                            <p:attrNameLst>
                                              <p:attrName>ppt_x</p:attrName>
                                            </p:attrNameLst>
                                          </p:cBhvr>
                                          <p:tavLst>
                                            <p:tav tm="0">
                                              <p:val>
                                                <p:strVal val="1+#ppt_w/2"/>
                                              </p:val>
                                            </p:tav>
                                            <p:tav tm="100000">
                                              <p:val>
                                                <p:strVal val="#ppt_x"/>
                                              </p:val>
                                            </p:tav>
                                          </p:tavLst>
                                        </p:anim>
                                        <p:anim calcmode="lin" valueType="num" p14:bounceEnd="38000">
                                          <p:cBhvr additive="base">
                                            <p:cTn id="32" dur="500" fill="hold"/>
                                            <p:tgtEl>
                                              <p:spTgt spid="16"/>
                                            </p:tgtEl>
                                            <p:attrNameLst>
                                              <p:attrName>ppt_y</p:attrName>
                                            </p:attrNameLst>
                                          </p:cBhvr>
                                          <p:tavLst>
                                            <p:tav tm="0">
                                              <p:val>
                                                <p:strVal val="#ppt_y"/>
                                              </p:val>
                                            </p:tav>
                                            <p:tav tm="100000">
                                              <p:val>
                                                <p:strVal val="#ppt_y"/>
                                              </p:val>
                                            </p:tav>
                                          </p:tavLst>
                                        </p:anim>
                                      </p:childTnLst>
                                    </p:cTn>
                                  </p:par>
                                </p:childTnLst>
                              </p:cTn>
                            </p:par>
                            <p:par>
                              <p:cTn id="33" fill="hold">
                                <p:stCondLst>
                                  <p:cond delay="1500"/>
                                </p:stCondLst>
                                <p:childTnLst>
                                  <p:par>
                                    <p:cTn id="34" presetID="53" presetClass="entr" presetSubtype="16"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childTnLst>
                              </p:cTn>
                            </p:par>
                            <p:par>
                              <p:cTn id="39" fill="hold">
                                <p:stCondLst>
                                  <p:cond delay="2000"/>
                                </p:stCondLst>
                                <p:childTnLst>
                                  <p:par>
                                    <p:cTn id="40" presetID="53" presetClass="entr" presetSubtype="16" fill="hold" grpId="0" nodeType="after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p:cTn id="42" dur="500" fill="hold"/>
                                            <p:tgtEl>
                                              <p:spTgt spid="8"/>
                                            </p:tgtEl>
                                            <p:attrNameLst>
                                              <p:attrName>ppt_w</p:attrName>
                                            </p:attrNameLst>
                                          </p:cBhvr>
                                          <p:tavLst>
                                            <p:tav tm="0">
                                              <p:val>
                                                <p:fltVal val="0"/>
                                              </p:val>
                                            </p:tav>
                                            <p:tav tm="100000">
                                              <p:val>
                                                <p:strVal val="#ppt_w"/>
                                              </p:val>
                                            </p:tav>
                                          </p:tavLst>
                                        </p:anim>
                                        <p:anim calcmode="lin" valueType="num">
                                          <p:cBhvr>
                                            <p:cTn id="43" dur="500" fill="hold"/>
                                            <p:tgtEl>
                                              <p:spTgt spid="8"/>
                                            </p:tgtEl>
                                            <p:attrNameLst>
                                              <p:attrName>ppt_h</p:attrName>
                                            </p:attrNameLst>
                                          </p:cBhvr>
                                          <p:tavLst>
                                            <p:tav tm="0">
                                              <p:val>
                                                <p:fltVal val="0"/>
                                              </p:val>
                                            </p:tav>
                                            <p:tav tm="100000">
                                              <p:val>
                                                <p:strVal val="#ppt_h"/>
                                              </p:val>
                                            </p:tav>
                                          </p:tavLst>
                                        </p:anim>
                                        <p:animEffect transition="in" filter="fade">
                                          <p:cBhvr>
                                            <p:cTn id="44" dur="500"/>
                                            <p:tgtEl>
                                              <p:spTgt spid="8"/>
                                            </p:tgtEl>
                                          </p:cBhvr>
                                        </p:animEffect>
                                      </p:childTnLst>
                                    </p:cTn>
                                  </p:par>
                                  <p:par>
                                    <p:cTn id="45" presetID="2" presetClass="entr" presetSubtype="8" fill="hold" grpId="0" nodeType="withEffect" p14:presetBounceEnd="38000">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14:bounceEnd="38000">
                                          <p:cBhvr additive="base">
                                            <p:cTn id="47" dur="500" fill="hold"/>
                                            <p:tgtEl>
                                              <p:spTgt spid="20"/>
                                            </p:tgtEl>
                                            <p:attrNameLst>
                                              <p:attrName>ppt_x</p:attrName>
                                            </p:attrNameLst>
                                          </p:cBhvr>
                                          <p:tavLst>
                                            <p:tav tm="0">
                                              <p:val>
                                                <p:strVal val="0-#ppt_w/2"/>
                                              </p:val>
                                            </p:tav>
                                            <p:tav tm="100000">
                                              <p:val>
                                                <p:strVal val="#ppt_x"/>
                                              </p:val>
                                            </p:tav>
                                          </p:tavLst>
                                        </p:anim>
                                        <p:anim calcmode="lin" valueType="num" p14:bounceEnd="38000">
                                          <p:cBhvr additive="base">
                                            <p:cTn id="48" dur="500" fill="hold"/>
                                            <p:tgtEl>
                                              <p:spTgt spid="20"/>
                                            </p:tgtEl>
                                            <p:attrNameLst>
                                              <p:attrName>ppt_y</p:attrName>
                                            </p:attrNameLst>
                                          </p:cBhvr>
                                          <p:tavLst>
                                            <p:tav tm="0">
                                              <p:val>
                                                <p:strVal val="#ppt_y"/>
                                              </p:val>
                                            </p:tav>
                                            <p:tav tm="100000">
                                              <p:val>
                                                <p:strVal val="#ppt_y"/>
                                              </p:val>
                                            </p:tav>
                                          </p:tavLst>
                                        </p:anim>
                                      </p:childTnLst>
                                    </p:cTn>
                                  </p:par>
                                </p:childTnLst>
                              </p:cTn>
                            </p:par>
                            <p:par>
                              <p:cTn id="49" fill="hold">
                                <p:stCondLst>
                                  <p:cond delay="2500"/>
                                </p:stCondLst>
                                <p:childTnLst>
                                  <p:par>
                                    <p:cTn id="50" presetID="14" presetClass="entr" presetSubtype="10"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randombar(horizontal)">
                                          <p:cBhvr>
                                            <p:cTn id="52" dur="500"/>
                                            <p:tgtEl>
                                              <p:spTgt spid="14"/>
                                            </p:tgtEl>
                                          </p:cBhvr>
                                        </p:animEffect>
                                      </p:childTnLst>
                                    </p:cTn>
                                  </p:par>
                                  <p:par>
                                    <p:cTn id="53" presetID="42"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1000"/>
                                            <p:tgtEl>
                                              <p:spTgt spid="19"/>
                                            </p:tgtEl>
                                          </p:cBhvr>
                                        </p:animEffect>
                                        <p:anim calcmode="lin" valueType="num">
                                          <p:cBhvr>
                                            <p:cTn id="56" dur="1000" fill="hold"/>
                                            <p:tgtEl>
                                              <p:spTgt spid="19"/>
                                            </p:tgtEl>
                                            <p:attrNameLst>
                                              <p:attrName>ppt_x</p:attrName>
                                            </p:attrNameLst>
                                          </p:cBhvr>
                                          <p:tavLst>
                                            <p:tav tm="0">
                                              <p:val>
                                                <p:strVal val="#ppt_x"/>
                                              </p:val>
                                            </p:tav>
                                            <p:tav tm="100000">
                                              <p:val>
                                                <p:strVal val="#ppt_x"/>
                                              </p:val>
                                            </p:tav>
                                          </p:tavLst>
                                        </p:anim>
                                        <p:anim calcmode="lin" valueType="num">
                                          <p:cBhvr>
                                            <p:cTn id="57" dur="1000" fill="hold"/>
                                            <p:tgtEl>
                                              <p:spTgt spid="19"/>
                                            </p:tgtEl>
                                            <p:attrNameLst>
                                              <p:attrName>ppt_y</p:attrName>
                                            </p:attrNameLst>
                                          </p:cBhvr>
                                          <p:tavLst>
                                            <p:tav tm="0">
                                              <p:val>
                                                <p:strVal val="#ppt_y+.1"/>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22"/>
                                            </p:tgtEl>
                                            <p:attrNameLst>
                                              <p:attrName>style.visibility</p:attrName>
                                            </p:attrNameLst>
                                          </p:cBhvr>
                                          <p:to>
                                            <p:strVal val="visible"/>
                                          </p:to>
                                        </p:set>
                                        <p:anim calcmode="lin" valueType="num">
                                          <p:cBhvr additive="base">
                                            <p:cTn id="60" dur="500" fill="hold"/>
                                            <p:tgtEl>
                                              <p:spTgt spid="22"/>
                                            </p:tgtEl>
                                            <p:attrNameLst>
                                              <p:attrName>ppt_x</p:attrName>
                                            </p:attrNameLst>
                                          </p:cBhvr>
                                          <p:tavLst>
                                            <p:tav tm="0">
                                              <p:val>
                                                <p:strVal val="#ppt_x"/>
                                              </p:val>
                                            </p:tav>
                                            <p:tav tm="100000">
                                              <p:val>
                                                <p:strVal val="#ppt_x"/>
                                              </p:val>
                                            </p:tav>
                                          </p:tavLst>
                                        </p:anim>
                                        <p:anim calcmode="lin" valueType="num">
                                          <p:cBhvr additive="base">
                                            <p:cTn id="61" dur="500" fill="hold"/>
                                            <p:tgtEl>
                                              <p:spTgt spid="22"/>
                                            </p:tgtEl>
                                            <p:attrNameLst>
                                              <p:attrName>ppt_y</p:attrName>
                                            </p:attrNameLst>
                                          </p:cBhvr>
                                          <p:tavLst>
                                            <p:tav tm="0">
                                              <p:val>
                                                <p:strVal val="1+#ppt_h/2"/>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1000"/>
                                            <p:tgtEl>
                                              <p:spTgt spid="25"/>
                                            </p:tgtEl>
                                          </p:cBhvr>
                                        </p:animEffect>
                                        <p:anim calcmode="lin" valueType="num">
                                          <p:cBhvr>
                                            <p:cTn id="65" dur="1000" fill="hold"/>
                                            <p:tgtEl>
                                              <p:spTgt spid="25"/>
                                            </p:tgtEl>
                                            <p:attrNameLst>
                                              <p:attrName>ppt_x</p:attrName>
                                            </p:attrNameLst>
                                          </p:cBhvr>
                                          <p:tavLst>
                                            <p:tav tm="0">
                                              <p:val>
                                                <p:strVal val="#ppt_x"/>
                                              </p:val>
                                            </p:tav>
                                            <p:tav tm="100000">
                                              <p:val>
                                                <p:strVal val="#ppt_x"/>
                                              </p:val>
                                            </p:tav>
                                          </p:tavLst>
                                        </p:anim>
                                        <p:anim calcmode="lin" valueType="num">
                                          <p:cBhvr>
                                            <p:cTn id="66" dur="1000" fill="hold"/>
                                            <p:tgtEl>
                                              <p:spTgt spid="25"/>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fade">
                                          <p:cBhvr>
                                            <p:cTn id="69" dur="1000"/>
                                            <p:tgtEl>
                                              <p:spTgt spid="3"/>
                                            </p:tgtEl>
                                          </p:cBhvr>
                                        </p:animEffect>
                                        <p:anim calcmode="lin" valueType="num">
                                          <p:cBhvr>
                                            <p:cTn id="70" dur="1000" fill="hold"/>
                                            <p:tgtEl>
                                              <p:spTgt spid="3"/>
                                            </p:tgtEl>
                                            <p:attrNameLst>
                                              <p:attrName>ppt_x</p:attrName>
                                            </p:attrNameLst>
                                          </p:cBhvr>
                                          <p:tavLst>
                                            <p:tav tm="0">
                                              <p:val>
                                                <p:strVal val="#ppt_x"/>
                                              </p:val>
                                            </p:tav>
                                            <p:tav tm="100000">
                                              <p:val>
                                                <p:strVal val="#ppt_x"/>
                                              </p:val>
                                            </p:tav>
                                          </p:tavLst>
                                        </p:anim>
                                        <p:anim calcmode="lin" valueType="num">
                                          <p:cBhvr>
                                            <p:cTn id="71" dur="1000" fill="hold"/>
                                            <p:tgtEl>
                                              <p:spTgt spid="3"/>
                                            </p:tgtEl>
                                            <p:attrNameLst>
                                              <p:attrName>ppt_y</p:attrName>
                                            </p:attrNameLst>
                                          </p:cBhvr>
                                          <p:tavLst>
                                            <p:tav tm="0">
                                              <p:val>
                                                <p:strVal val="#ppt_y+.1"/>
                                              </p:val>
                                            </p:tav>
                                            <p:tav tm="100000">
                                              <p:val>
                                                <p:strVal val="#ppt_y"/>
                                              </p:val>
                                            </p:tav>
                                          </p:tavLst>
                                        </p:anim>
                                      </p:childTnLst>
                                    </p:cTn>
                                  </p:par>
                                </p:childTnLst>
                              </p:cTn>
                            </p:par>
                            <p:par>
                              <p:cTn id="72" fill="hold">
                                <p:stCondLst>
                                  <p:cond delay="3500"/>
                                </p:stCondLst>
                                <p:childTnLst>
                                  <p:par>
                                    <p:cTn id="73" presetID="42" presetClass="entr" presetSubtype="0" fill="hold" nodeType="afterEffect">
                                      <p:stCondLst>
                                        <p:cond delay="0"/>
                                      </p:stCondLst>
                                      <p:childTnLst>
                                        <p:set>
                                          <p:cBhvr>
                                            <p:cTn id="74" dur="1" fill="hold">
                                              <p:stCondLst>
                                                <p:cond delay="0"/>
                                              </p:stCondLst>
                                            </p:cTn>
                                            <p:tgtEl>
                                              <p:spTgt spid="5"/>
                                            </p:tgtEl>
                                            <p:attrNameLst>
                                              <p:attrName>style.visibility</p:attrName>
                                            </p:attrNameLst>
                                          </p:cBhvr>
                                          <p:to>
                                            <p:strVal val="visible"/>
                                          </p:to>
                                        </p:set>
                                        <p:animEffect transition="in" filter="fade">
                                          <p:cBhvr>
                                            <p:cTn id="75" dur="1000"/>
                                            <p:tgtEl>
                                              <p:spTgt spid="5"/>
                                            </p:tgtEl>
                                          </p:cBhvr>
                                        </p:animEffect>
                                        <p:anim calcmode="lin" valueType="num">
                                          <p:cBhvr>
                                            <p:cTn id="76" dur="1000" fill="hold"/>
                                            <p:tgtEl>
                                              <p:spTgt spid="5"/>
                                            </p:tgtEl>
                                            <p:attrNameLst>
                                              <p:attrName>ppt_x</p:attrName>
                                            </p:attrNameLst>
                                          </p:cBhvr>
                                          <p:tavLst>
                                            <p:tav tm="0">
                                              <p:val>
                                                <p:strVal val="#ppt_x"/>
                                              </p:val>
                                            </p:tav>
                                            <p:tav tm="100000">
                                              <p:val>
                                                <p:strVal val="#ppt_x"/>
                                              </p:val>
                                            </p:tav>
                                          </p:tavLst>
                                        </p:anim>
                                        <p:anim calcmode="lin" valueType="num">
                                          <p:cBhvr>
                                            <p:cTn id="7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3" grpId="0" animBg="1"/>
          <p:bldP spid="16" grpId="0" animBg="1"/>
          <p:bldP spid="2" grpId="0" animBg="1"/>
          <p:bldP spid="17" grpId="0" animBg="1"/>
          <p:bldP spid="15" grpId="0" animBg="1"/>
          <p:bldP spid="10" grpId="0"/>
          <p:bldP spid="8" grpId="0"/>
          <p:bldP spid="20" grpId="0" animBg="1"/>
          <p:bldP spid="14" grpId="0"/>
          <p:bldP spid="19" grpId="0"/>
          <p:bldP spid="2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3"/>
                                            </p:tgtEl>
                                          </p:cBhvr>
                                        </p:cmd>
                                      </p:childTnLst>
                                    </p:cTn>
                                  </p:par>
                                </p:childTnLst>
                              </p:cTn>
                            </p:par>
                            <p:par>
                              <p:cTn id="7" fill="hold">
                                <p:stCondLst>
                                  <p:cond delay="0"/>
                                </p:stCondLst>
                                <p:childTnLst>
                                  <p:par>
                                    <p:cTn id="8" presetID="22" presetClass="entr" presetSubtype="4" fill="hold" grpId="0" nodeType="after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childTnLst>
                              </p:cTn>
                            </p:par>
                            <p:par>
                              <p:cTn id="14" fill="hold">
                                <p:stCondLst>
                                  <p:cond delay="500"/>
                                </p:stCondLst>
                                <p:childTnLst>
                                  <p:par>
                                    <p:cTn id="15" presetID="2" presetClass="entr" presetSubtype="8"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0-#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0-#ppt_w/2"/>
                                              </p:val>
                                            </p:tav>
                                            <p:tav tm="100000">
                                              <p:val>
                                                <p:strVal val="#ppt_x"/>
                                              </p:val>
                                            </p:tav>
                                          </p:tavLst>
                                        </p:anim>
                                        <p:anim calcmode="lin" valueType="num">
                                          <p:cBhvr additive="base">
                                            <p:cTn id="22" dur="500" fill="hold"/>
                                            <p:tgtEl>
                                              <p:spTgt spid="12"/>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0-#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2" presetClass="entr" presetSubtype="8"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0-#ppt_w/2"/>
                                              </p:val>
                                            </p:tav>
                                            <p:tav tm="100000">
                                              <p:val>
                                                <p:strVal val="#ppt_x"/>
                                              </p:val>
                                            </p:tav>
                                          </p:tavLst>
                                        </p:anim>
                                        <p:anim calcmode="lin" valueType="num">
                                          <p:cBhvr additive="base">
                                            <p:cTn id="31" dur="500" fill="hold"/>
                                            <p:tgtEl>
                                              <p:spTgt spid="15"/>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1+#ppt_w/2"/>
                                              </p:val>
                                            </p:tav>
                                            <p:tav tm="100000">
                                              <p:val>
                                                <p:strVal val="#ppt_x"/>
                                              </p:val>
                                            </p:tav>
                                          </p:tavLst>
                                        </p:anim>
                                        <p:anim calcmode="lin" valueType="num">
                                          <p:cBhvr additive="base">
                                            <p:cTn id="35" dur="500" fill="hold"/>
                                            <p:tgtEl>
                                              <p:spTgt spid="16"/>
                                            </p:tgtEl>
                                            <p:attrNameLst>
                                              <p:attrName>ppt_y</p:attrName>
                                            </p:attrNameLst>
                                          </p:cBhvr>
                                          <p:tavLst>
                                            <p:tav tm="0">
                                              <p:val>
                                                <p:strVal val="#ppt_y"/>
                                              </p:val>
                                            </p:tav>
                                            <p:tav tm="100000">
                                              <p:val>
                                                <p:strVal val="#ppt_y"/>
                                              </p:val>
                                            </p:tav>
                                          </p:tavLst>
                                        </p:anim>
                                      </p:childTnLst>
                                    </p:cTn>
                                  </p:par>
                                </p:childTnLst>
                              </p:cTn>
                            </p:par>
                            <p:par>
                              <p:cTn id="36" fill="hold">
                                <p:stCondLst>
                                  <p:cond delay="1500"/>
                                </p:stCondLst>
                                <p:childTnLst>
                                  <p:par>
                                    <p:cTn id="37" presetID="53" presetClass="entr" presetSubtype="16"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p:cTn id="39" dur="500" fill="hold"/>
                                            <p:tgtEl>
                                              <p:spTgt spid="10"/>
                                            </p:tgtEl>
                                            <p:attrNameLst>
                                              <p:attrName>ppt_w</p:attrName>
                                            </p:attrNameLst>
                                          </p:cBhvr>
                                          <p:tavLst>
                                            <p:tav tm="0">
                                              <p:val>
                                                <p:fltVal val="0"/>
                                              </p:val>
                                            </p:tav>
                                            <p:tav tm="100000">
                                              <p:val>
                                                <p:strVal val="#ppt_w"/>
                                              </p:val>
                                            </p:tav>
                                          </p:tavLst>
                                        </p:anim>
                                        <p:anim calcmode="lin" valueType="num">
                                          <p:cBhvr>
                                            <p:cTn id="40" dur="500" fill="hold"/>
                                            <p:tgtEl>
                                              <p:spTgt spid="10"/>
                                            </p:tgtEl>
                                            <p:attrNameLst>
                                              <p:attrName>ppt_h</p:attrName>
                                            </p:attrNameLst>
                                          </p:cBhvr>
                                          <p:tavLst>
                                            <p:tav tm="0">
                                              <p:val>
                                                <p:fltVal val="0"/>
                                              </p:val>
                                            </p:tav>
                                            <p:tav tm="100000">
                                              <p:val>
                                                <p:strVal val="#ppt_h"/>
                                              </p:val>
                                            </p:tav>
                                          </p:tavLst>
                                        </p:anim>
                                        <p:animEffect transition="in" filter="fade">
                                          <p:cBhvr>
                                            <p:cTn id="41" dur="500"/>
                                            <p:tgtEl>
                                              <p:spTgt spid="10"/>
                                            </p:tgtEl>
                                          </p:cBhvr>
                                        </p:animEffect>
                                      </p:childTnLst>
                                    </p:cTn>
                                  </p:par>
                                </p:childTnLst>
                              </p:cTn>
                            </p:par>
                            <p:par>
                              <p:cTn id="42" fill="hold">
                                <p:stCondLst>
                                  <p:cond delay="2000"/>
                                </p:stCondLst>
                                <p:childTnLst>
                                  <p:par>
                                    <p:cTn id="43" presetID="53" presetClass="entr" presetSubtype="16" fill="hold" grpId="0" nodeType="after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p:cTn id="45" dur="500" fill="hold"/>
                                            <p:tgtEl>
                                              <p:spTgt spid="8"/>
                                            </p:tgtEl>
                                            <p:attrNameLst>
                                              <p:attrName>ppt_w</p:attrName>
                                            </p:attrNameLst>
                                          </p:cBhvr>
                                          <p:tavLst>
                                            <p:tav tm="0">
                                              <p:val>
                                                <p:fltVal val="0"/>
                                              </p:val>
                                            </p:tav>
                                            <p:tav tm="100000">
                                              <p:val>
                                                <p:strVal val="#ppt_w"/>
                                              </p:val>
                                            </p:tav>
                                          </p:tavLst>
                                        </p:anim>
                                        <p:anim calcmode="lin" valueType="num">
                                          <p:cBhvr>
                                            <p:cTn id="46" dur="500" fill="hold"/>
                                            <p:tgtEl>
                                              <p:spTgt spid="8"/>
                                            </p:tgtEl>
                                            <p:attrNameLst>
                                              <p:attrName>ppt_h</p:attrName>
                                            </p:attrNameLst>
                                          </p:cBhvr>
                                          <p:tavLst>
                                            <p:tav tm="0">
                                              <p:val>
                                                <p:fltVal val="0"/>
                                              </p:val>
                                            </p:tav>
                                            <p:tav tm="100000">
                                              <p:val>
                                                <p:strVal val="#ppt_h"/>
                                              </p:val>
                                            </p:tav>
                                          </p:tavLst>
                                        </p:anim>
                                        <p:animEffect transition="in" filter="fade">
                                          <p:cBhvr>
                                            <p:cTn id="47" dur="500"/>
                                            <p:tgtEl>
                                              <p:spTgt spid="8"/>
                                            </p:tgtEl>
                                          </p:cBhvr>
                                        </p:animEffect>
                                      </p:childTnLst>
                                    </p:cTn>
                                  </p:par>
                                  <p:par>
                                    <p:cTn id="48" presetID="2" presetClass="entr" presetSubtype="8"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 calcmode="lin" valueType="num">
                                          <p:cBhvr additive="base">
                                            <p:cTn id="50" dur="500" fill="hold"/>
                                            <p:tgtEl>
                                              <p:spTgt spid="20"/>
                                            </p:tgtEl>
                                            <p:attrNameLst>
                                              <p:attrName>ppt_x</p:attrName>
                                            </p:attrNameLst>
                                          </p:cBhvr>
                                          <p:tavLst>
                                            <p:tav tm="0">
                                              <p:val>
                                                <p:strVal val="0-#ppt_w/2"/>
                                              </p:val>
                                            </p:tav>
                                            <p:tav tm="100000">
                                              <p:val>
                                                <p:strVal val="#ppt_x"/>
                                              </p:val>
                                            </p:tav>
                                          </p:tavLst>
                                        </p:anim>
                                        <p:anim calcmode="lin" valueType="num">
                                          <p:cBhvr additive="base">
                                            <p:cTn id="51" dur="500" fill="hold"/>
                                            <p:tgtEl>
                                              <p:spTgt spid="20"/>
                                            </p:tgtEl>
                                            <p:attrNameLst>
                                              <p:attrName>ppt_y</p:attrName>
                                            </p:attrNameLst>
                                          </p:cBhvr>
                                          <p:tavLst>
                                            <p:tav tm="0">
                                              <p:val>
                                                <p:strVal val="#ppt_y"/>
                                              </p:val>
                                            </p:tav>
                                            <p:tav tm="100000">
                                              <p:val>
                                                <p:strVal val="#ppt_y"/>
                                              </p:val>
                                            </p:tav>
                                          </p:tavLst>
                                        </p:anim>
                                      </p:childTnLst>
                                    </p:cTn>
                                  </p:par>
                                </p:childTnLst>
                              </p:cTn>
                            </p:par>
                            <p:par>
                              <p:cTn id="52" fill="hold">
                                <p:stCondLst>
                                  <p:cond delay="2500"/>
                                </p:stCondLst>
                                <p:childTnLst>
                                  <p:par>
                                    <p:cTn id="53" presetID="14" presetClass="entr" presetSubtype="10"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randombar(horizontal)">
                                          <p:cBhvr>
                                            <p:cTn id="55" dur="500"/>
                                            <p:tgtEl>
                                              <p:spTgt spid="14"/>
                                            </p:tgtEl>
                                          </p:cBhvr>
                                        </p:animEffect>
                                      </p:childTnLst>
                                    </p:cTn>
                                  </p:par>
                                  <p:par>
                                    <p:cTn id="56" presetID="42" presetClass="entr" presetSubtype="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1000"/>
                                            <p:tgtEl>
                                              <p:spTgt spid="19"/>
                                            </p:tgtEl>
                                          </p:cBhvr>
                                        </p:animEffect>
                                        <p:anim calcmode="lin" valueType="num">
                                          <p:cBhvr>
                                            <p:cTn id="59" dur="1000" fill="hold"/>
                                            <p:tgtEl>
                                              <p:spTgt spid="19"/>
                                            </p:tgtEl>
                                            <p:attrNameLst>
                                              <p:attrName>ppt_x</p:attrName>
                                            </p:attrNameLst>
                                          </p:cBhvr>
                                          <p:tavLst>
                                            <p:tav tm="0">
                                              <p:val>
                                                <p:strVal val="#ppt_x"/>
                                              </p:val>
                                            </p:tav>
                                            <p:tav tm="100000">
                                              <p:val>
                                                <p:strVal val="#ppt_x"/>
                                              </p:val>
                                            </p:tav>
                                          </p:tavLst>
                                        </p:anim>
                                        <p:anim calcmode="lin" valueType="num">
                                          <p:cBhvr>
                                            <p:cTn id="60" dur="1000" fill="hold"/>
                                            <p:tgtEl>
                                              <p:spTgt spid="19"/>
                                            </p:tgtEl>
                                            <p:attrNameLst>
                                              <p:attrName>ppt_y</p:attrName>
                                            </p:attrNameLst>
                                          </p:cBhvr>
                                          <p:tavLst>
                                            <p:tav tm="0">
                                              <p:val>
                                                <p:strVal val="#ppt_y+.1"/>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500" fill="hold"/>
                                            <p:tgtEl>
                                              <p:spTgt spid="22"/>
                                            </p:tgtEl>
                                            <p:attrNameLst>
                                              <p:attrName>ppt_x</p:attrName>
                                            </p:attrNameLst>
                                          </p:cBhvr>
                                          <p:tavLst>
                                            <p:tav tm="0">
                                              <p:val>
                                                <p:strVal val="#ppt_x"/>
                                              </p:val>
                                            </p:tav>
                                            <p:tav tm="100000">
                                              <p:val>
                                                <p:strVal val="#ppt_x"/>
                                              </p:val>
                                            </p:tav>
                                          </p:tavLst>
                                        </p:anim>
                                        <p:anim calcmode="lin" valueType="num">
                                          <p:cBhvr additive="base">
                                            <p:cTn id="64" dur="500" fill="hold"/>
                                            <p:tgtEl>
                                              <p:spTgt spid="22"/>
                                            </p:tgtEl>
                                            <p:attrNameLst>
                                              <p:attrName>ppt_y</p:attrName>
                                            </p:attrNameLst>
                                          </p:cBhvr>
                                          <p:tavLst>
                                            <p:tav tm="0">
                                              <p:val>
                                                <p:strVal val="1+#ppt_h/2"/>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1000"/>
                                            <p:tgtEl>
                                              <p:spTgt spid="25"/>
                                            </p:tgtEl>
                                          </p:cBhvr>
                                        </p:animEffect>
                                        <p:anim calcmode="lin" valueType="num">
                                          <p:cBhvr>
                                            <p:cTn id="68" dur="1000" fill="hold"/>
                                            <p:tgtEl>
                                              <p:spTgt spid="25"/>
                                            </p:tgtEl>
                                            <p:attrNameLst>
                                              <p:attrName>ppt_x</p:attrName>
                                            </p:attrNameLst>
                                          </p:cBhvr>
                                          <p:tavLst>
                                            <p:tav tm="0">
                                              <p:val>
                                                <p:strVal val="#ppt_x"/>
                                              </p:val>
                                            </p:tav>
                                            <p:tav tm="100000">
                                              <p:val>
                                                <p:strVal val="#ppt_x"/>
                                              </p:val>
                                            </p:tav>
                                          </p:tavLst>
                                        </p:anim>
                                        <p:anim calcmode="lin" valueType="num">
                                          <p:cBhvr>
                                            <p:cTn id="69" dur="1000" fill="hold"/>
                                            <p:tgtEl>
                                              <p:spTgt spid="25"/>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fade">
                                          <p:cBhvr>
                                            <p:cTn id="72" dur="1000"/>
                                            <p:tgtEl>
                                              <p:spTgt spid="3"/>
                                            </p:tgtEl>
                                          </p:cBhvr>
                                        </p:animEffect>
                                        <p:anim calcmode="lin" valueType="num">
                                          <p:cBhvr>
                                            <p:cTn id="73" dur="1000" fill="hold"/>
                                            <p:tgtEl>
                                              <p:spTgt spid="3"/>
                                            </p:tgtEl>
                                            <p:attrNameLst>
                                              <p:attrName>ppt_x</p:attrName>
                                            </p:attrNameLst>
                                          </p:cBhvr>
                                          <p:tavLst>
                                            <p:tav tm="0">
                                              <p:val>
                                                <p:strVal val="#ppt_x"/>
                                              </p:val>
                                            </p:tav>
                                            <p:tav tm="100000">
                                              <p:val>
                                                <p:strVal val="#ppt_x"/>
                                              </p:val>
                                            </p:tav>
                                          </p:tavLst>
                                        </p:anim>
                                        <p:anim calcmode="lin" valueType="num">
                                          <p:cBhvr>
                                            <p:cTn id="74" dur="1000" fill="hold"/>
                                            <p:tgtEl>
                                              <p:spTgt spid="3"/>
                                            </p:tgtEl>
                                            <p:attrNameLst>
                                              <p:attrName>ppt_y</p:attrName>
                                            </p:attrNameLst>
                                          </p:cBhvr>
                                          <p:tavLst>
                                            <p:tav tm="0">
                                              <p:val>
                                                <p:strVal val="#ppt_y+.1"/>
                                              </p:val>
                                            </p:tav>
                                            <p:tav tm="100000">
                                              <p:val>
                                                <p:strVal val="#ppt_y"/>
                                              </p:val>
                                            </p:tav>
                                          </p:tavLst>
                                        </p:anim>
                                      </p:childTnLst>
                                    </p:cTn>
                                  </p:par>
                                </p:childTnLst>
                              </p:cTn>
                            </p:par>
                            <p:par>
                              <p:cTn id="75" fill="hold">
                                <p:stCondLst>
                                  <p:cond delay="3500"/>
                                </p:stCondLst>
                                <p:childTnLst>
                                  <p:par>
                                    <p:cTn id="76" presetID="42" presetClass="entr" presetSubtype="0" fill="hold" nodeType="afterEffect">
                                      <p:stCondLst>
                                        <p:cond delay="0"/>
                                      </p:stCondLst>
                                      <p:childTnLst>
                                        <p:set>
                                          <p:cBhvr>
                                            <p:cTn id="77" dur="1" fill="hold">
                                              <p:stCondLst>
                                                <p:cond delay="0"/>
                                              </p:stCondLst>
                                            </p:cTn>
                                            <p:tgtEl>
                                              <p:spTgt spid="5"/>
                                            </p:tgtEl>
                                            <p:attrNameLst>
                                              <p:attrName>style.visibility</p:attrName>
                                            </p:attrNameLst>
                                          </p:cBhvr>
                                          <p:to>
                                            <p:strVal val="visible"/>
                                          </p:to>
                                        </p:set>
                                        <p:animEffect transition="in" filter="fade">
                                          <p:cBhvr>
                                            <p:cTn id="78" dur="1000"/>
                                            <p:tgtEl>
                                              <p:spTgt spid="5"/>
                                            </p:tgtEl>
                                          </p:cBhvr>
                                        </p:animEffect>
                                        <p:anim calcmode="lin" valueType="num">
                                          <p:cBhvr>
                                            <p:cTn id="79" dur="1000" fill="hold"/>
                                            <p:tgtEl>
                                              <p:spTgt spid="5"/>
                                            </p:tgtEl>
                                            <p:attrNameLst>
                                              <p:attrName>ppt_x</p:attrName>
                                            </p:attrNameLst>
                                          </p:cBhvr>
                                          <p:tavLst>
                                            <p:tav tm="0">
                                              <p:val>
                                                <p:strVal val="#ppt_x"/>
                                              </p:val>
                                            </p:tav>
                                            <p:tav tm="100000">
                                              <p:val>
                                                <p:strVal val="#ppt_x"/>
                                              </p:val>
                                            </p:tav>
                                          </p:tavLst>
                                        </p:anim>
                                        <p:anim calcmode="lin" valueType="num">
                                          <p:cBhvr>
                                            <p:cTn id="8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100">
                    <p:cTn id="81" repeatCount="indefinite" fill="hold" display="0">
                      <p:stCondLst>
                        <p:cond delay="indefinite"/>
                      </p:stCondLst>
                      <p:endCondLst>
                        <p:cond evt="onStopAudio" delay="0">
                          <p:tgtEl>
                            <p:sldTgt/>
                          </p:tgtEl>
                        </p:cond>
                      </p:endCondLst>
                    </p:cTn>
                    <p:tgtEl>
                      <p:spTgt spid="43"/>
                    </p:tgtEl>
                  </p:cMediaNode>
                </p:audio>
              </p:childTnLst>
            </p:cTn>
          </p:par>
        </p:tnLst>
        <p:bldLst>
          <p:bldP spid="7" grpId="0" animBg="1"/>
          <p:bldP spid="12" grpId="0" animBg="1"/>
          <p:bldP spid="13" grpId="0" animBg="1"/>
          <p:bldP spid="16" grpId="0" animBg="1"/>
          <p:bldP spid="2" grpId="0" animBg="1"/>
          <p:bldP spid="17" grpId="0" animBg="1"/>
          <p:bldP spid="15" grpId="0" animBg="1"/>
          <p:bldP spid="10" grpId="0"/>
          <p:bldP spid="8" grpId="0"/>
          <p:bldP spid="20" grpId="0" animBg="1"/>
          <p:bldP spid="14" grpId="0"/>
          <p:bldP spid="19" grpId="0"/>
          <p:bldP spid="25"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8"/>
          <p:cNvSpPr txBox="1"/>
          <p:nvPr/>
        </p:nvSpPr>
        <p:spPr>
          <a:xfrm>
            <a:off x="3272225" y="2008303"/>
            <a:ext cx="4413867" cy="553998"/>
          </a:xfrm>
          <a:prstGeom prst="rect">
            <a:avLst/>
          </a:prstGeom>
          <a:noFill/>
        </p:spPr>
        <p:txBody>
          <a:bodyPr wrap="square" lIns="0" tIns="0" rIns="0" bIns="0" rtlCol="0">
            <a:spAutoFit/>
          </a:bodyPr>
          <a:lstStyle/>
          <a:p>
            <a:r>
              <a:rPr lang="en-US" altLang="zh-CN" sz="3600" b="1">
                <a:solidFill>
                  <a:schemeClr val="tx1">
                    <a:lumMod val="65000"/>
                    <a:lumOff val="35000"/>
                  </a:schemeClr>
                </a:solidFill>
                <a:latin typeface="Calibri" panose="020F0502020204030204" pitchFamily="34" charset="0"/>
                <a:cs typeface="+mn-ea"/>
                <a:sym typeface="+mn-lt"/>
              </a:rPr>
              <a:t>02</a:t>
            </a:r>
            <a:r>
              <a:rPr lang="en-GB" altLang="zh-CN" sz="3600" b="1">
                <a:solidFill>
                  <a:schemeClr val="tx1">
                    <a:lumMod val="65000"/>
                    <a:lumOff val="35000"/>
                  </a:schemeClr>
                </a:solidFill>
                <a:latin typeface="Calibri" panose="020F0502020204030204" pitchFamily="34" charset="0"/>
                <a:cs typeface="+mn-ea"/>
                <a:sym typeface="+mn-lt"/>
              </a:rPr>
              <a:t> </a:t>
            </a:r>
            <a:r>
              <a:rPr lang="en-US" altLang="zh-CN" sz="3600" b="1">
                <a:solidFill>
                  <a:schemeClr val="tx1">
                    <a:lumMod val="65000"/>
                    <a:lumOff val="35000"/>
                  </a:schemeClr>
                </a:solidFill>
                <a:latin typeface="Calibri" panose="020F0502020204030204" pitchFamily="34" charset="0"/>
                <a:cs typeface="+mn-ea"/>
                <a:sym typeface="+mn-lt"/>
              </a:rPr>
              <a:t>ABOUT JSON RPC</a:t>
            </a:r>
            <a:endParaRPr lang="en-US" altLang="zh-CN" sz="3600" b="1" dirty="0">
              <a:solidFill>
                <a:schemeClr val="tx1">
                  <a:lumMod val="65000"/>
                  <a:lumOff val="35000"/>
                </a:schemeClr>
              </a:solidFill>
              <a:latin typeface="Calibri" panose="020F0502020204030204" pitchFamily="34" charset="0"/>
              <a:cs typeface="+mn-ea"/>
              <a:sym typeface="+mn-lt"/>
            </a:endParaRPr>
          </a:p>
        </p:txBody>
      </p:sp>
      <p:sp>
        <p:nvSpPr>
          <p:cNvPr id="8" name="TextBox 49"/>
          <p:cNvSpPr txBox="1"/>
          <p:nvPr/>
        </p:nvSpPr>
        <p:spPr>
          <a:xfrm>
            <a:off x="3906926" y="2591772"/>
            <a:ext cx="2780138" cy="499817"/>
          </a:xfrm>
          <a:prstGeom prst="rect">
            <a:avLst/>
          </a:prstGeom>
          <a:noFill/>
        </p:spPr>
        <p:txBody>
          <a:bodyPr wrap="square" lIns="0" tIns="0" rIns="0" bIns="0" rtlCol="0">
            <a:spAutoFit/>
          </a:bodyPr>
          <a:lstStyle/>
          <a:p>
            <a:pPr marL="171450" indent="-171450">
              <a:lnSpc>
                <a:spcPct val="120000"/>
              </a:lnSpc>
              <a:buFontTx/>
              <a:buChar char="-"/>
            </a:pPr>
            <a:r>
              <a:rPr lang="en-US" altLang="zh-CN" sz="1400">
                <a:solidFill>
                  <a:srgbClr val="68B7C3"/>
                </a:solidFill>
                <a:latin typeface="Calibri" panose="020F0502020204030204" pitchFamily="34" charset="0"/>
                <a:cs typeface="+mn-ea"/>
                <a:sym typeface="+mn-lt"/>
              </a:rPr>
              <a:t>RPC</a:t>
            </a:r>
          </a:p>
          <a:p>
            <a:pPr marL="171450" indent="-171450">
              <a:lnSpc>
                <a:spcPct val="120000"/>
              </a:lnSpc>
              <a:buFontTx/>
              <a:buChar char="-"/>
            </a:pPr>
            <a:r>
              <a:rPr lang="en-US" altLang="zh-CN" sz="1400">
                <a:solidFill>
                  <a:srgbClr val="68B7C3"/>
                </a:solidFill>
                <a:latin typeface="Calibri" panose="020F0502020204030204" pitchFamily="34" charset="0"/>
                <a:cs typeface="+mn-ea"/>
                <a:sym typeface="+mn-lt"/>
              </a:rPr>
              <a:t>JSON RPC</a:t>
            </a:r>
            <a:endParaRPr lang="zh-CN" altLang="en-US" sz="1400" dirty="0">
              <a:solidFill>
                <a:srgbClr val="68B7C3"/>
              </a:solidFill>
              <a:latin typeface="Calibri" panose="020F0502020204030204" pitchFamily="34" charset="0"/>
              <a:cs typeface="+mn-ea"/>
              <a:sym typeface="+mn-lt"/>
            </a:endParaRPr>
          </a:p>
        </p:txBody>
      </p:sp>
      <p:sp>
        <p:nvSpPr>
          <p:cNvPr id="5" name="等腰三角形 4">
            <a:extLst>
              <a:ext uri="{FF2B5EF4-FFF2-40B4-BE49-F238E27FC236}">
                <a16:creationId xmlns:a16="http://schemas.microsoft.com/office/drawing/2014/main" id="{3B758936-EADF-4A26-8380-5F3015E6D4E0}"/>
              </a:ext>
            </a:extLst>
          </p:cNvPr>
          <p:cNvSpPr/>
          <p:nvPr/>
        </p:nvSpPr>
        <p:spPr>
          <a:xfrm rot="5400000">
            <a:off x="-309962" y="-2734914"/>
            <a:ext cx="6560073" cy="5940152"/>
          </a:xfrm>
          <a:prstGeom prst="triangle">
            <a:avLst/>
          </a:prstGeom>
          <a:solidFill>
            <a:srgbClr val="38425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等腰三角形 5">
            <a:extLst>
              <a:ext uri="{FF2B5EF4-FFF2-40B4-BE49-F238E27FC236}">
                <a16:creationId xmlns:a16="http://schemas.microsoft.com/office/drawing/2014/main" id="{6CC3E64F-E2D8-4C60-A8B0-04EF343561D0}"/>
              </a:ext>
            </a:extLst>
          </p:cNvPr>
          <p:cNvSpPr/>
          <p:nvPr/>
        </p:nvSpPr>
        <p:spPr>
          <a:xfrm rot="5400000">
            <a:off x="-143154" y="977336"/>
            <a:ext cx="3029727" cy="2743421"/>
          </a:xfrm>
          <a:prstGeom prst="triangle">
            <a:avLst/>
          </a:prstGeom>
          <a:blipFill dpi="0" rotWithShape="1">
            <a:blip r:embed="rId4"/>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等腰三角形 9">
            <a:extLst>
              <a:ext uri="{FF2B5EF4-FFF2-40B4-BE49-F238E27FC236}">
                <a16:creationId xmlns:a16="http://schemas.microsoft.com/office/drawing/2014/main" id="{2A20614C-3C21-45BA-8F28-22D47D47D82F}"/>
              </a:ext>
            </a:extLst>
          </p:cNvPr>
          <p:cNvSpPr/>
          <p:nvPr/>
        </p:nvSpPr>
        <p:spPr>
          <a:xfrm rot="16200000" flipH="1">
            <a:off x="6076035" y="2130981"/>
            <a:ext cx="3220114" cy="2915816"/>
          </a:xfrm>
          <a:prstGeom prst="triangle">
            <a:avLst/>
          </a:prstGeom>
          <a:solidFill>
            <a:srgbClr val="68B7C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 name="Đồ họa 3">
            <a:extLst>
              <a:ext uri="{FF2B5EF4-FFF2-40B4-BE49-F238E27FC236}">
                <a16:creationId xmlns:a16="http://schemas.microsoft.com/office/drawing/2014/main" id="{7910C43E-7B10-4DE0-B104-7E10FC4881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4544" y="3174301"/>
            <a:ext cx="4523881" cy="1620211"/>
          </a:xfrm>
          <a:prstGeom prst="rect">
            <a:avLst/>
          </a:prstGeom>
        </p:spPr>
      </p:pic>
      <p:pic>
        <p:nvPicPr>
          <p:cNvPr id="5124" name="Picture 4" descr="Image result for RPC">
            <a:extLst>
              <a:ext uri="{FF2B5EF4-FFF2-40B4-BE49-F238E27FC236}">
                <a16:creationId xmlns:a16="http://schemas.microsoft.com/office/drawing/2014/main" id="{D2F79EA4-0D9B-4077-9217-08AE483AF1A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87064" y="300674"/>
            <a:ext cx="1250333" cy="1284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616911"/>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8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8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38000">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14:bounceEnd="38000">
                                          <p:cBhvr additive="base">
                                            <p:cTn id="11" dur="500" fill="hold"/>
                                            <p:tgtEl>
                                              <p:spTgt spid="6"/>
                                            </p:tgtEl>
                                            <p:attrNameLst>
                                              <p:attrName>ppt_x</p:attrName>
                                            </p:attrNameLst>
                                          </p:cBhvr>
                                          <p:tavLst>
                                            <p:tav tm="0">
                                              <p:val>
                                                <p:strVal val="0-#ppt_w/2"/>
                                              </p:val>
                                            </p:tav>
                                            <p:tav tm="100000">
                                              <p:val>
                                                <p:strVal val="#ppt_x"/>
                                              </p:val>
                                            </p:tav>
                                          </p:tavLst>
                                        </p:anim>
                                        <p:anim calcmode="lin" valueType="num" p14:bounceEnd="38000">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38000">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14:bounceEnd="38000">
                                          <p:cBhvr additive="base">
                                            <p:cTn id="15" dur="500" fill="hold"/>
                                            <p:tgtEl>
                                              <p:spTgt spid="10"/>
                                            </p:tgtEl>
                                            <p:attrNameLst>
                                              <p:attrName>ppt_x</p:attrName>
                                            </p:attrNameLst>
                                          </p:cBhvr>
                                          <p:tavLst>
                                            <p:tav tm="0">
                                              <p:val>
                                                <p:strVal val="1+#ppt_w/2"/>
                                              </p:val>
                                            </p:tav>
                                            <p:tav tm="100000">
                                              <p:val>
                                                <p:strVal val="#ppt_x"/>
                                              </p:val>
                                            </p:tav>
                                          </p:tavLst>
                                        </p:anim>
                                        <p:anim calcmode="lin" valueType="num" p14:bounceEnd="38000">
                                          <p:cBhvr additive="base">
                                            <p:cTn id="16" dur="500" fill="hold"/>
                                            <p:tgtEl>
                                              <p:spTgt spid="10"/>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2" presetClass="entr" presetSubtype="8" fill="hold" grpId="0" nodeType="afterEffect">
                                      <p:stCondLst>
                                        <p:cond delay="0"/>
                                      </p:stCondLst>
                                      <p:iterate type="lt">
                                        <p:tmPct val="30000"/>
                                      </p:iterate>
                                      <p:childTnLst>
                                        <p:set>
                                          <p:cBhvr>
                                            <p:cTn id="19" dur="1" fill="hold">
                                              <p:stCondLst>
                                                <p:cond delay="0"/>
                                              </p:stCondLst>
                                            </p:cTn>
                                            <p:tgtEl>
                                              <p:spTgt spid="7"/>
                                            </p:tgtEl>
                                            <p:attrNameLst>
                                              <p:attrName>style.visibility</p:attrName>
                                            </p:attrNameLst>
                                          </p:cBhvr>
                                          <p:to>
                                            <p:strVal val="visible"/>
                                          </p:to>
                                        </p:set>
                                        <p:animEffect transition="in" filter="wipe(left)">
                                          <p:cBhvr>
                                            <p:cTn id="20" dur="200"/>
                                            <p:tgtEl>
                                              <p:spTgt spid="7"/>
                                            </p:tgtEl>
                                          </p:cBhvr>
                                        </p:animEffect>
                                      </p:childTnLst>
                                    </p:cTn>
                                  </p:par>
                                </p:childTnLst>
                              </p:cTn>
                            </p:par>
                            <p:par>
                              <p:cTn id="21" fill="hold">
                                <p:stCondLst>
                                  <p:cond delay="1480"/>
                                </p:stCondLst>
                                <p:childTnLst>
                                  <p:par>
                                    <p:cTn id="22" presetID="22" presetClass="entr" presetSubtype="8" fill="hold" grpId="0" nodeType="afterEffect">
                                      <p:stCondLst>
                                        <p:cond delay="0"/>
                                      </p:stCondLst>
                                      <p:iterate type="lt">
                                        <p:tmPct val="30000"/>
                                      </p:iterate>
                                      <p:childTnLst>
                                        <p:set>
                                          <p:cBhvr>
                                            <p:cTn id="23" dur="1" fill="hold">
                                              <p:stCondLst>
                                                <p:cond delay="0"/>
                                              </p:stCondLst>
                                            </p:cTn>
                                            <p:tgtEl>
                                              <p:spTgt spid="8"/>
                                            </p:tgtEl>
                                            <p:attrNameLst>
                                              <p:attrName>style.visibility</p:attrName>
                                            </p:attrNameLst>
                                          </p:cBhvr>
                                          <p:to>
                                            <p:strVal val="visible"/>
                                          </p:to>
                                        </p:set>
                                        <p:animEffect transition="in" filter="wipe(left)">
                                          <p:cBhvr>
                                            <p:cTn id="24" dur="200"/>
                                            <p:tgtEl>
                                              <p:spTgt spid="8"/>
                                            </p:tgtEl>
                                          </p:cBhvr>
                                        </p:animEffect>
                                      </p:childTnLst>
                                    </p:cTn>
                                  </p:par>
                                  <p:par>
                                    <p:cTn id="25" presetID="2" presetClass="entr" presetSubtype="2" fill="hold" nodeType="withEffect">
                                      <p:stCondLst>
                                        <p:cond delay="0"/>
                                      </p:stCondLst>
                                      <p:childTnLst>
                                        <p:set>
                                          <p:cBhvr>
                                            <p:cTn id="26" dur="1" fill="hold">
                                              <p:stCondLst>
                                                <p:cond delay="0"/>
                                              </p:stCondLst>
                                            </p:cTn>
                                            <p:tgtEl>
                                              <p:spTgt spid="5124"/>
                                            </p:tgtEl>
                                            <p:attrNameLst>
                                              <p:attrName>style.visibility</p:attrName>
                                            </p:attrNameLst>
                                          </p:cBhvr>
                                          <p:to>
                                            <p:strVal val="visible"/>
                                          </p:to>
                                        </p:set>
                                        <p:anim calcmode="lin" valueType="num">
                                          <p:cBhvr additive="base">
                                            <p:cTn id="27" dur="500" fill="hold"/>
                                            <p:tgtEl>
                                              <p:spTgt spid="5124"/>
                                            </p:tgtEl>
                                            <p:attrNameLst>
                                              <p:attrName>ppt_x</p:attrName>
                                            </p:attrNameLst>
                                          </p:cBhvr>
                                          <p:tavLst>
                                            <p:tav tm="0">
                                              <p:val>
                                                <p:strVal val="1+#ppt_w/2"/>
                                              </p:val>
                                            </p:tav>
                                            <p:tav tm="100000">
                                              <p:val>
                                                <p:strVal val="#ppt_x"/>
                                              </p:val>
                                            </p:tav>
                                          </p:tavLst>
                                        </p:anim>
                                        <p:anim calcmode="lin" valueType="num">
                                          <p:cBhvr additive="base">
                                            <p:cTn id="28" dur="500" fill="hold"/>
                                            <p:tgtEl>
                                              <p:spTgt spid="5124"/>
                                            </p:tgtEl>
                                            <p:attrNameLst>
                                              <p:attrName>ppt_y</p:attrName>
                                            </p:attrNameLst>
                                          </p:cBhvr>
                                          <p:tavLst>
                                            <p:tav tm="0">
                                              <p:val>
                                                <p:strVal val="#ppt_y"/>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5" grpId="0" animBg="1"/>
          <p:bldP spid="6" grpId="0" animBg="1"/>
          <p:bldP spid="1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2" presetClass="entr" presetSubtype="8" fill="hold" grpId="0" nodeType="afterEffect">
                                      <p:stCondLst>
                                        <p:cond delay="0"/>
                                      </p:stCondLst>
                                      <p:iterate type="lt">
                                        <p:tmPct val="30000"/>
                                      </p:iterate>
                                      <p:childTnLst>
                                        <p:set>
                                          <p:cBhvr>
                                            <p:cTn id="19" dur="1" fill="hold">
                                              <p:stCondLst>
                                                <p:cond delay="0"/>
                                              </p:stCondLst>
                                            </p:cTn>
                                            <p:tgtEl>
                                              <p:spTgt spid="7"/>
                                            </p:tgtEl>
                                            <p:attrNameLst>
                                              <p:attrName>style.visibility</p:attrName>
                                            </p:attrNameLst>
                                          </p:cBhvr>
                                          <p:to>
                                            <p:strVal val="visible"/>
                                          </p:to>
                                        </p:set>
                                        <p:animEffect transition="in" filter="wipe(left)">
                                          <p:cBhvr>
                                            <p:cTn id="20" dur="200"/>
                                            <p:tgtEl>
                                              <p:spTgt spid="7"/>
                                            </p:tgtEl>
                                          </p:cBhvr>
                                        </p:animEffect>
                                      </p:childTnLst>
                                    </p:cTn>
                                  </p:par>
                                </p:childTnLst>
                              </p:cTn>
                            </p:par>
                            <p:par>
                              <p:cTn id="21" fill="hold">
                                <p:stCondLst>
                                  <p:cond delay="1480"/>
                                </p:stCondLst>
                                <p:childTnLst>
                                  <p:par>
                                    <p:cTn id="22" presetID="22" presetClass="entr" presetSubtype="8" fill="hold" grpId="0" nodeType="afterEffect">
                                      <p:stCondLst>
                                        <p:cond delay="0"/>
                                      </p:stCondLst>
                                      <p:iterate type="lt">
                                        <p:tmPct val="30000"/>
                                      </p:iterate>
                                      <p:childTnLst>
                                        <p:set>
                                          <p:cBhvr>
                                            <p:cTn id="23" dur="1" fill="hold">
                                              <p:stCondLst>
                                                <p:cond delay="0"/>
                                              </p:stCondLst>
                                            </p:cTn>
                                            <p:tgtEl>
                                              <p:spTgt spid="8"/>
                                            </p:tgtEl>
                                            <p:attrNameLst>
                                              <p:attrName>style.visibility</p:attrName>
                                            </p:attrNameLst>
                                          </p:cBhvr>
                                          <p:to>
                                            <p:strVal val="visible"/>
                                          </p:to>
                                        </p:set>
                                        <p:animEffect transition="in" filter="wipe(left)">
                                          <p:cBhvr>
                                            <p:cTn id="24" dur="200"/>
                                            <p:tgtEl>
                                              <p:spTgt spid="8"/>
                                            </p:tgtEl>
                                          </p:cBhvr>
                                        </p:animEffect>
                                      </p:childTnLst>
                                    </p:cTn>
                                  </p:par>
                                  <p:par>
                                    <p:cTn id="25" presetID="2" presetClass="entr" presetSubtype="2" fill="hold" nodeType="withEffect">
                                      <p:stCondLst>
                                        <p:cond delay="0"/>
                                      </p:stCondLst>
                                      <p:childTnLst>
                                        <p:set>
                                          <p:cBhvr>
                                            <p:cTn id="26" dur="1" fill="hold">
                                              <p:stCondLst>
                                                <p:cond delay="0"/>
                                              </p:stCondLst>
                                            </p:cTn>
                                            <p:tgtEl>
                                              <p:spTgt spid="5124"/>
                                            </p:tgtEl>
                                            <p:attrNameLst>
                                              <p:attrName>style.visibility</p:attrName>
                                            </p:attrNameLst>
                                          </p:cBhvr>
                                          <p:to>
                                            <p:strVal val="visible"/>
                                          </p:to>
                                        </p:set>
                                        <p:anim calcmode="lin" valueType="num">
                                          <p:cBhvr additive="base">
                                            <p:cTn id="27" dur="500" fill="hold"/>
                                            <p:tgtEl>
                                              <p:spTgt spid="5124"/>
                                            </p:tgtEl>
                                            <p:attrNameLst>
                                              <p:attrName>ppt_x</p:attrName>
                                            </p:attrNameLst>
                                          </p:cBhvr>
                                          <p:tavLst>
                                            <p:tav tm="0">
                                              <p:val>
                                                <p:strVal val="1+#ppt_w/2"/>
                                              </p:val>
                                            </p:tav>
                                            <p:tav tm="100000">
                                              <p:val>
                                                <p:strVal val="#ppt_x"/>
                                              </p:val>
                                            </p:tav>
                                          </p:tavLst>
                                        </p:anim>
                                        <p:anim calcmode="lin" valueType="num">
                                          <p:cBhvr additive="base">
                                            <p:cTn id="28" dur="500" fill="hold"/>
                                            <p:tgtEl>
                                              <p:spTgt spid="5124"/>
                                            </p:tgtEl>
                                            <p:attrNameLst>
                                              <p:attrName>ppt_y</p:attrName>
                                            </p:attrNameLst>
                                          </p:cBhvr>
                                          <p:tavLst>
                                            <p:tav tm="0">
                                              <p:val>
                                                <p:strVal val="#ppt_y"/>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5" grpId="0" animBg="1"/>
          <p:bldP spid="6" grpId="0" animBg="1"/>
          <p:bldP spid="10" grpId="0" animBg="1"/>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p:nvPr/>
        </p:nvGrpSpPr>
        <p:grpSpPr>
          <a:xfrm>
            <a:off x="231999" y="536058"/>
            <a:ext cx="5550307" cy="4431800"/>
            <a:chOff x="795512" y="1002490"/>
            <a:chExt cx="3975489" cy="3174340"/>
          </a:xfrm>
        </p:grpSpPr>
        <p:grpSp>
          <p:nvGrpSpPr>
            <p:cNvPr id="4" name="Group 14"/>
            <p:cNvGrpSpPr/>
            <p:nvPr/>
          </p:nvGrpSpPr>
          <p:grpSpPr>
            <a:xfrm>
              <a:off x="801717" y="1046057"/>
              <a:ext cx="409616" cy="412538"/>
              <a:chOff x="5804582" y="1162451"/>
              <a:chExt cx="644626" cy="649224"/>
            </a:xfrm>
          </p:grpSpPr>
          <p:sp>
            <p:nvSpPr>
              <p:cNvPr id="44" name="Oval 15"/>
              <p:cNvSpPr/>
              <p:nvPr/>
            </p:nvSpPr>
            <p:spPr>
              <a:xfrm>
                <a:off x="5804582" y="1162451"/>
                <a:ext cx="644626" cy="6492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Calibri" panose="020F0502020204030204" pitchFamily="34" charset="0"/>
                  <a:cs typeface="+mn-ea"/>
                  <a:sym typeface="+mn-lt"/>
                </a:endParaRPr>
              </a:p>
            </p:txBody>
          </p:sp>
          <p:sp>
            <p:nvSpPr>
              <p:cNvPr id="45" name="Freeform: Shape 16"/>
              <p:cNvSpPr>
                <a:spLocks/>
              </p:cNvSpPr>
              <p:nvPr/>
            </p:nvSpPr>
            <p:spPr bwMode="auto">
              <a:xfrm>
                <a:off x="5931154" y="1314739"/>
                <a:ext cx="400553" cy="359916"/>
              </a:xfrm>
              <a:custGeom>
                <a:avLst/>
                <a:gdLst/>
                <a:ahLst/>
                <a:cxnLst>
                  <a:cxn ang="0">
                    <a:pos x="23" y="39"/>
                  </a:cxn>
                  <a:cxn ang="0">
                    <a:pos x="21" y="41"/>
                  </a:cxn>
                  <a:cxn ang="0">
                    <a:pos x="20" y="41"/>
                  </a:cxn>
                  <a:cxn ang="0">
                    <a:pos x="19" y="40"/>
                  </a:cxn>
                  <a:cxn ang="0">
                    <a:pos x="0" y="22"/>
                  </a:cxn>
                  <a:cxn ang="0">
                    <a:pos x="0" y="19"/>
                  </a:cxn>
                  <a:cxn ang="0">
                    <a:pos x="19" y="1"/>
                  </a:cxn>
                  <a:cxn ang="0">
                    <a:pos x="21" y="0"/>
                  </a:cxn>
                  <a:cxn ang="0">
                    <a:pos x="23" y="2"/>
                  </a:cxn>
                  <a:cxn ang="0">
                    <a:pos x="23" y="5"/>
                  </a:cxn>
                  <a:cxn ang="0">
                    <a:pos x="8" y="19"/>
                  </a:cxn>
                  <a:cxn ang="0">
                    <a:pos x="8" y="22"/>
                  </a:cxn>
                  <a:cxn ang="0">
                    <a:pos x="23" y="36"/>
                  </a:cxn>
                  <a:cxn ang="0">
                    <a:pos x="23" y="39"/>
                  </a:cxn>
                  <a:cxn ang="0">
                    <a:pos x="58" y="57"/>
                  </a:cxn>
                  <a:cxn ang="0">
                    <a:pos x="57" y="57"/>
                  </a:cxn>
                  <a:cxn ang="0">
                    <a:pos x="57" y="57"/>
                  </a:cxn>
                  <a:cxn ang="0">
                    <a:pos x="56" y="56"/>
                  </a:cxn>
                  <a:cxn ang="0">
                    <a:pos x="52" y="36"/>
                  </a:cxn>
                  <a:cxn ang="0">
                    <a:pos x="36" y="30"/>
                  </a:cxn>
                  <a:cxn ang="0">
                    <a:pos x="36" y="39"/>
                  </a:cxn>
                  <a:cxn ang="0">
                    <a:pos x="35" y="41"/>
                  </a:cxn>
                  <a:cxn ang="0">
                    <a:pos x="34" y="41"/>
                  </a:cxn>
                  <a:cxn ang="0">
                    <a:pos x="32" y="40"/>
                  </a:cxn>
                  <a:cxn ang="0">
                    <a:pos x="14" y="22"/>
                  </a:cxn>
                  <a:cxn ang="0">
                    <a:pos x="14" y="19"/>
                  </a:cxn>
                  <a:cxn ang="0">
                    <a:pos x="32" y="1"/>
                  </a:cxn>
                  <a:cxn ang="0">
                    <a:pos x="35" y="0"/>
                  </a:cxn>
                  <a:cxn ang="0">
                    <a:pos x="36" y="2"/>
                  </a:cxn>
                  <a:cxn ang="0">
                    <a:pos x="36" y="12"/>
                  </a:cxn>
                  <a:cxn ang="0">
                    <a:pos x="58" y="20"/>
                  </a:cxn>
                  <a:cxn ang="0">
                    <a:pos x="64" y="38"/>
                  </a:cxn>
                  <a:cxn ang="0">
                    <a:pos x="58" y="57"/>
                  </a:cxn>
                </a:cxnLst>
                <a:rect l="0" t="0" r="r" b="b"/>
                <a:pathLst>
                  <a:path w="64" h="57">
                    <a:moveTo>
                      <a:pt x="23" y="39"/>
                    </a:moveTo>
                    <a:cubicBezTo>
                      <a:pt x="23" y="40"/>
                      <a:pt x="22" y="41"/>
                      <a:pt x="21" y="41"/>
                    </a:cubicBezTo>
                    <a:cubicBezTo>
                      <a:pt x="21" y="41"/>
                      <a:pt x="21" y="41"/>
                      <a:pt x="20" y="41"/>
                    </a:cubicBezTo>
                    <a:cubicBezTo>
                      <a:pt x="20" y="41"/>
                      <a:pt x="19" y="41"/>
                      <a:pt x="19" y="40"/>
                    </a:cubicBezTo>
                    <a:cubicBezTo>
                      <a:pt x="0" y="22"/>
                      <a:pt x="0" y="22"/>
                      <a:pt x="0" y="22"/>
                    </a:cubicBezTo>
                    <a:cubicBezTo>
                      <a:pt x="0" y="21"/>
                      <a:pt x="0" y="20"/>
                      <a:pt x="0" y="19"/>
                    </a:cubicBezTo>
                    <a:cubicBezTo>
                      <a:pt x="19" y="1"/>
                      <a:pt x="19" y="1"/>
                      <a:pt x="19" y="1"/>
                    </a:cubicBezTo>
                    <a:cubicBezTo>
                      <a:pt x="19" y="0"/>
                      <a:pt x="20" y="0"/>
                      <a:pt x="21" y="0"/>
                    </a:cubicBezTo>
                    <a:cubicBezTo>
                      <a:pt x="22" y="1"/>
                      <a:pt x="23" y="1"/>
                      <a:pt x="23" y="2"/>
                    </a:cubicBezTo>
                    <a:cubicBezTo>
                      <a:pt x="23" y="5"/>
                      <a:pt x="23" y="5"/>
                      <a:pt x="23" y="5"/>
                    </a:cubicBezTo>
                    <a:cubicBezTo>
                      <a:pt x="8" y="19"/>
                      <a:pt x="8" y="19"/>
                      <a:pt x="8" y="19"/>
                    </a:cubicBezTo>
                    <a:cubicBezTo>
                      <a:pt x="8" y="20"/>
                      <a:pt x="8" y="21"/>
                      <a:pt x="8" y="22"/>
                    </a:cubicBezTo>
                    <a:cubicBezTo>
                      <a:pt x="23" y="36"/>
                      <a:pt x="23" y="36"/>
                      <a:pt x="23" y="36"/>
                    </a:cubicBezTo>
                    <a:lnTo>
                      <a:pt x="23" y="39"/>
                    </a:lnTo>
                    <a:close/>
                    <a:moveTo>
                      <a:pt x="58" y="57"/>
                    </a:moveTo>
                    <a:cubicBezTo>
                      <a:pt x="58" y="57"/>
                      <a:pt x="57" y="57"/>
                      <a:pt x="57" y="57"/>
                    </a:cubicBezTo>
                    <a:cubicBezTo>
                      <a:pt x="57" y="57"/>
                      <a:pt x="57" y="57"/>
                      <a:pt x="57" y="57"/>
                    </a:cubicBezTo>
                    <a:cubicBezTo>
                      <a:pt x="56" y="57"/>
                      <a:pt x="56" y="56"/>
                      <a:pt x="56" y="56"/>
                    </a:cubicBezTo>
                    <a:cubicBezTo>
                      <a:pt x="57" y="46"/>
                      <a:pt x="56" y="40"/>
                      <a:pt x="52" y="36"/>
                    </a:cubicBezTo>
                    <a:cubicBezTo>
                      <a:pt x="49" y="32"/>
                      <a:pt x="44" y="31"/>
                      <a:pt x="36" y="30"/>
                    </a:cubicBezTo>
                    <a:cubicBezTo>
                      <a:pt x="36" y="39"/>
                      <a:pt x="36" y="39"/>
                      <a:pt x="36" y="39"/>
                    </a:cubicBezTo>
                    <a:cubicBezTo>
                      <a:pt x="36" y="40"/>
                      <a:pt x="36" y="41"/>
                      <a:pt x="35" y="41"/>
                    </a:cubicBezTo>
                    <a:cubicBezTo>
                      <a:pt x="35" y="41"/>
                      <a:pt x="34" y="41"/>
                      <a:pt x="34" y="41"/>
                    </a:cubicBezTo>
                    <a:cubicBezTo>
                      <a:pt x="33" y="41"/>
                      <a:pt x="33" y="41"/>
                      <a:pt x="32" y="40"/>
                    </a:cubicBezTo>
                    <a:cubicBezTo>
                      <a:pt x="14" y="22"/>
                      <a:pt x="14" y="22"/>
                      <a:pt x="14" y="22"/>
                    </a:cubicBezTo>
                    <a:cubicBezTo>
                      <a:pt x="13" y="21"/>
                      <a:pt x="13" y="20"/>
                      <a:pt x="14" y="19"/>
                    </a:cubicBezTo>
                    <a:cubicBezTo>
                      <a:pt x="32" y="1"/>
                      <a:pt x="32" y="1"/>
                      <a:pt x="32" y="1"/>
                    </a:cubicBezTo>
                    <a:cubicBezTo>
                      <a:pt x="33" y="0"/>
                      <a:pt x="34" y="0"/>
                      <a:pt x="35" y="0"/>
                    </a:cubicBezTo>
                    <a:cubicBezTo>
                      <a:pt x="36" y="1"/>
                      <a:pt x="36" y="1"/>
                      <a:pt x="36" y="2"/>
                    </a:cubicBezTo>
                    <a:cubicBezTo>
                      <a:pt x="36" y="12"/>
                      <a:pt x="36" y="12"/>
                      <a:pt x="36" y="12"/>
                    </a:cubicBezTo>
                    <a:cubicBezTo>
                      <a:pt x="46" y="12"/>
                      <a:pt x="53" y="15"/>
                      <a:pt x="58" y="20"/>
                    </a:cubicBezTo>
                    <a:cubicBezTo>
                      <a:pt x="63" y="25"/>
                      <a:pt x="64" y="33"/>
                      <a:pt x="64" y="38"/>
                    </a:cubicBezTo>
                    <a:cubicBezTo>
                      <a:pt x="64" y="45"/>
                      <a:pt x="58" y="56"/>
                      <a:pt x="58" y="57"/>
                    </a:cubicBezTo>
                    <a:close/>
                  </a:path>
                </a:pathLst>
              </a:custGeom>
              <a:solidFill>
                <a:schemeClr val="bg1"/>
              </a:solidFill>
              <a:ln w="9525">
                <a:noFill/>
                <a:round/>
                <a:headEnd/>
                <a:tailEnd/>
              </a:ln>
            </p:spPr>
            <p:txBody>
              <a:bodyPr anchor="ctr"/>
              <a:lstStyle/>
              <a:p>
                <a:pPr algn="ctr"/>
                <a:endParaRPr>
                  <a:latin typeface="Calibri" panose="020F0502020204030204" pitchFamily="34" charset="0"/>
                  <a:cs typeface="+mn-ea"/>
                  <a:sym typeface="+mn-lt"/>
                </a:endParaRPr>
              </a:p>
            </p:txBody>
          </p:sp>
        </p:grpSp>
        <p:grpSp>
          <p:nvGrpSpPr>
            <p:cNvPr id="5" name="Group 18"/>
            <p:cNvGrpSpPr/>
            <p:nvPr/>
          </p:nvGrpSpPr>
          <p:grpSpPr>
            <a:xfrm>
              <a:off x="795512" y="2227460"/>
              <a:ext cx="409616" cy="412538"/>
              <a:chOff x="5813752" y="2499705"/>
              <a:chExt cx="644626" cy="649224"/>
            </a:xfrm>
          </p:grpSpPr>
          <p:sp>
            <p:nvSpPr>
              <p:cNvPr id="42" name="Oval 19"/>
              <p:cNvSpPr/>
              <p:nvPr/>
            </p:nvSpPr>
            <p:spPr>
              <a:xfrm flipH="1">
                <a:off x="5813752" y="2499705"/>
                <a:ext cx="644626" cy="6492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Calibri" panose="020F0502020204030204" pitchFamily="34" charset="0"/>
                  <a:cs typeface="+mn-ea"/>
                  <a:sym typeface="+mn-lt"/>
                </a:endParaRPr>
              </a:p>
            </p:txBody>
          </p:sp>
          <p:sp>
            <p:nvSpPr>
              <p:cNvPr id="43" name="Freeform: Shape 20"/>
              <p:cNvSpPr>
                <a:spLocks/>
              </p:cNvSpPr>
              <p:nvPr/>
            </p:nvSpPr>
            <p:spPr bwMode="auto">
              <a:xfrm>
                <a:off x="5982904" y="2650666"/>
                <a:ext cx="315200" cy="347304"/>
              </a:xfrm>
              <a:custGeom>
                <a:avLst/>
                <a:gdLst/>
                <a:ahLst/>
                <a:cxnLst>
                  <a:cxn ang="0">
                    <a:pos x="40" y="55"/>
                  </a:cxn>
                  <a:cxn ang="0">
                    <a:pos x="32" y="51"/>
                  </a:cxn>
                  <a:cxn ang="0">
                    <a:pos x="4" y="24"/>
                  </a:cxn>
                  <a:cxn ang="0">
                    <a:pos x="0" y="14"/>
                  </a:cxn>
                  <a:cxn ang="0">
                    <a:pos x="13" y="0"/>
                  </a:cxn>
                  <a:cxn ang="0">
                    <a:pos x="23" y="5"/>
                  </a:cxn>
                  <a:cxn ang="0">
                    <a:pos x="45" y="26"/>
                  </a:cxn>
                  <a:cxn ang="0">
                    <a:pos x="45" y="27"/>
                  </a:cxn>
                  <a:cxn ang="0">
                    <a:pos x="42" y="30"/>
                  </a:cxn>
                  <a:cxn ang="0">
                    <a:pos x="42" y="29"/>
                  </a:cxn>
                  <a:cxn ang="0">
                    <a:pos x="20" y="8"/>
                  </a:cxn>
                  <a:cxn ang="0">
                    <a:pos x="13" y="5"/>
                  </a:cxn>
                  <a:cxn ang="0">
                    <a:pos x="4" y="14"/>
                  </a:cxn>
                  <a:cxn ang="0">
                    <a:pos x="7" y="21"/>
                  </a:cxn>
                  <a:cxn ang="0">
                    <a:pos x="35" y="48"/>
                  </a:cxn>
                  <a:cxn ang="0">
                    <a:pos x="40" y="50"/>
                  </a:cxn>
                  <a:cxn ang="0">
                    <a:pos x="45" y="45"/>
                  </a:cxn>
                  <a:cxn ang="0">
                    <a:pos x="43" y="40"/>
                  </a:cxn>
                  <a:cxn ang="0">
                    <a:pos x="22" y="19"/>
                  </a:cxn>
                  <a:cxn ang="0">
                    <a:pos x="20" y="18"/>
                  </a:cxn>
                  <a:cxn ang="0">
                    <a:pos x="18" y="21"/>
                  </a:cxn>
                  <a:cxn ang="0">
                    <a:pos x="19" y="23"/>
                  </a:cxn>
                  <a:cxn ang="0">
                    <a:pos x="33" y="38"/>
                  </a:cxn>
                  <a:cxn ang="0">
                    <a:pos x="34" y="38"/>
                  </a:cxn>
                  <a:cxn ang="0">
                    <a:pos x="31" y="41"/>
                  </a:cxn>
                  <a:cxn ang="0">
                    <a:pos x="30" y="41"/>
                  </a:cxn>
                  <a:cxn ang="0">
                    <a:pos x="16" y="26"/>
                  </a:cxn>
                  <a:cxn ang="0">
                    <a:pos x="13" y="21"/>
                  </a:cxn>
                  <a:cxn ang="0">
                    <a:pos x="20" y="14"/>
                  </a:cxn>
                  <a:cxn ang="0">
                    <a:pos x="26" y="16"/>
                  </a:cxn>
                  <a:cxn ang="0">
                    <a:pos x="46" y="37"/>
                  </a:cxn>
                  <a:cxn ang="0">
                    <a:pos x="50" y="45"/>
                  </a:cxn>
                  <a:cxn ang="0">
                    <a:pos x="40" y="55"/>
                  </a:cxn>
                </a:cxnLst>
                <a:rect l="0" t="0" r="r" b="b"/>
                <a:pathLst>
                  <a:path w="50" h="55">
                    <a:moveTo>
                      <a:pt x="40" y="55"/>
                    </a:moveTo>
                    <a:cubicBezTo>
                      <a:pt x="37" y="55"/>
                      <a:pt x="34" y="54"/>
                      <a:pt x="32" y="51"/>
                    </a:cubicBezTo>
                    <a:cubicBezTo>
                      <a:pt x="4" y="24"/>
                      <a:pt x="4" y="24"/>
                      <a:pt x="4" y="24"/>
                    </a:cubicBezTo>
                    <a:cubicBezTo>
                      <a:pt x="1" y="21"/>
                      <a:pt x="0" y="18"/>
                      <a:pt x="0" y="14"/>
                    </a:cubicBezTo>
                    <a:cubicBezTo>
                      <a:pt x="0" y="7"/>
                      <a:pt x="6" y="0"/>
                      <a:pt x="13" y="0"/>
                    </a:cubicBezTo>
                    <a:cubicBezTo>
                      <a:pt x="17" y="0"/>
                      <a:pt x="21" y="2"/>
                      <a:pt x="23" y="5"/>
                    </a:cubicBezTo>
                    <a:cubicBezTo>
                      <a:pt x="45" y="26"/>
                      <a:pt x="45" y="26"/>
                      <a:pt x="45" y="26"/>
                    </a:cubicBezTo>
                    <a:cubicBezTo>
                      <a:pt x="45" y="26"/>
                      <a:pt x="45" y="27"/>
                      <a:pt x="45" y="27"/>
                    </a:cubicBezTo>
                    <a:cubicBezTo>
                      <a:pt x="45" y="28"/>
                      <a:pt x="43" y="30"/>
                      <a:pt x="42" y="30"/>
                    </a:cubicBezTo>
                    <a:cubicBezTo>
                      <a:pt x="42" y="30"/>
                      <a:pt x="42" y="30"/>
                      <a:pt x="42" y="29"/>
                    </a:cubicBezTo>
                    <a:cubicBezTo>
                      <a:pt x="20" y="8"/>
                      <a:pt x="20" y="8"/>
                      <a:pt x="20" y="8"/>
                    </a:cubicBezTo>
                    <a:cubicBezTo>
                      <a:pt x="18" y="6"/>
                      <a:pt x="16" y="5"/>
                      <a:pt x="13" y="5"/>
                    </a:cubicBezTo>
                    <a:cubicBezTo>
                      <a:pt x="8" y="5"/>
                      <a:pt x="4" y="9"/>
                      <a:pt x="4" y="14"/>
                    </a:cubicBezTo>
                    <a:cubicBezTo>
                      <a:pt x="4" y="16"/>
                      <a:pt x="5" y="19"/>
                      <a:pt x="7" y="21"/>
                    </a:cubicBezTo>
                    <a:cubicBezTo>
                      <a:pt x="35" y="48"/>
                      <a:pt x="35" y="48"/>
                      <a:pt x="35" y="48"/>
                    </a:cubicBezTo>
                    <a:cubicBezTo>
                      <a:pt x="36" y="50"/>
                      <a:pt x="38" y="50"/>
                      <a:pt x="40" y="50"/>
                    </a:cubicBezTo>
                    <a:cubicBezTo>
                      <a:pt x="43" y="50"/>
                      <a:pt x="45" y="48"/>
                      <a:pt x="45" y="45"/>
                    </a:cubicBezTo>
                    <a:cubicBezTo>
                      <a:pt x="45" y="43"/>
                      <a:pt x="44" y="41"/>
                      <a:pt x="43" y="40"/>
                    </a:cubicBezTo>
                    <a:cubicBezTo>
                      <a:pt x="22" y="19"/>
                      <a:pt x="22" y="19"/>
                      <a:pt x="22" y="19"/>
                    </a:cubicBezTo>
                    <a:cubicBezTo>
                      <a:pt x="22" y="19"/>
                      <a:pt x="21" y="18"/>
                      <a:pt x="20" y="18"/>
                    </a:cubicBezTo>
                    <a:cubicBezTo>
                      <a:pt x="19" y="18"/>
                      <a:pt x="18" y="19"/>
                      <a:pt x="18" y="21"/>
                    </a:cubicBezTo>
                    <a:cubicBezTo>
                      <a:pt x="18" y="22"/>
                      <a:pt x="18" y="22"/>
                      <a:pt x="19" y="23"/>
                    </a:cubicBezTo>
                    <a:cubicBezTo>
                      <a:pt x="33" y="38"/>
                      <a:pt x="33" y="38"/>
                      <a:pt x="33" y="38"/>
                    </a:cubicBezTo>
                    <a:cubicBezTo>
                      <a:pt x="34" y="38"/>
                      <a:pt x="34" y="38"/>
                      <a:pt x="34" y="38"/>
                    </a:cubicBezTo>
                    <a:cubicBezTo>
                      <a:pt x="34" y="39"/>
                      <a:pt x="32" y="41"/>
                      <a:pt x="31" y="41"/>
                    </a:cubicBezTo>
                    <a:cubicBezTo>
                      <a:pt x="31" y="41"/>
                      <a:pt x="30" y="41"/>
                      <a:pt x="30" y="41"/>
                    </a:cubicBezTo>
                    <a:cubicBezTo>
                      <a:pt x="16" y="26"/>
                      <a:pt x="16" y="26"/>
                      <a:pt x="16" y="26"/>
                    </a:cubicBezTo>
                    <a:cubicBezTo>
                      <a:pt x="14" y="25"/>
                      <a:pt x="13" y="23"/>
                      <a:pt x="13" y="21"/>
                    </a:cubicBezTo>
                    <a:cubicBezTo>
                      <a:pt x="13" y="17"/>
                      <a:pt x="16" y="14"/>
                      <a:pt x="20" y="14"/>
                    </a:cubicBezTo>
                    <a:cubicBezTo>
                      <a:pt x="22" y="14"/>
                      <a:pt x="24" y="15"/>
                      <a:pt x="26" y="16"/>
                    </a:cubicBezTo>
                    <a:cubicBezTo>
                      <a:pt x="46" y="37"/>
                      <a:pt x="46" y="37"/>
                      <a:pt x="46" y="37"/>
                    </a:cubicBezTo>
                    <a:cubicBezTo>
                      <a:pt x="49" y="39"/>
                      <a:pt x="50" y="42"/>
                      <a:pt x="50" y="45"/>
                    </a:cubicBezTo>
                    <a:cubicBezTo>
                      <a:pt x="50" y="51"/>
                      <a:pt x="46" y="55"/>
                      <a:pt x="40" y="55"/>
                    </a:cubicBezTo>
                    <a:close/>
                  </a:path>
                </a:pathLst>
              </a:custGeom>
              <a:solidFill>
                <a:schemeClr val="bg1"/>
              </a:solidFill>
              <a:ln w="9525">
                <a:noFill/>
                <a:round/>
                <a:headEnd/>
                <a:tailEnd/>
              </a:ln>
            </p:spPr>
            <p:txBody>
              <a:bodyPr anchor="ctr"/>
              <a:lstStyle/>
              <a:p>
                <a:pPr algn="ctr"/>
                <a:endParaRPr>
                  <a:latin typeface="Calibri" panose="020F0502020204030204" pitchFamily="34" charset="0"/>
                  <a:cs typeface="+mn-ea"/>
                  <a:sym typeface="+mn-lt"/>
                </a:endParaRPr>
              </a:p>
            </p:txBody>
          </p:sp>
        </p:grpSp>
        <p:grpSp>
          <p:nvGrpSpPr>
            <p:cNvPr id="9" name="Group 37"/>
            <p:cNvGrpSpPr/>
            <p:nvPr/>
          </p:nvGrpSpPr>
          <p:grpSpPr>
            <a:xfrm>
              <a:off x="1211333" y="1002490"/>
              <a:ext cx="3559668" cy="1285057"/>
              <a:chOff x="1710589" y="1199249"/>
              <a:chExt cx="4746224" cy="1713410"/>
            </a:xfrm>
          </p:grpSpPr>
          <p:sp>
            <p:nvSpPr>
              <p:cNvPr id="19" name="TextBox 17"/>
              <p:cNvSpPr txBox="1"/>
              <p:nvPr/>
            </p:nvSpPr>
            <p:spPr>
              <a:xfrm>
                <a:off x="1710589" y="1199249"/>
                <a:ext cx="4746224" cy="338554"/>
              </a:xfrm>
              <a:prstGeom prst="rect">
                <a:avLst/>
              </a:prstGeom>
              <a:noFill/>
            </p:spPr>
            <p:txBody>
              <a:bodyPr wrap="none" lIns="144000" tIns="0" rIns="144000" bIns="0" anchor="b" anchorCtr="0">
                <a:normAutofit/>
              </a:bodyPr>
              <a:lstStyle/>
              <a:p>
                <a:r>
                  <a:rPr lang="en-US" altLang="zh-CN" sz="1600" b="1">
                    <a:solidFill>
                      <a:schemeClr val="accent1"/>
                    </a:solidFill>
                    <a:latin typeface="Calibri" panose="020F0502020204030204" pitchFamily="34" charset="0"/>
                    <a:cs typeface="+mn-ea"/>
                    <a:sym typeface="+mn-lt"/>
                  </a:rPr>
                  <a:t>What is RPC?</a:t>
                </a:r>
                <a:endParaRPr lang="zh-CN" altLang="en-US" sz="1600" b="1" dirty="0">
                  <a:solidFill>
                    <a:schemeClr val="accent1"/>
                  </a:solidFill>
                  <a:latin typeface="Calibri" panose="020F0502020204030204" pitchFamily="34" charset="0"/>
                  <a:cs typeface="+mn-ea"/>
                  <a:sym typeface="+mn-lt"/>
                </a:endParaRPr>
              </a:p>
            </p:txBody>
          </p:sp>
          <p:sp>
            <p:nvSpPr>
              <p:cNvPr id="20" name="TextBox 36"/>
              <p:cNvSpPr txBox="1"/>
              <p:nvPr/>
            </p:nvSpPr>
            <p:spPr>
              <a:xfrm>
                <a:off x="1817827" y="1608785"/>
                <a:ext cx="3583347" cy="1303874"/>
              </a:xfrm>
              <a:prstGeom prst="rect">
                <a:avLst/>
              </a:prstGeom>
              <a:noFill/>
            </p:spPr>
            <p:txBody>
              <a:bodyPr wrap="square" lIns="144000" tIns="0" rIns="144000" bIns="0" anchor="t" anchorCtr="0">
                <a:normAutofit/>
              </a:bodyPr>
              <a:lstStyle/>
              <a:p>
                <a:pPr algn="just">
                  <a:lnSpc>
                    <a:spcPct val="120000"/>
                  </a:lnSpc>
                </a:pPr>
                <a:r>
                  <a:rPr lang="en-US" altLang="zh-CN" sz="1400">
                    <a:solidFill>
                      <a:srgbClr val="000000"/>
                    </a:solidFill>
                    <a:latin typeface="Calibri" panose="020F0502020204030204" pitchFamily="34" charset="0"/>
                    <a:cs typeface="+mn-ea"/>
                    <a:sym typeface="+mn-lt"/>
                  </a:rPr>
                  <a:t>In distributed computing, a </a:t>
                </a:r>
                <a:r>
                  <a:rPr lang="en-US" altLang="zh-CN" sz="1400" b="1">
                    <a:solidFill>
                      <a:srgbClr val="000000"/>
                    </a:solidFill>
                    <a:latin typeface="Calibri" panose="020F0502020204030204" pitchFamily="34" charset="0"/>
                    <a:cs typeface="+mn-ea"/>
                    <a:sym typeface="+mn-lt"/>
                  </a:rPr>
                  <a:t>remote procedure call (RPC) </a:t>
                </a:r>
                <a:r>
                  <a:rPr lang="en-US" altLang="zh-CN" sz="1400">
                    <a:solidFill>
                      <a:srgbClr val="000000"/>
                    </a:solidFill>
                    <a:latin typeface="Calibri" panose="020F0502020204030204" pitchFamily="34" charset="0"/>
                    <a:cs typeface="+mn-ea"/>
                    <a:sym typeface="+mn-lt"/>
                  </a:rPr>
                  <a:t>is when a computer program causes a procedure (</a:t>
                </a:r>
                <a:r>
                  <a:rPr lang="en-US" altLang="zh-CN" sz="1400" b="1" i="1">
                    <a:solidFill>
                      <a:srgbClr val="000000"/>
                    </a:solidFill>
                    <a:latin typeface="Calibri" panose="020F0502020204030204" pitchFamily="34" charset="0"/>
                    <a:cs typeface="+mn-ea"/>
                    <a:sym typeface="+mn-lt"/>
                  </a:rPr>
                  <a:t>subroutine</a:t>
                </a:r>
                <a:r>
                  <a:rPr lang="en-US" altLang="zh-CN" sz="1400">
                    <a:solidFill>
                      <a:srgbClr val="000000"/>
                    </a:solidFill>
                    <a:latin typeface="Calibri" panose="020F0502020204030204" pitchFamily="34" charset="0"/>
                    <a:cs typeface="+mn-ea"/>
                    <a:sym typeface="+mn-lt"/>
                  </a:rPr>
                  <a:t>) to execute in a different address space (</a:t>
                </a:r>
                <a:r>
                  <a:rPr lang="en-US" altLang="zh-CN" sz="1400" b="1" i="1">
                    <a:solidFill>
                      <a:srgbClr val="000000"/>
                    </a:solidFill>
                    <a:latin typeface="Calibri" panose="020F0502020204030204" pitchFamily="34" charset="0"/>
                    <a:cs typeface="+mn-ea"/>
                    <a:sym typeface="+mn-lt"/>
                  </a:rPr>
                  <a:t>commonly on another computer on a shared network).</a:t>
                </a:r>
                <a:endParaRPr lang="zh-CN" altLang="en-US" sz="1400" dirty="0">
                  <a:solidFill>
                    <a:srgbClr val="000000"/>
                  </a:solidFill>
                  <a:latin typeface="Calibri" panose="020F0502020204030204" pitchFamily="34" charset="0"/>
                  <a:cs typeface="+mn-ea"/>
                  <a:sym typeface="+mn-lt"/>
                </a:endParaRPr>
              </a:p>
            </p:txBody>
          </p:sp>
        </p:grpSp>
        <p:grpSp>
          <p:nvGrpSpPr>
            <p:cNvPr id="10" name="Group 38"/>
            <p:cNvGrpSpPr/>
            <p:nvPr/>
          </p:nvGrpSpPr>
          <p:grpSpPr>
            <a:xfrm>
              <a:off x="1211333" y="2227461"/>
              <a:ext cx="3559668" cy="1949369"/>
              <a:chOff x="1710589" y="1673540"/>
              <a:chExt cx="4746224" cy="2599157"/>
            </a:xfrm>
          </p:grpSpPr>
          <p:sp>
            <p:nvSpPr>
              <p:cNvPr id="17" name="TextBox 39"/>
              <p:cNvSpPr txBox="1"/>
              <p:nvPr/>
            </p:nvSpPr>
            <p:spPr>
              <a:xfrm>
                <a:off x="1710589" y="1673540"/>
                <a:ext cx="4746224" cy="338554"/>
              </a:xfrm>
              <a:prstGeom prst="rect">
                <a:avLst/>
              </a:prstGeom>
              <a:noFill/>
            </p:spPr>
            <p:txBody>
              <a:bodyPr wrap="none" lIns="144000" tIns="0" rIns="144000" bIns="0" anchor="b" anchorCtr="0">
                <a:normAutofit/>
              </a:bodyPr>
              <a:lstStyle/>
              <a:p>
                <a:r>
                  <a:rPr lang="en-US" altLang="zh-CN" sz="1600" b="1">
                    <a:solidFill>
                      <a:schemeClr val="accent2"/>
                    </a:solidFill>
                    <a:latin typeface="Calibri" panose="020F0502020204030204" pitchFamily="34" charset="0"/>
                    <a:cs typeface="+mn-ea"/>
                    <a:sym typeface="+mn-lt"/>
                  </a:rPr>
                  <a:t>Additional information:</a:t>
                </a:r>
                <a:endParaRPr lang="zh-CN" altLang="en-US" sz="1600" b="1" dirty="0">
                  <a:solidFill>
                    <a:schemeClr val="accent2"/>
                  </a:solidFill>
                  <a:latin typeface="Calibri" panose="020F0502020204030204" pitchFamily="34" charset="0"/>
                  <a:cs typeface="+mn-ea"/>
                  <a:sym typeface="+mn-lt"/>
                </a:endParaRPr>
              </a:p>
            </p:txBody>
          </p:sp>
          <p:sp>
            <p:nvSpPr>
              <p:cNvPr id="18" name="TextBox 40"/>
              <p:cNvSpPr txBox="1"/>
              <p:nvPr/>
            </p:nvSpPr>
            <p:spPr>
              <a:xfrm>
                <a:off x="1817828" y="2062583"/>
                <a:ext cx="3620657" cy="2210114"/>
              </a:xfrm>
              <a:prstGeom prst="rect">
                <a:avLst/>
              </a:prstGeom>
              <a:noFill/>
            </p:spPr>
            <p:txBody>
              <a:bodyPr wrap="square" lIns="144000" tIns="0" rIns="144000" bIns="0" anchor="t" anchorCtr="0">
                <a:normAutofit/>
              </a:bodyPr>
              <a:lstStyle/>
              <a:p>
                <a:pPr algn="just">
                  <a:lnSpc>
                    <a:spcPct val="120000"/>
                  </a:lnSpc>
                </a:pPr>
                <a:r>
                  <a:rPr lang="en-US" altLang="zh-CN" sz="1333" b="1">
                    <a:solidFill>
                      <a:srgbClr val="000000"/>
                    </a:solidFill>
                    <a:latin typeface="Calibri" panose="020F0502020204030204" pitchFamily="34" charset="0"/>
                    <a:cs typeface="+mn-ea"/>
                    <a:sym typeface="+mn-lt"/>
                  </a:rPr>
                  <a:t>Remote Procedure Call (RPC) </a:t>
                </a:r>
                <a:r>
                  <a:rPr lang="en-US" altLang="zh-CN" sz="1333">
                    <a:solidFill>
                      <a:srgbClr val="000000"/>
                    </a:solidFill>
                    <a:latin typeface="Calibri" panose="020F0502020204030204" pitchFamily="34" charset="0"/>
                    <a:cs typeface="+mn-ea"/>
                    <a:sym typeface="+mn-lt"/>
                  </a:rPr>
                  <a:t>is a powerful technique for constructing </a:t>
                </a:r>
                <a:r>
                  <a:rPr lang="en-US" altLang="zh-CN" sz="1333" b="1">
                    <a:solidFill>
                      <a:srgbClr val="000000"/>
                    </a:solidFill>
                    <a:latin typeface="Calibri" panose="020F0502020204030204" pitchFamily="34" charset="0"/>
                    <a:cs typeface="+mn-ea"/>
                    <a:sym typeface="+mn-lt"/>
                  </a:rPr>
                  <a:t>distributed</a:t>
                </a:r>
                <a:r>
                  <a:rPr lang="en-US" altLang="zh-CN" sz="1333">
                    <a:solidFill>
                      <a:srgbClr val="000000"/>
                    </a:solidFill>
                    <a:latin typeface="Calibri" panose="020F0502020204030204" pitchFamily="34" charset="0"/>
                    <a:cs typeface="+mn-ea"/>
                    <a:sym typeface="+mn-lt"/>
                  </a:rPr>
                  <a:t>, </a:t>
                </a:r>
                <a:r>
                  <a:rPr lang="en-US" altLang="zh-CN" sz="1333" b="1">
                    <a:solidFill>
                      <a:srgbClr val="000000"/>
                    </a:solidFill>
                    <a:latin typeface="Calibri" panose="020F0502020204030204" pitchFamily="34" charset="0"/>
                    <a:cs typeface="+mn-ea"/>
                    <a:sym typeface="+mn-lt"/>
                  </a:rPr>
                  <a:t>client-server based applications</a:t>
                </a:r>
                <a:r>
                  <a:rPr lang="en-US" altLang="zh-CN" sz="1333">
                    <a:solidFill>
                      <a:srgbClr val="000000"/>
                    </a:solidFill>
                    <a:latin typeface="Calibri" panose="020F0502020204030204" pitchFamily="34" charset="0"/>
                    <a:cs typeface="+mn-ea"/>
                    <a:sym typeface="+mn-lt"/>
                  </a:rPr>
                  <a:t>. It is based on extending the conventional local procedure calling, so that the </a:t>
                </a:r>
                <a:r>
                  <a:rPr lang="en-US" altLang="zh-CN" sz="1333" b="1">
                    <a:solidFill>
                      <a:srgbClr val="000000"/>
                    </a:solidFill>
                    <a:latin typeface="Calibri" panose="020F0502020204030204" pitchFamily="34" charset="0"/>
                    <a:cs typeface="+mn-ea"/>
                    <a:sym typeface="+mn-lt"/>
                  </a:rPr>
                  <a:t>called procedure need not exist in the same address space as the calling procedure</a:t>
                </a:r>
                <a:r>
                  <a:rPr lang="en-US" altLang="zh-CN" sz="1333">
                    <a:solidFill>
                      <a:srgbClr val="000000"/>
                    </a:solidFill>
                    <a:latin typeface="Calibri" panose="020F0502020204030204" pitchFamily="34" charset="0"/>
                    <a:cs typeface="+mn-ea"/>
                    <a:sym typeface="+mn-lt"/>
                  </a:rPr>
                  <a:t>. The two processes may be on the same system, or they may be on different systems with a network connecting them.</a:t>
                </a:r>
                <a:endParaRPr lang="zh-CN" altLang="en-US" sz="1333" dirty="0">
                  <a:solidFill>
                    <a:srgbClr val="000000"/>
                  </a:solidFill>
                  <a:latin typeface="Calibri" panose="020F0502020204030204" pitchFamily="34" charset="0"/>
                  <a:cs typeface="+mn-ea"/>
                  <a:sym typeface="+mn-lt"/>
                </a:endParaRPr>
              </a:p>
            </p:txBody>
          </p:sp>
        </p:grpSp>
      </p:grpSp>
      <p:sp>
        <p:nvSpPr>
          <p:cNvPr id="47" name="Title 1"/>
          <p:cNvSpPr txBox="1">
            <a:spLocks/>
          </p:cNvSpPr>
          <p:nvPr/>
        </p:nvSpPr>
        <p:spPr>
          <a:xfrm>
            <a:off x="352950" y="103714"/>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a:solidFill>
                  <a:schemeClr val="tx1">
                    <a:lumMod val="65000"/>
                    <a:lumOff val="35000"/>
                  </a:schemeClr>
                </a:solidFill>
                <a:latin typeface="Calibri" panose="020F0502020204030204" pitchFamily="34" charset="0"/>
                <a:ea typeface="+mn-ea"/>
                <a:cs typeface="+mn-ea"/>
                <a:sym typeface="+mn-lt"/>
              </a:rPr>
              <a:t>WHAT IS RPC ?</a:t>
            </a:r>
            <a:endParaRPr lang="en-GB" altLang="zh-CN" sz="2400" b="1" dirty="0">
              <a:solidFill>
                <a:schemeClr val="tx1">
                  <a:lumMod val="65000"/>
                  <a:lumOff val="35000"/>
                </a:schemeClr>
              </a:solidFill>
              <a:latin typeface="Calibri" panose="020F0502020204030204" pitchFamily="34" charset="0"/>
              <a:ea typeface="+mn-ea"/>
              <a:cs typeface="+mn-ea"/>
              <a:sym typeface="+mn-lt"/>
            </a:endParaRPr>
          </a:p>
        </p:txBody>
      </p:sp>
      <p:pic>
        <p:nvPicPr>
          <p:cNvPr id="6146" name="Picture 2" descr="https://cdncontribute.geeksforgeeks.org/wp-content/uploads/operating-system-remote-call-procedure-working.png">
            <a:extLst>
              <a:ext uri="{FF2B5EF4-FFF2-40B4-BE49-F238E27FC236}">
                <a16:creationId xmlns:a16="http://schemas.microsoft.com/office/drawing/2014/main" id="{DA531B0A-1FDE-4584-8DC2-E73A4DBD66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0"/>
            <a:ext cx="44958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02067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1000"/>
                                        <p:tgtEl>
                                          <p:spTgt spid="46"/>
                                        </p:tgtEl>
                                      </p:cBhvr>
                                    </p:animEffect>
                                    <p:anim calcmode="lin" valueType="num">
                                      <p:cBhvr>
                                        <p:cTn id="8" dur="1000" fill="hold"/>
                                        <p:tgtEl>
                                          <p:spTgt spid="46"/>
                                        </p:tgtEl>
                                        <p:attrNameLst>
                                          <p:attrName>ppt_x</p:attrName>
                                        </p:attrNameLst>
                                      </p:cBhvr>
                                      <p:tavLst>
                                        <p:tav tm="0">
                                          <p:val>
                                            <p:strVal val="#ppt_x"/>
                                          </p:val>
                                        </p:tav>
                                        <p:tav tm="100000">
                                          <p:val>
                                            <p:strVal val="#ppt_x"/>
                                          </p:val>
                                        </p:tav>
                                      </p:tavLst>
                                    </p:anim>
                                    <p:anim calcmode="lin" valueType="num">
                                      <p:cBhvr>
                                        <p:cTn id="9" dur="1000" fill="hold"/>
                                        <p:tgtEl>
                                          <p:spTgt spid="4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6146"/>
                                        </p:tgtEl>
                                        <p:attrNameLst>
                                          <p:attrName>style.visibility</p:attrName>
                                        </p:attrNameLst>
                                      </p:cBhvr>
                                      <p:to>
                                        <p:strVal val="visible"/>
                                      </p:to>
                                    </p:set>
                                    <p:animEffect transition="in" filter="wipe(up)">
                                      <p:cBhvr>
                                        <p:cTn id="13"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p:nvPr/>
        </p:nvGrpSpPr>
        <p:grpSpPr>
          <a:xfrm>
            <a:off x="231999" y="536058"/>
            <a:ext cx="5550307" cy="5549359"/>
            <a:chOff x="795512" y="1002490"/>
            <a:chExt cx="3975489" cy="3974808"/>
          </a:xfrm>
        </p:grpSpPr>
        <p:grpSp>
          <p:nvGrpSpPr>
            <p:cNvPr id="4" name="Group 14"/>
            <p:cNvGrpSpPr/>
            <p:nvPr/>
          </p:nvGrpSpPr>
          <p:grpSpPr>
            <a:xfrm>
              <a:off x="801717" y="1046057"/>
              <a:ext cx="409616" cy="412538"/>
              <a:chOff x="5804582" y="1162451"/>
              <a:chExt cx="644626" cy="649224"/>
            </a:xfrm>
          </p:grpSpPr>
          <p:sp>
            <p:nvSpPr>
              <p:cNvPr id="44" name="Oval 15"/>
              <p:cNvSpPr/>
              <p:nvPr/>
            </p:nvSpPr>
            <p:spPr>
              <a:xfrm>
                <a:off x="5804582" y="1162451"/>
                <a:ext cx="644626" cy="6492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Calibri" panose="020F0502020204030204" pitchFamily="34" charset="0"/>
                  <a:cs typeface="+mn-ea"/>
                  <a:sym typeface="+mn-lt"/>
                </a:endParaRPr>
              </a:p>
            </p:txBody>
          </p:sp>
          <p:sp>
            <p:nvSpPr>
              <p:cNvPr id="45" name="Freeform: Shape 16"/>
              <p:cNvSpPr>
                <a:spLocks/>
              </p:cNvSpPr>
              <p:nvPr/>
            </p:nvSpPr>
            <p:spPr bwMode="auto">
              <a:xfrm>
                <a:off x="5931154" y="1314739"/>
                <a:ext cx="400553" cy="359916"/>
              </a:xfrm>
              <a:custGeom>
                <a:avLst/>
                <a:gdLst/>
                <a:ahLst/>
                <a:cxnLst>
                  <a:cxn ang="0">
                    <a:pos x="23" y="39"/>
                  </a:cxn>
                  <a:cxn ang="0">
                    <a:pos x="21" y="41"/>
                  </a:cxn>
                  <a:cxn ang="0">
                    <a:pos x="20" y="41"/>
                  </a:cxn>
                  <a:cxn ang="0">
                    <a:pos x="19" y="40"/>
                  </a:cxn>
                  <a:cxn ang="0">
                    <a:pos x="0" y="22"/>
                  </a:cxn>
                  <a:cxn ang="0">
                    <a:pos x="0" y="19"/>
                  </a:cxn>
                  <a:cxn ang="0">
                    <a:pos x="19" y="1"/>
                  </a:cxn>
                  <a:cxn ang="0">
                    <a:pos x="21" y="0"/>
                  </a:cxn>
                  <a:cxn ang="0">
                    <a:pos x="23" y="2"/>
                  </a:cxn>
                  <a:cxn ang="0">
                    <a:pos x="23" y="5"/>
                  </a:cxn>
                  <a:cxn ang="0">
                    <a:pos x="8" y="19"/>
                  </a:cxn>
                  <a:cxn ang="0">
                    <a:pos x="8" y="22"/>
                  </a:cxn>
                  <a:cxn ang="0">
                    <a:pos x="23" y="36"/>
                  </a:cxn>
                  <a:cxn ang="0">
                    <a:pos x="23" y="39"/>
                  </a:cxn>
                  <a:cxn ang="0">
                    <a:pos x="58" y="57"/>
                  </a:cxn>
                  <a:cxn ang="0">
                    <a:pos x="57" y="57"/>
                  </a:cxn>
                  <a:cxn ang="0">
                    <a:pos x="57" y="57"/>
                  </a:cxn>
                  <a:cxn ang="0">
                    <a:pos x="56" y="56"/>
                  </a:cxn>
                  <a:cxn ang="0">
                    <a:pos x="52" y="36"/>
                  </a:cxn>
                  <a:cxn ang="0">
                    <a:pos x="36" y="30"/>
                  </a:cxn>
                  <a:cxn ang="0">
                    <a:pos x="36" y="39"/>
                  </a:cxn>
                  <a:cxn ang="0">
                    <a:pos x="35" y="41"/>
                  </a:cxn>
                  <a:cxn ang="0">
                    <a:pos x="34" y="41"/>
                  </a:cxn>
                  <a:cxn ang="0">
                    <a:pos x="32" y="40"/>
                  </a:cxn>
                  <a:cxn ang="0">
                    <a:pos x="14" y="22"/>
                  </a:cxn>
                  <a:cxn ang="0">
                    <a:pos x="14" y="19"/>
                  </a:cxn>
                  <a:cxn ang="0">
                    <a:pos x="32" y="1"/>
                  </a:cxn>
                  <a:cxn ang="0">
                    <a:pos x="35" y="0"/>
                  </a:cxn>
                  <a:cxn ang="0">
                    <a:pos x="36" y="2"/>
                  </a:cxn>
                  <a:cxn ang="0">
                    <a:pos x="36" y="12"/>
                  </a:cxn>
                  <a:cxn ang="0">
                    <a:pos x="58" y="20"/>
                  </a:cxn>
                  <a:cxn ang="0">
                    <a:pos x="64" y="38"/>
                  </a:cxn>
                  <a:cxn ang="0">
                    <a:pos x="58" y="57"/>
                  </a:cxn>
                </a:cxnLst>
                <a:rect l="0" t="0" r="r" b="b"/>
                <a:pathLst>
                  <a:path w="64" h="57">
                    <a:moveTo>
                      <a:pt x="23" y="39"/>
                    </a:moveTo>
                    <a:cubicBezTo>
                      <a:pt x="23" y="40"/>
                      <a:pt x="22" y="41"/>
                      <a:pt x="21" y="41"/>
                    </a:cubicBezTo>
                    <a:cubicBezTo>
                      <a:pt x="21" y="41"/>
                      <a:pt x="21" y="41"/>
                      <a:pt x="20" y="41"/>
                    </a:cubicBezTo>
                    <a:cubicBezTo>
                      <a:pt x="20" y="41"/>
                      <a:pt x="19" y="41"/>
                      <a:pt x="19" y="40"/>
                    </a:cubicBezTo>
                    <a:cubicBezTo>
                      <a:pt x="0" y="22"/>
                      <a:pt x="0" y="22"/>
                      <a:pt x="0" y="22"/>
                    </a:cubicBezTo>
                    <a:cubicBezTo>
                      <a:pt x="0" y="21"/>
                      <a:pt x="0" y="20"/>
                      <a:pt x="0" y="19"/>
                    </a:cubicBezTo>
                    <a:cubicBezTo>
                      <a:pt x="19" y="1"/>
                      <a:pt x="19" y="1"/>
                      <a:pt x="19" y="1"/>
                    </a:cubicBezTo>
                    <a:cubicBezTo>
                      <a:pt x="19" y="0"/>
                      <a:pt x="20" y="0"/>
                      <a:pt x="21" y="0"/>
                    </a:cubicBezTo>
                    <a:cubicBezTo>
                      <a:pt x="22" y="1"/>
                      <a:pt x="23" y="1"/>
                      <a:pt x="23" y="2"/>
                    </a:cubicBezTo>
                    <a:cubicBezTo>
                      <a:pt x="23" y="5"/>
                      <a:pt x="23" y="5"/>
                      <a:pt x="23" y="5"/>
                    </a:cubicBezTo>
                    <a:cubicBezTo>
                      <a:pt x="8" y="19"/>
                      <a:pt x="8" y="19"/>
                      <a:pt x="8" y="19"/>
                    </a:cubicBezTo>
                    <a:cubicBezTo>
                      <a:pt x="8" y="20"/>
                      <a:pt x="8" y="21"/>
                      <a:pt x="8" y="22"/>
                    </a:cubicBezTo>
                    <a:cubicBezTo>
                      <a:pt x="23" y="36"/>
                      <a:pt x="23" y="36"/>
                      <a:pt x="23" y="36"/>
                    </a:cubicBezTo>
                    <a:lnTo>
                      <a:pt x="23" y="39"/>
                    </a:lnTo>
                    <a:close/>
                    <a:moveTo>
                      <a:pt x="58" y="57"/>
                    </a:moveTo>
                    <a:cubicBezTo>
                      <a:pt x="58" y="57"/>
                      <a:pt x="57" y="57"/>
                      <a:pt x="57" y="57"/>
                    </a:cubicBezTo>
                    <a:cubicBezTo>
                      <a:pt x="57" y="57"/>
                      <a:pt x="57" y="57"/>
                      <a:pt x="57" y="57"/>
                    </a:cubicBezTo>
                    <a:cubicBezTo>
                      <a:pt x="56" y="57"/>
                      <a:pt x="56" y="56"/>
                      <a:pt x="56" y="56"/>
                    </a:cubicBezTo>
                    <a:cubicBezTo>
                      <a:pt x="57" y="46"/>
                      <a:pt x="56" y="40"/>
                      <a:pt x="52" y="36"/>
                    </a:cubicBezTo>
                    <a:cubicBezTo>
                      <a:pt x="49" y="32"/>
                      <a:pt x="44" y="31"/>
                      <a:pt x="36" y="30"/>
                    </a:cubicBezTo>
                    <a:cubicBezTo>
                      <a:pt x="36" y="39"/>
                      <a:pt x="36" y="39"/>
                      <a:pt x="36" y="39"/>
                    </a:cubicBezTo>
                    <a:cubicBezTo>
                      <a:pt x="36" y="40"/>
                      <a:pt x="36" y="41"/>
                      <a:pt x="35" y="41"/>
                    </a:cubicBezTo>
                    <a:cubicBezTo>
                      <a:pt x="35" y="41"/>
                      <a:pt x="34" y="41"/>
                      <a:pt x="34" y="41"/>
                    </a:cubicBezTo>
                    <a:cubicBezTo>
                      <a:pt x="33" y="41"/>
                      <a:pt x="33" y="41"/>
                      <a:pt x="32" y="40"/>
                    </a:cubicBezTo>
                    <a:cubicBezTo>
                      <a:pt x="14" y="22"/>
                      <a:pt x="14" y="22"/>
                      <a:pt x="14" y="22"/>
                    </a:cubicBezTo>
                    <a:cubicBezTo>
                      <a:pt x="13" y="21"/>
                      <a:pt x="13" y="20"/>
                      <a:pt x="14" y="19"/>
                    </a:cubicBezTo>
                    <a:cubicBezTo>
                      <a:pt x="32" y="1"/>
                      <a:pt x="32" y="1"/>
                      <a:pt x="32" y="1"/>
                    </a:cubicBezTo>
                    <a:cubicBezTo>
                      <a:pt x="33" y="0"/>
                      <a:pt x="34" y="0"/>
                      <a:pt x="35" y="0"/>
                    </a:cubicBezTo>
                    <a:cubicBezTo>
                      <a:pt x="36" y="1"/>
                      <a:pt x="36" y="1"/>
                      <a:pt x="36" y="2"/>
                    </a:cubicBezTo>
                    <a:cubicBezTo>
                      <a:pt x="36" y="12"/>
                      <a:pt x="36" y="12"/>
                      <a:pt x="36" y="12"/>
                    </a:cubicBezTo>
                    <a:cubicBezTo>
                      <a:pt x="46" y="12"/>
                      <a:pt x="53" y="15"/>
                      <a:pt x="58" y="20"/>
                    </a:cubicBezTo>
                    <a:cubicBezTo>
                      <a:pt x="63" y="25"/>
                      <a:pt x="64" y="33"/>
                      <a:pt x="64" y="38"/>
                    </a:cubicBezTo>
                    <a:cubicBezTo>
                      <a:pt x="64" y="45"/>
                      <a:pt x="58" y="56"/>
                      <a:pt x="58" y="57"/>
                    </a:cubicBezTo>
                    <a:close/>
                  </a:path>
                </a:pathLst>
              </a:custGeom>
              <a:solidFill>
                <a:schemeClr val="bg1"/>
              </a:solidFill>
              <a:ln w="9525">
                <a:noFill/>
                <a:round/>
                <a:headEnd/>
                <a:tailEnd/>
              </a:ln>
            </p:spPr>
            <p:txBody>
              <a:bodyPr anchor="ctr"/>
              <a:lstStyle/>
              <a:p>
                <a:pPr algn="ctr"/>
                <a:endParaRPr>
                  <a:latin typeface="Calibri" panose="020F0502020204030204" pitchFamily="34" charset="0"/>
                  <a:cs typeface="+mn-ea"/>
                  <a:sym typeface="+mn-lt"/>
                </a:endParaRPr>
              </a:p>
            </p:txBody>
          </p:sp>
        </p:grpSp>
        <p:grpSp>
          <p:nvGrpSpPr>
            <p:cNvPr id="5" name="Group 18"/>
            <p:cNvGrpSpPr/>
            <p:nvPr/>
          </p:nvGrpSpPr>
          <p:grpSpPr>
            <a:xfrm>
              <a:off x="795512" y="3027934"/>
              <a:ext cx="409616" cy="412538"/>
              <a:chOff x="5813752" y="3759437"/>
              <a:chExt cx="644626" cy="649224"/>
            </a:xfrm>
          </p:grpSpPr>
          <p:sp>
            <p:nvSpPr>
              <p:cNvPr id="42" name="Oval 19"/>
              <p:cNvSpPr/>
              <p:nvPr/>
            </p:nvSpPr>
            <p:spPr>
              <a:xfrm flipH="1">
                <a:off x="5813752" y="3759437"/>
                <a:ext cx="644626" cy="6492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Calibri" panose="020F0502020204030204" pitchFamily="34" charset="0"/>
                  <a:cs typeface="+mn-ea"/>
                  <a:sym typeface="+mn-lt"/>
                </a:endParaRPr>
              </a:p>
            </p:txBody>
          </p:sp>
          <p:sp>
            <p:nvSpPr>
              <p:cNvPr id="43" name="Freeform: Shape 20"/>
              <p:cNvSpPr>
                <a:spLocks/>
              </p:cNvSpPr>
              <p:nvPr/>
            </p:nvSpPr>
            <p:spPr bwMode="auto">
              <a:xfrm>
                <a:off x="5982904" y="3910397"/>
                <a:ext cx="315200" cy="347304"/>
              </a:xfrm>
              <a:custGeom>
                <a:avLst/>
                <a:gdLst/>
                <a:ahLst/>
                <a:cxnLst>
                  <a:cxn ang="0">
                    <a:pos x="40" y="55"/>
                  </a:cxn>
                  <a:cxn ang="0">
                    <a:pos x="32" y="51"/>
                  </a:cxn>
                  <a:cxn ang="0">
                    <a:pos x="4" y="24"/>
                  </a:cxn>
                  <a:cxn ang="0">
                    <a:pos x="0" y="14"/>
                  </a:cxn>
                  <a:cxn ang="0">
                    <a:pos x="13" y="0"/>
                  </a:cxn>
                  <a:cxn ang="0">
                    <a:pos x="23" y="5"/>
                  </a:cxn>
                  <a:cxn ang="0">
                    <a:pos x="45" y="26"/>
                  </a:cxn>
                  <a:cxn ang="0">
                    <a:pos x="45" y="27"/>
                  </a:cxn>
                  <a:cxn ang="0">
                    <a:pos x="42" y="30"/>
                  </a:cxn>
                  <a:cxn ang="0">
                    <a:pos x="42" y="29"/>
                  </a:cxn>
                  <a:cxn ang="0">
                    <a:pos x="20" y="8"/>
                  </a:cxn>
                  <a:cxn ang="0">
                    <a:pos x="13" y="5"/>
                  </a:cxn>
                  <a:cxn ang="0">
                    <a:pos x="4" y="14"/>
                  </a:cxn>
                  <a:cxn ang="0">
                    <a:pos x="7" y="21"/>
                  </a:cxn>
                  <a:cxn ang="0">
                    <a:pos x="35" y="48"/>
                  </a:cxn>
                  <a:cxn ang="0">
                    <a:pos x="40" y="50"/>
                  </a:cxn>
                  <a:cxn ang="0">
                    <a:pos x="45" y="45"/>
                  </a:cxn>
                  <a:cxn ang="0">
                    <a:pos x="43" y="40"/>
                  </a:cxn>
                  <a:cxn ang="0">
                    <a:pos x="22" y="19"/>
                  </a:cxn>
                  <a:cxn ang="0">
                    <a:pos x="20" y="18"/>
                  </a:cxn>
                  <a:cxn ang="0">
                    <a:pos x="18" y="21"/>
                  </a:cxn>
                  <a:cxn ang="0">
                    <a:pos x="19" y="23"/>
                  </a:cxn>
                  <a:cxn ang="0">
                    <a:pos x="33" y="38"/>
                  </a:cxn>
                  <a:cxn ang="0">
                    <a:pos x="34" y="38"/>
                  </a:cxn>
                  <a:cxn ang="0">
                    <a:pos x="31" y="41"/>
                  </a:cxn>
                  <a:cxn ang="0">
                    <a:pos x="30" y="41"/>
                  </a:cxn>
                  <a:cxn ang="0">
                    <a:pos x="16" y="26"/>
                  </a:cxn>
                  <a:cxn ang="0">
                    <a:pos x="13" y="21"/>
                  </a:cxn>
                  <a:cxn ang="0">
                    <a:pos x="20" y="14"/>
                  </a:cxn>
                  <a:cxn ang="0">
                    <a:pos x="26" y="16"/>
                  </a:cxn>
                  <a:cxn ang="0">
                    <a:pos x="46" y="37"/>
                  </a:cxn>
                  <a:cxn ang="0">
                    <a:pos x="50" y="45"/>
                  </a:cxn>
                  <a:cxn ang="0">
                    <a:pos x="40" y="55"/>
                  </a:cxn>
                </a:cxnLst>
                <a:rect l="0" t="0" r="r" b="b"/>
                <a:pathLst>
                  <a:path w="50" h="55">
                    <a:moveTo>
                      <a:pt x="40" y="55"/>
                    </a:moveTo>
                    <a:cubicBezTo>
                      <a:pt x="37" y="55"/>
                      <a:pt x="34" y="54"/>
                      <a:pt x="32" y="51"/>
                    </a:cubicBezTo>
                    <a:cubicBezTo>
                      <a:pt x="4" y="24"/>
                      <a:pt x="4" y="24"/>
                      <a:pt x="4" y="24"/>
                    </a:cubicBezTo>
                    <a:cubicBezTo>
                      <a:pt x="1" y="21"/>
                      <a:pt x="0" y="18"/>
                      <a:pt x="0" y="14"/>
                    </a:cubicBezTo>
                    <a:cubicBezTo>
                      <a:pt x="0" y="7"/>
                      <a:pt x="6" y="0"/>
                      <a:pt x="13" y="0"/>
                    </a:cubicBezTo>
                    <a:cubicBezTo>
                      <a:pt x="17" y="0"/>
                      <a:pt x="21" y="2"/>
                      <a:pt x="23" y="5"/>
                    </a:cubicBezTo>
                    <a:cubicBezTo>
                      <a:pt x="45" y="26"/>
                      <a:pt x="45" y="26"/>
                      <a:pt x="45" y="26"/>
                    </a:cubicBezTo>
                    <a:cubicBezTo>
                      <a:pt x="45" y="26"/>
                      <a:pt x="45" y="27"/>
                      <a:pt x="45" y="27"/>
                    </a:cubicBezTo>
                    <a:cubicBezTo>
                      <a:pt x="45" y="28"/>
                      <a:pt x="43" y="30"/>
                      <a:pt x="42" y="30"/>
                    </a:cubicBezTo>
                    <a:cubicBezTo>
                      <a:pt x="42" y="30"/>
                      <a:pt x="42" y="30"/>
                      <a:pt x="42" y="29"/>
                    </a:cubicBezTo>
                    <a:cubicBezTo>
                      <a:pt x="20" y="8"/>
                      <a:pt x="20" y="8"/>
                      <a:pt x="20" y="8"/>
                    </a:cubicBezTo>
                    <a:cubicBezTo>
                      <a:pt x="18" y="6"/>
                      <a:pt x="16" y="5"/>
                      <a:pt x="13" y="5"/>
                    </a:cubicBezTo>
                    <a:cubicBezTo>
                      <a:pt x="8" y="5"/>
                      <a:pt x="4" y="9"/>
                      <a:pt x="4" y="14"/>
                    </a:cubicBezTo>
                    <a:cubicBezTo>
                      <a:pt x="4" y="16"/>
                      <a:pt x="5" y="19"/>
                      <a:pt x="7" y="21"/>
                    </a:cubicBezTo>
                    <a:cubicBezTo>
                      <a:pt x="35" y="48"/>
                      <a:pt x="35" y="48"/>
                      <a:pt x="35" y="48"/>
                    </a:cubicBezTo>
                    <a:cubicBezTo>
                      <a:pt x="36" y="50"/>
                      <a:pt x="38" y="50"/>
                      <a:pt x="40" y="50"/>
                    </a:cubicBezTo>
                    <a:cubicBezTo>
                      <a:pt x="43" y="50"/>
                      <a:pt x="45" y="48"/>
                      <a:pt x="45" y="45"/>
                    </a:cubicBezTo>
                    <a:cubicBezTo>
                      <a:pt x="45" y="43"/>
                      <a:pt x="44" y="41"/>
                      <a:pt x="43" y="40"/>
                    </a:cubicBezTo>
                    <a:cubicBezTo>
                      <a:pt x="22" y="19"/>
                      <a:pt x="22" y="19"/>
                      <a:pt x="22" y="19"/>
                    </a:cubicBezTo>
                    <a:cubicBezTo>
                      <a:pt x="22" y="19"/>
                      <a:pt x="21" y="18"/>
                      <a:pt x="20" y="18"/>
                    </a:cubicBezTo>
                    <a:cubicBezTo>
                      <a:pt x="19" y="18"/>
                      <a:pt x="18" y="19"/>
                      <a:pt x="18" y="21"/>
                    </a:cubicBezTo>
                    <a:cubicBezTo>
                      <a:pt x="18" y="22"/>
                      <a:pt x="18" y="22"/>
                      <a:pt x="19" y="23"/>
                    </a:cubicBezTo>
                    <a:cubicBezTo>
                      <a:pt x="33" y="38"/>
                      <a:pt x="33" y="38"/>
                      <a:pt x="33" y="38"/>
                    </a:cubicBezTo>
                    <a:cubicBezTo>
                      <a:pt x="34" y="38"/>
                      <a:pt x="34" y="38"/>
                      <a:pt x="34" y="38"/>
                    </a:cubicBezTo>
                    <a:cubicBezTo>
                      <a:pt x="34" y="39"/>
                      <a:pt x="32" y="41"/>
                      <a:pt x="31" y="41"/>
                    </a:cubicBezTo>
                    <a:cubicBezTo>
                      <a:pt x="31" y="41"/>
                      <a:pt x="30" y="41"/>
                      <a:pt x="30" y="41"/>
                    </a:cubicBezTo>
                    <a:cubicBezTo>
                      <a:pt x="16" y="26"/>
                      <a:pt x="16" y="26"/>
                      <a:pt x="16" y="26"/>
                    </a:cubicBezTo>
                    <a:cubicBezTo>
                      <a:pt x="14" y="25"/>
                      <a:pt x="13" y="23"/>
                      <a:pt x="13" y="21"/>
                    </a:cubicBezTo>
                    <a:cubicBezTo>
                      <a:pt x="13" y="17"/>
                      <a:pt x="16" y="14"/>
                      <a:pt x="20" y="14"/>
                    </a:cubicBezTo>
                    <a:cubicBezTo>
                      <a:pt x="22" y="14"/>
                      <a:pt x="24" y="15"/>
                      <a:pt x="26" y="16"/>
                    </a:cubicBezTo>
                    <a:cubicBezTo>
                      <a:pt x="46" y="37"/>
                      <a:pt x="46" y="37"/>
                      <a:pt x="46" y="37"/>
                    </a:cubicBezTo>
                    <a:cubicBezTo>
                      <a:pt x="49" y="39"/>
                      <a:pt x="50" y="42"/>
                      <a:pt x="50" y="45"/>
                    </a:cubicBezTo>
                    <a:cubicBezTo>
                      <a:pt x="50" y="51"/>
                      <a:pt x="46" y="55"/>
                      <a:pt x="40" y="55"/>
                    </a:cubicBezTo>
                    <a:close/>
                  </a:path>
                </a:pathLst>
              </a:custGeom>
              <a:solidFill>
                <a:schemeClr val="bg1"/>
              </a:solidFill>
              <a:ln w="9525">
                <a:noFill/>
                <a:round/>
                <a:headEnd/>
                <a:tailEnd/>
              </a:ln>
            </p:spPr>
            <p:txBody>
              <a:bodyPr anchor="ctr"/>
              <a:lstStyle/>
              <a:p>
                <a:pPr algn="ctr"/>
                <a:endParaRPr>
                  <a:latin typeface="Calibri" panose="020F0502020204030204" pitchFamily="34" charset="0"/>
                  <a:cs typeface="+mn-ea"/>
                  <a:sym typeface="+mn-lt"/>
                </a:endParaRPr>
              </a:p>
            </p:txBody>
          </p:sp>
        </p:grpSp>
        <p:grpSp>
          <p:nvGrpSpPr>
            <p:cNvPr id="9" name="Group 37"/>
            <p:cNvGrpSpPr/>
            <p:nvPr/>
          </p:nvGrpSpPr>
          <p:grpSpPr>
            <a:xfrm>
              <a:off x="1211333" y="1002490"/>
              <a:ext cx="3559668" cy="1922286"/>
              <a:chOff x="1710589" y="1199249"/>
              <a:chExt cx="4746224" cy="2563049"/>
            </a:xfrm>
          </p:grpSpPr>
          <p:sp>
            <p:nvSpPr>
              <p:cNvPr id="19" name="TextBox 17"/>
              <p:cNvSpPr txBox="1"/>
              <p:nvPr/>
            </p:nvSpPr>
            <p:spPr>
              <a:xfrm>
                <a:off x="1710589" y="1199249"/>
                <a:ext cx="4746224" cy="338554"/>
              </a:xfrm>
              <a:prstGeom prst="rect">
                <a:avLst/>
              </a:prstGeom>
              <a:noFill/>
            </p:spPr>
            <p:txBody>
              <a:bodyPr wrap="none" lIns="144000" tIns="0" rIns="144000" bIns="0" anchor="b" anchorCtr="0">
                <a:normAutofit/>
              </a:bodyPr>
              <a:lstStyle/>
              <a:p>
                <a:r>
                  <a:rPr lang="en-US" altLang="zh-CN" sz="1600" b="1">
                    <a:solidFill>
                      <a:schemeClr val="accent1"/>
                    </a:solidFill>
                    <a:latin typeface="Calibri" panose="020F0502020204030204" pitchFamily="34" charset="0"/>
                    <a:cs typeface="+mn-ea"/>
                    <a:sym typeface="+mn-lt"/>
                  </a:rPr>
                  <a:t>Ethereum JSON RPC</a:t>
                </a:r>
                <a:endParaRPr lang="zh-CN" altLang="en-US" sz="1600" b="1" dirty="0">
                  <a:solidFill>
                    <a:schemeClr val="accent1"/>
                  </a:solidFill>
                  <a:latin typeface="Calibri" panose="020F0502020204030204" pitchFamily="34" charset="0"/>
                  <a:cs typeface="+mn-ea"/>
                  <a:sym typeface="+mn-lt"/>
                </a:endParaRPr>
              </a:p>
            </p:txBody>
          </p:sp>
          <p:sp>
            <p:nvSpPr>
              <p:cNvPr id="20" name="TextBox 36"/>
              <p:cNvSpPr txBox="1"/>
              <p:nvPr/>
            </p:nvSpPr>
            <p:spPr>
              <a:xfrm>
                <a:off x="1817827" y="1608786"/>
                <a:ext cx="3583347" cy="2153512"/>
              </a:xfrm>
              <a:prstGeom prst="rect">
                <a:avLst/>
              </a:prstGeom>
              <a:noFill/>
            </p:spPr>
            <p:txBody>
              <a:bodyPr wrap="square" lIns="144000" tIns="0" rIns="144000" bIns="0" anchor="t" anchorCtr="0">
                <a:normAutofit fontScale="92500" lnSpcReduction="20000"/>
              </a:bodyPr>
              <a:lstStyle/>
              <a:p>
                <a:pPr algn="just">
                  <a:lnSpc>
                    <a:spcPct val="120000"/>
                  </a:lnSpc>
                </a:pPr>
                <a:r>
                  <a:rPr lang="en-US" altLang="zh-CN" sz="1400" b="1">
                    <a:solidFill>
                      <a:srgbClr val="000000"/>
                    </a:solidFill>
                    <a:latin typeface="Calibri" panose="020F0502020204030204" pitchFamily="34" charset="0"/>
                    <a:cs typeface="+mn-ea"/>
                    <a:sym typeface="+mn-lt"/>
                  </a:rPr>
                  <a:t>JSON</a:t>
                </a:r>
                <a:r>
                  <a:rPr lang="en-US" altLang="zh-CN" sz="1400">
                    <a:solidFill>
                      <a:srgbClr val="000000"/>
                    </a:solidFill>
                    <a:latin typeface="Calibri" panose="020F0502020204030204" pitchFamily="34" charset="0"/>
                    <a:cs typeface="+mn-ea"/>
                    <a:sym typeface="+mn-lt"/>
                  </a:rPr>
                  <a:t> is a lightweight data-interchange format. It can represent </a:t>
                </a:r>
                <a:r>
                  <a:rPr lang="en-US" altLang="zh-CN" sz="1400" b="1" i="1">
                    <a:solidFill>
                      <a:srgbClr val="000000"/>
                    </a:solidFill>
                    <a:latin typeface="Calibri" panose="020F0502020204030204" pitchFamily="34" charset="0"/>
                    <a:cs typeface="+mn-ea"/>
                    <a:sym typeface="+mn-lt"/>
                  </a:rPr>
                  <a:t>numbers</a:t>
                </a:r>
                <a:r>
                  <a:rPr lang="en-US" altLang="zh-CN" sz="1400">
                    <a:solidFill>
                      <a:srgbClr val="000000"/>
                    </a:solidFill>
                    <a:latin typeface="Calibri" panose="020F0502020204030204" pitchFamily="34" charset="0"/>
                    <a:cs typeface="+mn-ea"/>
                    <a:sym typeface="+mn-lt"/>
                  </a:rPr>
                  <a:t>, </a:t>
                </a:r>
                <a:r>
                  <a:rPr lang="en-US" altLang="zh-CN" sz="1400" b="1" i="1">
                    <a:solidFill>
                      <a:srgbClr val="000000"/>
                    </a:solidFill>
                    <a:latin typeface="Calibri" panose="020F0502020204030204" pitchFamily="34" charset="0"/>
                    <a:cs typeface="+mn-ea"/>
                    <a:sym typeface="+mn-lt"/>
                  </a:rPr>
                  <a:t>strings</a:t>
                </a:r>
                <a:r>
                  <a:rPr lang="en-US" altLang="zh-CN" sz="1400">
                    <a:solidFill>
                      <a:srgbClr val="000000"/>
                    </a:solidFill>
                    <a:latin typeface="Calibri" panose="020F0502020204030204" pitchFamily="34" charset="0"/>
                    <a:cs typeface="+mn-ea"/>
                    <a:sym typeface="+mn-lt"/>
                  </a:rPr>
                  <a:t>, </a:t>
                </a:r>
                <a:r>
                  <a:rPr lang="en-US" altLang="zh-CN" sz="1400" b="1" i="1">
                    <a:solidFill>
                      <a:srgbClr val="000000"/>
                    </a:solidFill>
                    <a:latin typeface="Calibri" panose="020F0502020204030204" pitchFamily="34" charset="0"/>
                    <a:cs typeface="+mn-ea"/>
                    <a:sym typeface="+mn-lt"/>
                  </a:rPr>
                  <a:t>ordered</a:t>
                </a:r>
                <a:r>
                  <a:rPr lang="en-US" altLang="zh-CN" sz="1400">
                    <a:solidFill>
                      <a:srgbClr val="000000"/>
                    </a:solidFill>
                    <a:latin typeface="Calibri" panose="020F0502020204030204" pitchFamily="34" charset="0"/>
                    <a:cs typeface="+mn-ea"/>
                    <a:sym typeface="+mn-lt"/>
                  </a:rPr>
                  <a:t> </a:t>
                </a:r>
                <a:r>
                  <a:rPr lang="en-US" altLang="zh-CN" sz="1400" b="1" i="1">
                    <a:solidFill>
                      <a:srgbClr val="000000"/>
                    </a:solidFill>
                    <a:latin typeface="Calibri" panose="020F0502020204030204" pitchFamily="34" charset="0"/>
                    <a:cs typeface="+mn-ea"/>
                    <a:sym typeface="+mn-lt"/>
                  </a:rPr>
                  <a:t>sequences of values, and collections of name/value pairs</a:t>
                </a:r>
                <a:r>
                  <a:rPr lang="en-US" altLang="zh-CN" sz="1400">
                    <a:solidFill>
                      <a:srgbClr val="000000"/>
                    </a:solidFill>
                    <a:latin typeface="Calibri" panose="020F0502020204030204" pitchFamily="34" charset="0"/>
                    <a:cs typeface="+mn-ea"/>
                    <a:sym typeface="+mn-lt"/>
                  </a:rPr>
                  <a:t>.</a:t>
                </a:r>
                <a:br>
                  <a:rPr lang="en-US" altLang="zh-CN" sz="1400">
                    <a:solidFill>
                      <a:srgbClr val="000000"/>
                    </a:solidFill>
                    <a:latin typeface="Calibri" panose="020F0502020204030204" pitchFamily="34" charset="0"/>
                    <a:cs typeface="+mn-ea"/>
                    <a:sym typeface="+mn-lt"/>
                  </a:rPr>
                </a:br>
                <a:endParaRPr lang="en-US" altLang="zh-CN" sz="1400">
                  <a:solidFill>
                    <a:srgbClr val="000000"/>
                  </a:solidFill>
                  <a:latin typeface="Calibri" panose="020F0502020204030204" pitchFamily="34" charset="0"/>
                  <a:cs typeface="+mn-ea"/>
                  <a:sym typeface="+mn-lt"/>
                </a:endParaRPr>
              </a:p>
              <a:p>
                <a:pPr algn="just">
                  <a:lnSpc>
                    <a:spcPct val="120000"/>
                  </a:lnSpc>
                </a:pPr>
                <a:r>
                  <a:rPr lang="en-US" altLang="zh-CN" sz="1400" b="1">
                    <a:solidFill>
                      <a:srgbClr val="000000"/>
                    </a:solidFill>
                    <a:latin typeface="Calibri" panose="020F0502020204030204" pitchFamily="34" charset="0"/>
                    <a:cs typeface="+mn-ea"/>
                    <a:sym typeface="+mn-lt"/>
                  </a:rPr>
                  <a:t>JSON-RPC</a:t>
                </a:r>
                <a:r>
                  <a:rPr lang="en-US" altLang="zh-CN" sz="1400">
                    <a:solidFill>
                      <a:srgbClr val="000000"/>
                    </a:solidFill>
                    <a:latin typeface="Calibri" panose="020F0502020204030204" pitchFamily="34" charset="0"/>
                    <a:cs typeface="+mn-ea"/>
                    <a:sym typeface="+mn-lt"/>
                  </a:rPr>
                  <a:t> is a stateless, light-weight remote procedure call (RPC) protocol. Primarily this specification defines several data structures and the rules around their processing. It is transport agnostic in that the concepts can be used within </a:t>
                </a:r>
                <a:r>
                  <a:rPr lang="en-US" altLang="zh-CN" sz="1400" b="1" i="1">
                    <a:solidFill>
                      <a:srgbClr val="000000"/>
                    </a:solidFill>
                    <a:latin typeface="Calibri" panose="020F0502020204030204" pitchFamily="34" charset="0"/>
                    <a:cs typeface="+mn-ea"/>
                    <a:sym typeface="+mn-lt"/>
                  </a:rPr>
                  <a:t>the same process</a:t>
                </a:r>
                <a:r>
                  <a:rPr lang="en-US" altLang="zh-CN" sz="1400">
                    <a:solidFill>
                      <a:srgbClr val="000000"/>
                    </a:solidFill>
                    <a:latin typeface="Calibri" panose="020F0502020204030204" pitchFamily="34" charset="0"/>
                    <a:cs typeface="+mn-ea"/>
                    <a:sym typeface="+mn-lt"/>
                  </a:rPr>
                  <a:t>, </a:t>
                </a:r>
                <a:r>
                  <a:rPr lang="en-US" altLang="zh-CN" sz="1400" b="1" i="1">
                    <a:solidFill>
                      <a:srgbClr val="000000"/>
                    </a:solidFill>
                    <a:latin typeface="Calibri" panose="020F0502020204030204" pitchFamily="34" charset="0"/>
                    <a:cs typeface="+mn-ea"/>
                    <a:sym typeface="+mn-lt"/>
                  </a:rPr>
                  <a:t>over sockets</a:t>
                </a:r>
                <a:r>
                  <a:rPr lang="en-US" altLang="zh-CN" sz="1400">
                    <a:solidFill>
                      <a:srgbClr val="000000"/>
                    </a:solidFill>
                    <a:latin typeface="Calibri" panose="020F0502020204030204" pitchFamily="34" charset="0"/>
                    <a:cs typeface="+mn-ea"/>
                    <a:sym typeface="+mn-lt"/>
                  </a:rPr>
                  <a:t>, </a:t>
                </a:r>
                <a:r>
                  <a:rPr lang="en-US" altLang="zh-CN" sz="1400" b="1" i="1">
                    <a:solidFill>
                      <a:srgbClr val="000000"/>
                    </a:solidFill>
                    <a:latin typeface="Calibri" panose="020F0502020204030204" pitchFamily="34" charset="0"/>
                    <a:cs typeface="+mn-ea"/>
                    <a:sym typeface="+mn-lt"/>
                  </a:rPr>
                  <a:t>over HTTP</a:t>
                </a:r>
                <a:r>
                  <a:rPr lang="en-US" altLang="zh-CN" sz="1400">
                    <a:solidFill>
                      <a:srgbClr val="000000"/>
                    </a:solidFill>
                    <a:latin typeface="Calibri" panose="020F0502020204030204" pitchFamily="34" charset="0"/>
                    <a:cs typeface="+mn-ea"/>
                    <a:sym typeface="+mn-lt"/>
                  </a:rPr>
                  <a:t>, or in many various message passing environments. </a:t>
                </a:r>
                <a:endParaRPr lang="zh-CN" altLang="en-US" sz="1400" dirty="0">
                  <a:solidFill>
                    <a:srgbClr val="000000"/>
                  </a:solidFill>
                  <a:latin typeface="Calibri" panose="020F0502020204030204" pitchFamily="34" charset="0"/>
                  <a:cs typeface="+mn-ea"/>
                  <a:sym typeface="+mn-lt"/>
                </a:endParaRPr>
              </a:p>
            </p:txBody>
          </p:sp>
        </p:grpSp>
        <p:grpSp>
          <p:nvGrpSpPr>
            <p:cNvPr id="10" name="Group 38"/>
            <p:cNvGrpSpPr/>
            <p:nvPr/>
          </p:nvGrpSpPr>
          <p:grpSpPr>
            <a:xfrm>
              <a:off x="1211333" y="3027929"/>
              <a:ext cx="3559668" cy="1949369"/>
              <a:chOff x="1710589" y="2740837"/>
              <a:chExt cx="4746224" cy="2599160"/>
            </a:xfrm>
          </p:grpSpPr>
          <p:sp>
            <p:nvSpPr>
              <p:cNvPr id="17" name="TextBox 39"/>
              <p:cNvSpPr txBox="1"/>
              <p:nvPr/>
            </p:nvSpPr>
            <p:spPr>
              <a:xfrm>
                <a:off x="1710589" y="2740837"/>
                <a:ext cx="4746224" cy="338554"/>
              </a:xfrm>
              <a:prstGeom prst="rect">
                <a:avLst/>
              </a:prstGeom>
              <a:noFill/>
            </p:spPr>
            <p:txBody>
              <a:bodyPr wrap="none" lIns="144000" tIns="0" rIns="144000" bIns="0" anchor="b" anchorCtr="0">
                <a:normAutofit/>
              </a:bodyPr>
              <a:lstStyle/>
              <a:p>
                <a:r>
                  <a:rPr lang="en-US" altLang="zh-CN" sz="1600" b="1">
                    <a:solidFill>
                      <a:schemeClr val="accent2"/>
                    </a:solidFill>
                    <a:latin typeface="Calibri" panose="020F0502020204030204" pitchFamily="34" charset="0"/>
                    <a:cs typeface="+mn-ea"/>
                    <a:sym typeface="+mn-lt"/>
                  </a:rPr>
                  <a:t>JavaScript API</a:t>
                </a:r>
                <a:endParaRPr lang="zh-CN" altLang="en-US" sz="1600" b="1" dirty="0">
                  <a:solidFill>
                    <a:schemeClr val="accent2"/>
                  </a:solidFill>
                  <a:latin typeface="Calibri" panose="020F0502020204030204" pitchFamily="34" charset="0"/>
                  <a:cs typeface="+mn-ea"/>
                  <a:sym typeface="+mn-lt"/>
                </a:endParaRPr>
              </a:p>
            </p:txBody>
          </p:sp>
          <p:sp>
            <p:nvSpPr>
              <p:cNvPr id="18" name="TextBox 40"/>
              <p:cNvSpPr txBox="1"/>
              <p:nvPr/>
            </p:nvSpPr>
            <p:spPr>
              <a:xfrm>
                <a:off x="1817828" y="3129882"/>
                <a:ext cx="3483119" cy="2210115"/>
              </a:xfrm>
              <a:prstGeom prst="rect">
                <a:avLst/>
              </a:prstGeom>
              <a:noFill/>
            </p:spPr>
            <p:txBody>
              <a:bodyPr wrap="square" lIns="144000" tIns="0" rIns="144000" bIns="0" anchor="t" anchorCtr="0">
                <a:normAutofit/>
              </a:bodyPr>
              <a:lstStyle/>
              <a:p>
                <a:pPr algn="just">
                  <a:lnSpc>
                    <a:spcPct val="120000"/>
                  </a:lnSpc>
                </a:pPr>
                <a:r>
                  <a:rPr lang="en-US" altLang="zh-CN" sz="1333">
                    <a:solidFill>
                      <a:srgbClr val="000000"/>
                    </a:solidFill>
                    <a:latin typeface="Calibri" panose="020F0502020204030204" pitchFamily="34" charset="0"/>
                    <a:cs typeface="+mn-ea"/>
                    <a:sym typeface="+mn-lt"/>
                  </a:rPr>
                  <a:t>To talk to an ethereum node from inside a JavaScript application use the </a:t>
                </a:r>
                <a:r>
                  <a:rPr lang="en-US" altLang="zh-CN" sz="1333" b="1">
                    <a:solidFill>
                      <a:srgbClr val="000000"/>
                    </a:solidFill>
                    <a:latin typeface="Calibri" panose="020F0502020204030204" pitchFamily="34" charset="0"/>
                    <a:cs typeface="+mn-ea"/>
                    <a:sym typeface="+mn-lt"/>
                  </a:rPr>
                  <a:t>web3.js </a:t>
                </a:r>
                <a:r>
                  <a:rPr lang="en-US" altLang="zh-CN" sz="1333">
                    <a:solidFill>
                      <a:srgbClr val="000000"/>
                    </a:solidFill>
                    <a:latin typeface="Calibri" panose="020F0502020204030204" pitchFamily="34" charset="0"/>
                    <a:cs typeface="+mn-ea"/>
                    <a:sym typeface="+mn-lt"/>
                  </a:rPr>
                  <a:t>library, which gives an convenient interface for the RPC methods. See the JavaScript API for more.</a:t>
                </a:r>
                <a:endParaRPr lang="zh-CN" altLang="en-US" sz="1333" dirty="0">
                  <a:solidFill>
                    <a:srgbClr val="000000"/>
                  </a:solidFill>
                  <a:latin typeface="Calibri" panose="020F0502020204030204" pitchFamily="34" charset="0"/>
                  <a:cs typeface="+mn-ea"/>
                  <a:sym typeface="+mn-lt"/>
                </a:endParaRPr>
              </a:p>
            </p:txBody>
          </p:sp>
        </p:grpSp>
      </p:grpSp>
      <p:sp>
        <p:nvSpPr>
          <p:cNvPr id="47" name="Title 1"/>
          <p:cNvSpPr txBox="1">
            <a:spLocks/>
          </p:cNvSpPr>
          <p:nvPr/>
        </p:nvSpPr>
        <p:spPr>
          <a:xfrm>
            <a:off x="352950" y="103714"/>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a:solidFill>
                  <a:schemeClr val="tx1">
                    <a:lumMod val="65000"/>
                    <a:lumOff val="35000"/>
                  </a:schemeClr>
                </a:solidFill>
                <a:latin typeface="Calibri" panose="020F0502020204030204" pitchFamily="34" charset="0"/>
                <a:ea typeface="+mn-ea"/>
                <a:cs typeface="+mn-ea"/>
                <a:sym typeface="+mn-lt"/>
              </a:rPr>
              <a:t>JSON RPC</a:t>
            </a:r>
            <a:endParaRPr lang="en-GB" altLang="zh-CN" sz="2400" b="1" dirty="0">
              <a:solidFill>
                <a:schemeClr val="tx1">
                  <a:lumMod val="65000"/>
                  <a:lumOff val="35000"/>
                </a:schemeClr>
              </a:solidFill>
              <a:latin typeface="Calibri" panose="020F0502020204030204" pitchFamily="34" charset="0"/>
              <a:ea typeface="+mn-ea"/>
              <a:cs typeface="+mn-ea"/>
              <a:sym typeface="+mn-lt"/>
            </a:endParaRPr>
          </a:p>
        </p:txBody>
      </p:sp>
      <p:pic>
        <p:nvPicPr>
          <p:cNvPr id="8194" name="Picture 2" descr="Image result for json rpc">
            <a:extLst>
              <a:ext uri="{FF2B5EF4-FFF2-40B4-BE49-F238E27FC236}">
                <a16:creationId xmlns:a16="http://schemas.microsoft.com/office/drawing/2014/main" id="{60A14CA0-96CF-4D39-9A88-F8809311102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32710" y="316810"/>
            <a:ext cx="3843141" cy="2254940"/>
          </a:xfrm>
          <a:prstGeom prst="roundRect">
            <a:avLst/>
          </a:prstGeom>
          <a:noFill/>
          <a:extLst>
            <a:ext uri="{909E8E84-426E-40DD-AFC4-6F175D3DCCD1}">
              <a14:hiddenFill xmlns:a14="http://schemas.microsoft.com/office/drawing/2010/main">
                <a:solidFill>
                  <a:srgbClr val="FFFFFF"/>
                </a:solidFill>
              </a14:hiddenFill>
            </a:ext>
          </a:extLst>
        </p:spPr>
      </p:pic>
      <p:pic>
        <p:nvPicPr>
          <p:cNvPr id="8200" name="Picture 8" descr="Image result for json rpc">
            <a:extLst>
              <a:ext uri="{FF2B5EF4-FFF2-40B4-BE49-F238E27FC236}">
                <a16:creationId xmlns:a16="http://schemas.microsoft.com/office/drawing/2014/main" id="{F3B16734-F022-4C71-82A2-8BCF1C05FC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003" b="17505"/>
          <a:stretch/>
        </p:blipFill>
        <p:spPr bwMode="auto">
          <a:xfrm>
            <a:off x="4564561" y="2790998"/>
            <a:ext cx="4579440" cy="2330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895857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1000"/>
                                        <p:tgtEl>
                                          <p:spTgt spid="46"/>
                                        </p:tgtEl>
                                      </p:cBhvr>
                                    </p:animEffect>
                                    <p:anim calcmode="lin" valueType="num">
                                      <p:cBhvr>
                                        <p:cTn id="8" dur="1000" fill="hold"/>
                                        <p:tgtEl>
                                          <p:spTgt spid="46"/>
                                        </p:tgtEl>
                                        <p:attrNameLst>
                                          <p:attrName>ppt_x</p:attrName>
                                        </p:attrNameLst>
                                      </p:cBhvr>
                                      <p:tavLst>
                                        <p:tav tm="0">
                                          <p:val>
                                            <p:strVal val="#ppt_x"/>
                                          </p:val>
                                        </p:tav>
                                        <p:tav tm="100000">
                                          <p:val>
                                            <p:strVal val="#ppt_x"/>
                                          </p:val>
                                        </p:tav>
                                      </p:tavLst>
                                    </p:anim>
                                    <p:anim calcmode="lin" valueType="num">
                                      <p:cBhvr>
                                        <p:cTn id="9"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Image result for json rpc ethereum">
            <a:extLst>
              <a:ext uri="{FF2B5EF4-FFF2-40B4-BE49-F238E27FC236}">
                <a16:creationId xmlns:a16="http://schemas.microsoft.com/office/drawing/2014/main" id="{4584CC76-9DC4-4A77-82AE-7B12317929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5" y="0"/>
            <a:ext cx="6019135" cy="2590555"/>
          </a:xfrm>
          <a:prstGeom prst="roundRect">
            <a:avLst/>
          </a:prstGeom>
          <a:noFill/>
          <a:extLst>
            <a:ext uri="{909E8E84-426E-40DD-AFC4-6F175D3DCCD1}">
              <a14:hiddenFill xmlns:a14="http://schemas.microsoft.com/office/drawing/2010/main">
                <a:solidFill>
                  <a:srgbClr val="FFFFFF"/>
                </a:solidFill>
              </a14:hiddenFill>
            </a:ext>
          </a:extLst>
        </p:spPr>
      </p:pic>
      <p:pic>
        <p:nvPicPr>
          <p:cNvPr id="3" name="Picture 6" descr="Image result for json rpc ethereum">
            <a:extLst>
              <a:ext uri="{FF2B5EF4-FFF2-40B4-BE49-F238E27FC236}">
                <a16:creationId xmlns:a16="http://schemas.microsoft.com/office/drawing/2014/main" id="{8C39F58F-54A9-4AA7-B83A-A63CD4278E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4" y="2579427"/>
            <a:ext cx="6516216" cy="2564073"/>
          </a:xfrm>
          <a:prstGeom prst="roundRect">
            <a:avLst/>
          </a:prstGeom>
          <a:noFill/>
          <a:extLst>
            <a:ext uri="{909E8E84-426E-40DD-AFC4-6F175D3DCCD1}">
              <a14:hiddenFill xmlns:a14="http://schemas.microsoft.com/office/drawing/2010/main">
                <a:solidFill>
                  <a:srgbClr val="FFFFFF"/>
                </a:solidFill>
              </a14:hiddenFill>
            </a:ext>
          </a:extLst>
        </p:spPr>
      </p:pic>
      <p:pic>
        <p:nvPicPr>
          <p:cNvPr id="4" name="Hình ảnh 3">
            <a:extLst>
              <a:ext uri="{FF2B5EF4-FFF2-40B4-BE49-F238E27FC236}">
                <a16:creationId xmlns:a16="http://schemas.microsoft.com/office/drawing/2014/main" id="{C08DA74C-35A5-4A32-9876-B0B0F55B175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20272" y="483518"/>
            <a:ext cx="1318065" cy="1333339"/>
          </a:xfrm>
          <a:prstGeom prst="flowChartConnector">
            <a:avLst/>
          </a:prstGeom>
        </p:spPr>
      </p:pic>
      <p:pic>
        <p:nvPicPr>
          <p:cNvPr id="5" name="Picture 4" descr="Image result for RPC">
            <a:extLst>
              <a:ext uri="{FF2B5EF4-FFF2-40B4-BE49-F238E27FC236}">
                <a16:creationId xmlns:a16="http://schemas.microsoft.com/office/drawing/2014/main" id="{3A69D619-A298-4367-854A-6B51FC9BC3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1560" y="3252499"/>
            <a:ext cx="1250333" cy="1284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882187"/>
      </p:ext>
    </p:extLst>
  </p:cSld>
  <p:clrMapOvr>
    <a:masterClrMapping/>
  </p:clrMapOvr>
  <mc:AlternateContent xmlns:mc="http://schemas.openxmlformats.org/markup-compatibility/2006" xmlns:p14="http://schemas.microsoft.com/office/powerpoint/2010/main">
    <mc:Choice Requires="p14">
      <p:transition spd="slow" p14:dur="1500" advTm="0">
        <p:split orient="vert" dir="in"/>
      </p:transition>
    </mc:Choice>
    <mc:Fallback xmlns="">
      <p:transition spd="slow" advTm="0">
        <p:split orient="vert" dir="in"/>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8"/>
          <p:cNvSpPr txBox="1"/>
          <p:nvPr/>
        </p:nvSpPr>
        <p:spPr>
          <a:xfrm>
            <a:off x="2743420" y="1886510"/>
            <a:ext cx="5861027" cy="1477328"/>
          </a:xfrm>
          <a:prstGeom prst="rect">
            <a:avLst/>
          </a:prstGeom>
          <a:noFill/>
        </p:spPr>
        <p:txBody>
          <a:bodyPr wrap="square" lIns="0" tIns="0" rIns="0" bIns="0" rtlCol="0">
            <a:spAutoFit/>
          </a:bodyPr>
          <a:lstStyle/>
          <a:p>
            <a:r>
              <a:rPr lang="en-US" altLang="zh-CN" sz="3200" b="1">
                <a:solidFill>
                  <a:schemeClr val="tx1">
                    <a:lumMod val="65000"/>
                    <a:lumOff val="35000"/>
                  </a:schemeClr>
                </a:solidFill>
                <a:latin typeface="Calibri" panose="020F0502020204030204" pitchFamily="34" charset="0"/>
                <a:cs typeface="+mn-ea"/>
                <a:sym typeface="+mn-lt"/>
              </a:rPr>
              <a:t>03</a:t>
            </a:r>
            <a:r>
              <a:rPr lang="en-GB" altLang="zh-CN" sz="3200" b="1">
                <a:solidFill>
                  <a:schemeClr val="tx1">
                    <a:lumMod val="65000"/>
                    <a:lumOff val="35000"/>
                  </a:schemeClr>
                </a:solidFill>
                <a:latin typeface="Calibri" panose="020F0502020204030204" pitchFamily="34" charset="0"/>
                <a:cs typeface="+mn-ea"/>
                <a:sym typeface="+mn-lt"/>
              </a:rPr>
              <a:t> </a:t>
            </a:r>
            <a:r>
              <a:rPr lang="en-US" altLang="zh-CN" sz="3200" b="1">
                <a:solidFill>
                  <a:schemeClr val="tx1">
                    <a:lumMod val="65000"/>
                    <a:lumOff val="35000"/>
                  </a:schemeClr>
                </a:solidFill>
                <a:latin typeface="Calibri" panose="020F0502020204030204" pitchFamily="34" charset="0"/>
                <a:cs typeface="+mn-ea"/>
                <a:sym typeface="+mn-lt"/>
              </a:rPr>
              <a:t>TRUFFLE – GANACHE – DRIZZLE &amp; META MASK</a:t>
            </a:r>
          </a:p>
          <a:p>
            <a:endParaRPr lang="en-US" altLang="zh-CN" sz="3200" b="1" dirty="0">
              <a:solidFill>
                <a:schemeClr val="tx1">
                  <a:lumMod val="65000"/>
                  <a:lumOff val="35000"/>
                </a:schemeClr>
              </a:solidFill>
              <a:latin typeface="Calibri" panose="020F0502020204030204" pitchFamily="34" charset="0"/>
              <a:cs typeface="+mn-ea"/>
              <a:sym typeface="+mn-lt"/>
            </a:endParaRPr>
          </a:p>
        </p:txBody>
      </p:sp>
      <p:sp>
        <p:nvSpPr>
          <p:cNvPr id="8" name="TextBox 49"/>
          <p:cNvSpPr txBox="1"/>
          <p:nvPr/>
        </p:nvSpPr>
        <p:spPr>
          <a:xfrm>
            <a:off x="3007406" y="2914302"/>
            <a:ext cx="2780138" cy="650050"/>
          </a:xfrm>
          <a:prstGeom prst="rect">
            <a:avLst/>
          </a:prstGeom>
          <a:noFill/>
        </p:spPr>
        <p:txBody>
          <a:bodyPr wrap="square" lIns="0" tIns="0" rIns="0" bIns="0" rtlCol="0">
            <a:spAutoFit/>
          </a:bodyPr>
          <a:lstStyle/>
          <a:p>
            <a:pPr marL="171450" indent="-171450">
              <a:lnSpc>
                <a:spcPct val="120000"/>
              </a:lnSpc>
              <a:buFontTx/>
              <a:buChar char="-"/>
            </a:pPr>
            <a:r>
              <a:rPr lang="en-US" altLang="zh-CN" sz="1200">
                <a:solidFill>
                  <a:srgbClr val="38425D"/>
                </a:solidFill>
                <a:latin typeface="Calibri" panose="020F0502020204030204" pitchFamily="34" charset="0"/>
                <a:cs typeface="+mn-ea"/>
                <a:sym typeface="+mn-lt"/>
              </a:rPr>
              <a:t>Truffle</a:t>
            </a:r>
          </a:p>
          <a:p>
            <a:pPr marL="171450" indent="-171450">
              <a:lnSpc>
                <a:spcPct val="120000"/>
              </a:lnSpc>
              <a:buFontTx/>
              <a:buChar char="-"/>
            </a:pPr>
            <a:r>
              <a:rPr lang="en-US" altLang="zh-CN" sz="1200">
                <a:solidFill>
                  <a:srgbClr val="38425D"/>
                </a:solidFill>
                <a:latin typeface="Calibri" panose="020F0502020204030204" pitchFamily="34" charset="0"/>
                <a:cs typeface="+mn-ea"/>
                <a:sym typeface="+mn-lt"/>
              </a:rPr>
              <a:t>Ganache + Meta Mask (manage wallet)</a:t>
            </a:r>
          </a:p>
          <a:p>
            <a:pPr marL="171450" indent="-171450">
              <a:lnSpc>
                <a:spcPct val="120000"/>
              </a:lnSpc>
              <a:buFontTx/>
              <a:buChar char="-"/>
            </a:pPr>
            <a:r>
              <a:rPr lang="en-US" altLang="zh-CN" sz="1200">
                <a:solidFill>
                  <a:srgbClr val="38425D"/>
                </a:solidFill>
                <a:latin typeface="Calibri" panose="020F0502020204030204" pitchFamily="34" charset="0"/>
                <a:cs typeface="+mn-ea"/>
                <a:sym typeface="+mn-lt"/>
              </a:rPr>
              <a:t>Drizzle</a:t>
            </a:r>
            <a:endParaRPr lang="zh-CN" altLang="en-US" sz="1200" dirty="0">
              <a:solidFill>
                <a:srgbClr val="38425D"/>
              </a:solidFill>
              <a:latin typeface="Calibri" panose="020F0502020204030204" pitchFamily="34" charset="0"/>
              <a:cs typeface="+mn-ea"/>
              <a:sym typeface="+mn-lt"/>
            </a:endParaRPr>
          </a:p>
        </p:txBody>
      </p:sp>
      <p:sp>
        <p:nvSpPr>
          <p:cNvPr id="5" name="等腰三角形 4">
            <a:extLst>
              <a:ext uri="{FF2B5EF4-FFF2-40B4-BE49-F238E27FC236}">
                <a16:creationId xmlns:a16="http://schemas.microsoft.com/office/drawing/2014/main" id="{3B758936-EADF-4A26-8380-5F3015E6D4E0}"/>
              </a:ext>
            </a:extLst>
          </p:cNvPr>
          <p:cNvSpPr/>
          <p:nvPr/>
        </p:nvSpPr>
        <p:spPr>
          <a:xfrm rot="5400000">
            <a:off x="-309962" y="-2734914"/>
            <a:ext cx="6560073" cy="5940152"/>
          </a:xfrm>
          <a:prstGeom prst="triangle">
            <a:avLst/>
          </a:prstGeom>
          <a:solidFill>
            <a:srgbClr val="38425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等腰三角形 5">
            <a:extLst>
              <a:ext uri="{FF2B5EF4-FFF2-40B4-BE49-F238E27FC236}">
                <a16:creationId xmlns:a16="http://schemas.microsoft.com/office/drawing/2014/main" id="{6CC3E64F-E2D8-4C60-A8B0-04EF343561D0}"/>
              </a:ext>
            </a:extLst>
          </p:cNvPr>
          <p:cNvSpPr/>
          <p:nvPr/>
        </p:nvSpPr>
        <p:spPr>
          <a:xfrm rot="5400000">
            <a:off x="-143154" y="977336"/>
            <a:ext cx="3029727" cy="2743421"/>
          </a:xfrm>
          <a:prstGeom prst="triangle">
            <a:avLst/>
          </a:prstGeom>
          <a:blipFill dpi="0" rotWithShape="1">
            <a:blip r:embed="rId4"/>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等腰三角形 9">
            <a:extLst>
              <a:ext uri="{FF2B5EF4-FFF2-40B4-BE49-F238E27FC236}">
                <a16:creationId xmlns:a16="http://schemas.microsoft.com/office/drawing/2014/main" id="{2A20614C-3C21-45BA-8F28-22D47D47D82F}"/>
              </a:ext>
            </a:extLst>
          </p:cNvPr>
          <p:cNvSpPr/>
          <p:nvPr/>
        </p:nvSpPr>
        <p:spPr>
          <a:xfrm rot="16200000" flipH="1">
            <a:off x="6076035" y="2130981"/>
            <a:ext cx="3220114" cy="2915816"/>
          </a:xfrm>
          <a:prstGeom prst="triangle">
            <a:avLst/>
          </a:prstGeom>
          <a:solidFill>
            <a:srgbClr val="68B7C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050" name="Picture 2" descr="Image result for TRUFFLE â GANACHE â DRIZZLE">
            <a:extLst>
              <a:ext uri="{FF2B5EF4-FFF2-40B4-BE49-F238E27FC236}">
                <a16:creationId xmlns:a16="http://schemas.microsoft.com/office/drawing/2014/main" id="{C3B6F2F5-12A5-405D-AABC-1622F1F8C74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512" y="3380030"/>
            <a:ext cx="6380791" cy="182783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METAMASK">
            <a:extLst>
              <a:ext uri="{FF2B5EF4-FFF2-40B4-BE49-F238E27FC236}">
                <a16:creationId xmlns:a16="http://schemas.microsoft.com/office/drawing/2014/main" id="{B98C21A1-70ED-42C5-B559-F3D0BA01F7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0303" y="33464"/>
            <a:ext cx="1669938" cy="1669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14841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8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8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38000">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14:bounceEnd="38000">
                                          <p:cBhvr additive="base">
                                            <p:cTn id="11" dur="500" fill="hold"/>
                                            <p:tgtEl>
                                              <p:spTgt spid="6"/>
                                            </p:tgtEl>
                                            <p:attrNameLst>
                                              <p:attrName>ppt_x</p:attrName>
                                            </p:attrNameLst>
                                          </p:cBhvr>
                                          <p:tavLst>
                                            <p:tav tm="0">
                                              <p:val>
                                                <p:strVal val="0-#ppt_w/2"/>
                                              </p:val>
                                            </p:tav>
                                            <p:tav tm="100000">
                                              <p:val>
                                                <p:strVal val="#ppt_x"/>
                                              </p:val>
                                            </p:tav>
                                          </p:tavLst>
                                        </p:anim>
                                        <p:anim calcmode="lin" valueType="num" p14:bounceEnd="38000">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38000">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14:bounceEnd="38000">
                                          <p:cBhvr additive="base">
                                            <p:cTn id="15" dur="500" fill="hold"/>
                                            <p:tgtEl>
                                              <p:spTgt spid="10"/>
                                            </p:tgtEl>
                                            <p:attrNameLst>
                                              <p:attrName>ppt_x</p:attrName>
                                            </p:attrNameLst>
                                          </p:cBhvr>
                                          <p:tavLst>
                                            <p:tav tm="0">
                                              <p:val>
                                                <p:strVal val="1+#ppt_w/2"/>
                                              </p:val>
                                            </p:tav>
                                            <p:tav tm="100000">
                                              <p:val>
                                                <p:strVal val="#ppt_x"/>
                                              </p:val>
                                            </p:tav>
                                          </p:tavLst>
                                        </p:anim>
                                        <p:anim calcmode="lin" valueType="num" p14:bounceEnd="38000">
                                          <p:cBhvr additive="base">
                                            <p:cTn id="16" dur="500" fill="hold"/>
                                            <p:tgtEl>
                                              <p:spTgt spid="10"/>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2" presetClass="entr" presetSubtype="8" fill="hold" grpId="0" nodeType="afterEffect">
                                      <p:stCondLst>
                                        <p:cond delay="0"/>
                                      </p:stCondLst>
                                      <p:iterate type="lt">
                                        <p:tmPct val="30000"/>
                                      </p:iterate>
                                      <p:childTnLst>
                                        <p:set>
                                          <p:cBhvr>
                                            <p:cTn id="19" dur="1" fill="hold">
                                              <p:stCondLst>
                                                <p:cond delay="0"/>
                                              </p:stCondLst>
                                            </p:cTn>
                                            <p:tgtEl>
                                              <p:spTgt spid="7"/>
                                            </p:tgtEl>
                                            <p:attrNameLst>
                                              <p:attrName>style.visibility</p:attrName>
                                            </p:attrNameLst>
                                          </p:cBhvr>
                                          <p:to>
                                            <p:strVal val="visible"/>
                                          </p:to>
                                        </p:set>
                                        <p:animEffect transition="in" filter="wipe(left)">
                                          <p:cBhvr>
                                            <p:cTn id="20" dur="200"/>
                                            <p:tgtEl>
                                              <p:spTgt spid="7"/>
                                            </p:tgtEl>
                                          </p:cBhvr>
                                        </p:animEffect>
                                      </p:childTnLst>
                                    </p:cTn>
                                  </p:par>
                                </p:childTnLst>
                              </p:cTn>
                            </p:par>
                            <p:par>
                              <p:cTn id="21" fill="hold">
                                <p:stCondLst>
                                  <p:cond delay="2680"/>
                                </p:stCondLst>
                                <p:childTnLst>
                                  <p:par>
                                    <p:cTn id="22" presetID="2" presetClass="entr" presetSubtype="3" fill="hold" nodeType="afterEffect">
                                      <p:stCondLst>
                                        <p:cond delay="0"/>
                                      </p:stCondLst>
                                      <p:childTnLst>
                                        <p:set>
                                          <p:cBhvr>
                                            <p:cTn id="23" dur="1" fill="hold">
                                              <p:stCondLst>
                                                <p:cond delay="0"/>
                                              </p:stCondLst>
                                            </p:cTn>
                                            <p:tgtEl>
                                              <p:spTgt spid="2052"/>
                                            </p:tgtEl>
                                            <p:attrNameLst>
                                              <p:attrName>style.visibility</p:attrName>
                                            </p:attrNameLst>
                                          </p:cBhvr>
                                          <p:to>
                                            <p:strVal val="visible"/>
                                          </p:to>
                                        </p:set>
                                        <p:anim calcmode="lin" valueType="num">
                                          <p:cBhvr additive="base">
                                            <p:cTn id="24" dur="500" fill="hold"/>
                                            <p:tgtEl>
                                              <p:spTgt spid="2052"/>
                                            </p:tgtEl>
                                            <p:attrNameLst>
                                              <p:attrName>ppt_x</p:attrName>
                                            </p:attrNameLst>
                                          </p:cBhvr>
                                          <p:tavLst>
                                            <p:tav tm="0">
                                              <p:val>
                                                <p:strVal val="1+#ppt_w/2"/>
                                              </p:val>
                                            </p:tav>
                                            <p:tav tm="100000">
                                              <p:val>
                                                <p:strVal val="#ppt_x"/>
                                              </p:val>
                                            </p:tav>
                                          </p:tavLst>
                                        </p:anim>
                                        <p:anim calcmode="lin" valueType="num">
                                          <p:cBhvr additive="base">
                                            <p:cTn id="25" dur="500" fill="hold"/>
                                            <p:tgtEl>
                                              <p:spTgt spid="2052"/>
                                            </p:tgtEl>
                                            <p:attrNameLst>
                                              <p:attrName>ppt_y</p:attrName>
                                            </p:attrNameLst>
                                          </p:cBhvr>
                                          <p:tavLst>
                                            <p:tav tm="0">
                                              <p:val>
                                                <p:strVal val="0-#ppt_h/2"/>
                                              </p:val>
                                            </p:tav>
                                            <p:tav tm="100000">
                                              <p:val>
                                                <p:strVal val="#ppt_y"/>
                                              </p:val>
                                            </p:tav>
                                          </p:tavLst>
                                        </p:anim>
                                      </p:childTnLst>
                                    </p:cTn>
                                  </p:par>
                                </p:childTnLst>
                              </p:cTn>
                            </p:par>
                            <p:par>
                              <p:cTn id="26" fill="hold">
                                <p:stCondLst>
                                  <p:cond delay="3180"/>
                                </p:stCondLst>
                                <p:childTnLst>
                                  <p:par>
                                    <p:cTn id="27" presetID="2" presetClass="entr" presetSubtype="12" fill="hold" nodeType="afterEffect">
                                      <p:stCondLst>
                                        <p:cond delay="0"/>
                                      </p:stCondLst>
                                      <p:childTnLst>
                                        <p:set>
                                          <p:cBhvr>
                                            <p:cTn id="28" dur="1" fill="hold">
                                              <p:stCondLst>
                                                <p:cond delay="0"/>
                                              </p:stCondLst>
                                            </p:cTn>
                                            <p:tgtEl>
                                              <p:spTgt spid="2050"/>
                                            </p:tgtEl>
                                            <p:attrNameLst>
                                              <p:attrName>style.visibility</p:attrName>
                                            </p:attrNameLst>
                                          </p:cBhvr>
                                          <p:to>
                                            <p:strVal val="visible"/>
                                          </p:to>
                                        </p:set>
                                        <p:anim calcmode="lin" valueType="num">
                                          <p:cBhvr additive="base">
                                            <p:cTn id="29" dur="500" fill="hold"/>
                                            <p:tgtEl>
                                              <p:spTgt spid="2050"/>
                                            </p:tgtEl>
                                            <p:attrNameLst>
                                              <p:attrName>ppt_x</p:attrName>
                                            </p:attrNameLst>
                                          </p:cBhvr>
                                          <p:tavLst>
                                            <p:tav tm="0">
                                              <p:val>
                                                <p:strVal val="0-#ppt_w/2"/>
                                              </p:val>
                                            </p:tav>
                                            <p:tav tm="100000">
                                              <p:val>
                                                <p:strVal val="#ppt_x"/>
                                              </p:val>
                                            </p:tav>
                                          </p:tavLst>
                                        </p:anim>
                                        <p:anim calcmode="lin" valueType="num">
                                          <p:cBhvr additive="base">
                                            <p:cTn id="30" dur="500" fill="hold"/>
                                            <p:tgtEl>
                                              <p:spTgt spid="2050"/>
                                            </p:tgtEl>
                                            <p:attrNameLst>
                                              <p:attrName>ppt_y</p:attrName>
                                            </p:attrNameLst>
                                          </p:cBhvr>
                                          <p:tavLst>
                                            <p:tav tm="0">
                                              <p:val>
                                                <p:strVal val="1+#ppt_h/2"/>
                                              </p:val>
                                            </p:tav>
                                            <p:tav tm="100000">
                                              <p:val>
                                                <p:strVal val="#ppt_y"/>
                                              </p:val>
                                            </p:tav>
                                          </p:tavLst>
                                        </p:anim>
                                      </p:childTnLst>
                                    </p:cTn>
                                  </p:par>
                                </p:childTnLst>
                              </p:cTn>
                            </p:par>
                            <p:par>
                              <p:cTn id="31" fill="hold">
                                <p:stCondLst>
                                  <p:cond delay="3680"/>
                                </p:stCondLst>
                                <p:childTnLst>
                                  <p:par>
                                    <p:cTn id="32" presetID="22" presetClass="entr" presetSubtype="8" fill="hold" grpId="0" nodeType="afterEffect">
                                      <p:stCondLst>
                                        <p:cond delay="0"/>
                                      </p:stCondLst>
                                      <p:iterate type="lt">
                                        <p:tmPct val="30000"/>
                                      </p:iterate>
                                      <p:childTnLst>
                                        <p:set>
                                          <p:cBhvr>
                                            <p:cTn id="33" dur="1" fill="hold">
                                              <p:stCondLst>
                                                <p:cond delay="0"/>
                                              </p:stCondLst>
                                            </p:cTn>
                                            <p:tgtEl>
                                              <p:spTgt spid="8"/>
                                            </p:tgtEl>
                                            <p:attrNameLst>
                                              <p:attrName>style.visibility</p:attrName>
                                            </p:attrNameLst>
                                          </p:cBhvr>
                                          <p:to>
                                            <p:strVal val="visible"/>
                                          </p:to>
                                        </p:set>
                                        <p:animEffect transition="in" filter="wipe(left)">
                                          <p:cBhvr>
                                            <p:cTn id="34" dur="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5" grpId="0" animBg="1"/>
          <p:bldP spid="6" grpId="0" animBg="1"/>
          <p:bldP spid="1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2" presetClass="entr" presetSubtype="8" fill="hold" grpId="0" nodeType="afterEffect">
                                      <p:stCondLst>
                                        <p:cond delay="0"/>
                                      </p:stCondLst>
                                      <p:iterate type="lt">
                                        <p:tmPct val="30000"/>
                                      </p:iterate>
                                      <p:childTnLst>
                                        <p:set>
                                          <p:cBhvr>
                                            <p:cTn id="19" dur="1" fill="hold">
                                              <p:stCondLst>
                                                <p:cond delay="0"/>
                                              </p:stCondLst>
                                            </p:cTn>
                                            <p:tgtEl>
                                              <p:spTgt spid="7"/>
                                            </p:tgtEl>
                                            <p:attrNameLst>
                                              <p:attrName>style.visibility</p:attrName>
                                            </p:attrNameLst>
                                          </p:cBhvr>
                                          <p:to>
                                            <p:strVal val="visible"/>
                                          </p:to>
                                        </p:set>
                                        <p:animEffect transition="in" filter="wipe(left)">
                                          <p:cBhvr>
                                            <p:cTn id="20" dur="200"/>
                                            <p:tgtEl>
                                              <p:spTgt spid="7"/>
                                            </p:tgtEl>
                                          </p:cBhvr>
                                        </p:animEffect>
                                      </p:childTnLst>
                                    </p:cTn>
                                  </p:par>
                                </p:childTnLst>
                              </p:cTn>
                            </p:par>
                            <p:par>
                              <p:cTn id="21" fill="hold">
                                <p:stCondLst>
                                  <p:cond delay="2680"/>
                                </p:stCondLst>
                                <p:childTnLst>
                                  <p:par>
                                    <p:cTn id="22" presetID="2" presetClass="entr" presetSubtype="3" fill="hold" nodeType="afterEffect">
                                      <p:stCondLst>
                                        <p:cond delay="0"/>
                                      </p:stCondLst>
                                      <p:childTnLst>
                                        <p:set>
                                          <p:cBhvr>
                                            <p:cTn id="23" dur="1" fill="hold">
                                              <p:stCondLst>
                                                <p:cond delay="0"/>
                                              </p:stCondLst>
                                            </p:cTn>
                                            <p:tgtEl>
                                              <p:spTgt spid="2052"/>
                                            </p:tgtEl>
                                            <p:attrNameLst>
                                              <p:attrName>style.visibility</p:attrName>
                                            </p:attrNameLst>
                                          </p:cBhvr>
                                          <p:to>
                                            <p:strVal val="visible"/>
                                          </p:to>
                                        </p:set>
                                        <p:anim calcmode="lin" valueType="num">
                                          <p:cBhvr additive="base">
                                            <p:cTn id="24" dur="500" fill="hold"/>
                                            <p:tgtEl>
                                              <p:spTgt spid="2052"/>
                                            </p:tgtEl>
                                            <p:attrNameLst>
                                              <p:attrName>ppt_x</p:attrName>
                                            </p:attrNameLst>
                                          </p:cBhvr>
                                          <p:tavLst>
                                            <p:tav tm="0">
                                              <p:val>
                                                <p:strVal val="1+#ppt_w/2"/>
                                              </p:val>
                                            </p:tav>
                                            <p:tav tm="100000">
                                              <p:val>
                                                <p:strVal val="#ppt_x"/>
                                              </p:val>
                                            </p:tav>
                                          </p:tavLst>
                                        </p:anim>
                                        <p:anim calcmode="lin" valueType="num">
                                          <p:cBhvr additive="base">
                                            <p:cTn id="25" dur="500" fill="hold"/>
                                            <p:tgtEl>
                                              <p:spTgt spid="2052"/>
                                            </p:tgtEl>
                                            <p:attrNameLst>
                                              <p:attrName>ppt_y</p:attrName>
                                            </p:attrNameLst>
                                          </p:cBhvr>
                                          <p:tavLst>
                                            <p:tav tm="0">
                                              <p:val>
                                                <p:strVal val="0-#ppt_h/2"/>
                                              </p:val>
                                            </p:tav>
                                            <p:tav tm="100000">
                                              <p:val>
                                                <p:strVal val="#ppt_y"/>
                                              </p:val>
                                            </p:tav>
                                          </p:tavLst>
                                        </p:anim>
                                      </p:childTnLst>
                                    </p:cTn>
                                  </p:par>
                                </p:childTnLst>
                              </p:cTn>
                            </p:par>
                            <p:par>
                              <p:cTn id="26" fill="hold">
                                <p:stCondLst>
                                  <p:cond delay="3180"/>
                                </p:stCondLst>
                                <p:childTnLst>
                                  <p:par>
                                    <p:cTn id="27" presetID="2" presetClass="entr" presetSubtype="12" fill="hold" nodeType="afterEffect">
                                      <p:stCondLst>
                                        <p:cond delay="0"/>
                                      </p:stCondLst>
                                      <p:childTnLst>
                                        <p:set>
                                          <p:cBhvr>
                                            <p:cTn id="28" dur="1" fill="hold">
                                              <p:stCondLst>
                                                <p:cond delay="0"/>
                                              </p:stCondLst>
                                            </p:cTn>
                                            <p:tgtEl>
                                              <p:spTgt spid="2050"/>
                                            </p:tgtEl>
                                            <p:attrNameLst>
                                              <p:attrName>style.visibility</p:attrName>
                                            </p:attrNameLst>
                                          </p:cBhvr>
                                          <p:to>
                                            <p:strVal val="visible"/>
                                          </p:to>
                                        </p:set>
                                        <p:anim calcmode="lin" valueType="num">
                                          <p:cBhvr additive="base">
                                            <p:cTn id="29" dur="500" fill="hold"/>
                                            <p:tgtEl>
                                              <p:spTgt spid="2050"/>
                                            </p:tgtEl>
                                            <p:attrNameLst>
                                              <p:attrName>ppt_x</p:attrName>
                                            </p:attrNameLst>
                                          </p:cBhvr>
                                          <p:tavLst>
                                            <p:tav tm="0">
                                              <p:val>
                                                <p:strVal val="0-#ppt_w/2"/>
                                              </p:val>
                                            </p:tav>
                                            <p:tav tm="100000">
                                              <p:val>
                                                <p:strVal val="#ppt_x"/>
                                              </p:val>
                                            </p:tav>
                                          </p:tavLst>
                                        </p:anim>
                                        <p:anim calcmode="lin" valueType="num">
                                          <p:cBhvr additive="base">
                                            <p:cTn id="30" dur="500" fill="hold"/>
                                            <p:tgtEl>
                                              <p:spTgt spid="2050"/>
                                            </p:tgtEl>
                                            <p:attrNameLst>
                                              <p:attrName>ppt_y</p:attrName>
                                            </p:attrNameLst>
                                          </p:cBhvr>
                                          <p:tavLst>
                                            <p:tav tm="0">
                                              <p:val>
                                                <p:strVal val="1+#ppt_h/2"/>
                                              </p:val>
                                            </p:tav>
                                            <p:tav tm="100000">
                                              <p:val>
                                                <p:strVal val="#ppt_y"/>
                                              </p:val>
                                            </p:tav>
                                          </p:tavLst>
                                        </p:anim>
                                      </p:childTnLst>
                                    </p:cTn>
                                  </p:par>
                                </p:childTnLst>
                              </p:cTn>
                            </p:par>
                            <p:par>
                              <p:cTn id="31" fill="hold">
                                <p:stCondLst>
                                  <p:cond delay="3680"/>
                                </p:stCondLst>
                                <p:childTnLst>
                                  <p:par>
                                    <p:cTn id="32" presetID="22" presetClass="entr" presetSubtype="8" fill="hold" grpId="0" nodeType="afterEffect">
                                      <p:stCondLst>
                                        <p:cond delay="0"/>
                                      </p:stCondLst>
                                      <p:iterate type="lt">
                                        <p:tmPct val="30000"/>
                                      </p:iterate>
                                      <p:childTnLst>
                                        <p:set>
                                          <p:cBhvr>
                                            <p:cTn id="33" dur="1" fill="hold">
                                              <p:stCondLst>
                                                <p:cond delay="0"/>
                                              </p:stCondLst>
                                            </p:cTn>
                                            <p:tgtEl>
                                              <p:spTgt spid="8"/>
                                            </p:tgtEl>
                                            <p:attrNameLst>
                                              <p:attrName>style.visibility</p:attrName>
                                            </p:attrNameLst>
                                          </p:cBhvr>
                                          <p:to>
                                            <p:strVal val="visible"/>
                                          </p:to>
                                        </p:set>
                                        <p:animEffect transition="in" filter="wipe(left)">
                                          <p:cBhvr>
                                            <p:cTn id="34" dur="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5" grpId="0" animBg="1"/>
          <p:bldP spid="6" grpId="0" animBg="1"/>
          <p:bldP spid="10" grpId="0" animBg="1"/>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等腰三角形 5">
            <a:extLst>
              <a:ext uri="{FF2B5EF4-FFF2-40B4-BE49-F238E27FC236}">
                <a16:creationId xmlns:a16="http://schemas.microsoft.com/office/drawing/2014/main" id="{0C121F78-8DA4-4C86-B234-C8B4830A84B0}"/>
              </a:ext>
            </a:extLst>
          </p:cNvPr>
          <p:cNvSpPr/>
          <p:nvPr/>
        </p:nvSpPr>
        <p:spPr>
          <a:xfrm rot="5400000">
            <a:off x="-143154" y="2498879"/>
            <a:ext cx="3029727" cy="2743421"/>
          </a:xfrm>
          <a:prstGeom prst="triangle">
            <a:avLst/>
          </a:prstGeom>
          <a:blipFill dpi="0" rotWithShape="1">
            <a:blip r:embed="rId2"/>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等腰三角形 9">
            <a:extLst>
              <a:ext uri="{FF2B5EF4-FFF2-40B4-BE49-F238E27FC236}">
                <a16:creationId xmlns:a16="http://schemas.microsoft.com/office/drawing/2014/main" id="{DC8FF5B9-A61E-4A34-AD28-56EEB13BA4CC}"/>
              </a:ext>
            </a:extLst>
          </p:cNvPr>
          <p:cNvSpPr/>
          <p:nvPr/>
        </p:nvSpPr>
        <p:spPr>
          <a:xfrm rot="16200000" flipH="1">
            <a:off x="7660211" y="2939924"/>
            <a:ext cx="3220114" cy="2915816"/>
          </a:xfrm>
          <a:prstGeom prst="triangle">
            <a:avLst/>
          </a:prstGeom>
          <a:solidFill>
            <a:srgbClr val="68B7C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 name="Hình ảnh 1">
            <a:extLst>
              <a:ext uri="{FF2B5EF4-FFF2-40B4-BE49-F238E27FC236}">
                <a16:creationId xmlns:a16="http://schemas.microsoft.com/office/drawing/2014/main" id="{1CDEFC65-103F-4E7D-AF7B-7EF278E714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82" y="-20538"/>
            <a:ext cx="9160482" cy="2819736"/>
          </a:xfrm>
          <a:prstGeom prst="rect">
            <a:avLst/>
          </a:prstGeom>
        </p:spPr>
      </p:pic>
      <p:pic>
        <p:nvPicPr>
          <p:cNvPr id="3" name="Hình ảnh 2">
            <a:extLst>
              <a:ext uri="{FF2B5EF4-FFF2-40B4-BE49-F238E27FC236}">
                <a16:creationId xmlns:a16="http://schemas.microsoft.com/office/drawing/2014/main" id="{0F857FD0-787E-4B98-A9B1-C9D53482F1A7}"/>
              </a:ext>
            </a:extLst>
          </p:cNvPr>
          <p:cNvPicPr>
            <a:picLocks noChangeAspect="1"/>
          </p:cNvPicPr>
          <p:nvPr/>
        </p:nvPicPr>
        <p:blipFill rotWithShape="1">
          <a:blip r:embed="rId4">
            <a:extLst>
              <a:ext uri="{28A0092B-C50C-407E-A947-70E740481C1C}">
                <a14:useLocalDpi xmlns:a14="http://schemas.microsoft.com/office/drawing/2010/main" val="0"/>
              </a:ext>
            </a:extLst>
          </a:blip>
          <a:srcRect b="9989"/>
          <a:stretch/>
        </p:blipFill>
        <p:spPr>
          <a:xfrm>
            <a:off x="2915816" y="2800420"/>
            <a:ext cx="4699467" cy="2363618"/>
          </a:xfrm>
          <a:prstGeom prst="roundRect">
            <a:avLst/>
          </a:prstGeom>
        </p:spPr>
      </p:pic>
    </p:spTree>
    <p:extLst>
      <p:ext uri="{BB962C8B-B14F-4D97-AF65-F5344CB8AC3E}">
        <p14:creationId xmlns:p14="http://schemas.microsoft.com/office/powerpoint/2010/main" val="5895087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drap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38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8000">
                                          <p:cBhvr additive="base">
                                            <p:cTn id="7" dur="500" fill="hold"/>
                                            <p:tgtEl>
                                              <p:spTgt spid="5"/>
                                            </p:tgtEl>
                                            <p:attrNameLst>
                                              <p:attrName>ppt_x</p:attrName>
                                            </p:attrNameLst>
                                          </p:cBhvr>
                                          <p:tavLst>
                                            <p:tav tm="0">
                                              <p:val>
                                                <p:strVal val="1+#ppt_w/2"/>
                                              </p:val>
                                            </p:tav>
                                            <p:tav tm="100000">
                                              <p:val>
                                                <p:strVal val="#ppt_x"/>
                                              </p:val>
                                            </p:tav>
                                          </p:tavLst>
                                        </p:anim>
                                        <p:anim calcmode="lin" valueType="num" p14:bounceEnd="38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38000">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14:bounceEnd="38000">
                                          <p:cBhvr additive="base">
                                            <p:cTn id="11" dur="500" fill="hold"/>
                                            <p:tgtEl>
                                              <p:spTgt spid="6"/>
                                            </p:tgtEl>
                                            <p:attrNameLst>
                                              <p:attrName>ppt_x</p:attrName>
                                            </p:attrNameLst>
                                          </p:cBhvr>
                                          <p:tavLst>
                                            <p:tav tm="0">
                                              <p:val>
                                                <p:strVal val="0-#ppt_w/2"/>
                                              </p:val>
                                            </p:tav>
                                            <p:tav tm="100000">
                                              <p:val>
                                                <p:strVal val="#ppt_x"/>
                                              </p:val>
                                            </p:tav>
                                          </p:tavLst>
                                        </p:anim>
                                        <p:anim calcmode="lin" valueType="num" p14:bounceEnd="38000">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2D2226"/>
        </a:solidFill>
        <a:effectLst/>
      </p:bgPr>
    </p:bg>
    <p:spTree>
      <p:nvGrpSpPr>
        <p:cNvPr id="1" name=""/>
        <p:cNvGrpSpPr/>
        <p:nvPr/>
      </p:nvGrpSpPr>
      <p:grpSpPr>
        <a:xfrm>
          <a:off x="0" y="0"/>
          <a:ext cx="0" cy="0"/>
          <a:chOff x="0" y="0"/>
          <a:chExt cx="0" cy="0"/>
        </a:xfrm>
      </p:grpSpPr>
      <p:pic>
        <p:nvPicPr>
          <p:cNvPr id="4" name="Hình ảnh 3">
            <a:extLst>
              <a:ext uri="{FF2B5EF4-FFF2-40B4-BE49-F238E27FC236}">
                <a16:creationId xmlns:a16="http://schemas.microsoft.com/office/drawing/2014/main" id="{3B5677C2-D98D-4CA1-B579-5EBC46F928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9903"/>
            <a:ext cx="9144000" cy="4583693"/>
          </a:xfrm>
          <a:prstGeom prst="rect">
            <a:avLst/>
          </a:prstGeom>
          <a:solidFill>
            <a:srgbClr val="2D2226"/>
          </a:solidFill>
        </p:spPr>
      </p:pic>
    </p:spTree>
    <p:extLst>
      <p:ext uri="{BB962C8B-B14F-4D97-AF65-F5344CB8AC3E}">
        <p14:creationId xmlns:p14="http://schemas.microsoft.com/office/powerpoint/2010/main" val="29437457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32262A"/>
        </a:solidFill>
        <a:effectLst/>
      </p:bgPr>
    </p:bg>
    <p:spTree>
      <p:nvGrpSpPr>
        <p:cNvPr id="1" name=""/>
        <p:cNvGrpSpPr/>
        <p:nvPr/>
      </p:nvGrpSpPr>
      <p:grpSpPr>
        <a:xfrm>
          <a:off x="0" y="0"/>
          <a:ext cx="0" cy="0"/>
          <a:chOff x="0" y="0"/>
          <a:chExt cx="0" cy="0"/>
        </a:xfrm>
      </p:grpSpPr>
      <p:pic>
        <p:nvPicPr>
          <p:cNvPr id="3" name="Hình ảnh 2" descr="Ảnh có chứa ảnh chụp màn hình, văn bản, danh thiếp&#10;&#10;Mô tả được tạo tự động">
            <a:extLst>
              <a:ext uri="{FF2B5EF4-FFF2-40B4-BE49-F238E27FC236}">
                <a16:creationId xmlns:a16="http://schemas.microsoft.com/office/drawing/2014/main" id="{8D9713DA-1698-498B-8632-5ECF9E59EDDB}"/>
              </a:ext>
            </a:extLst>
          </p:cNvPr>
          <p:cNvPicPr>
            <a:picLocks noChangeAspect="1"/>
          </p:cNvPicPr>
          <p:nvPr/>
        </p:nvPicPr>
        <p:blipFill rotWithShape="1">
          <a:blip r:embed="rId2">
            <a:extLst>
              <a:ext uri="{28A0092B-C50C-407E-A947-70E740481C1C}">
                <a14:useLocalDpi xmlns:a14="http://schemas.microsoft.com/office/drawing/2010/main" val="0"/>
              </a:ext>
            </a:extLst>
          </a:blip>
          <a:srcRect t="1755" b="3509"/>
          <a:stretch/>
        </p:blipFill>
        <p:spPr>
          <a:xfrm>
            <a:off x="-900608" y="-20538"/>
            <a:ext cx="9937104" cy="4306474"/>
          </a:xfrm>
          <a:prstGeom prst="rect">
            <a:avLst/>
          </a:prstGeom>
          <a:ln>
            <a:noFill/>
          </a:ln>
        </p:spPr>
      </p:pic>
    </p:spTree>
    <p:extLst>
      <p:ext uri="{BB962C8B-B14F-4D97-AF65-F5344CB8AC3E}">
        <p14:creationId xmlns:p14="http://schemas.microsoft.com/office/powerpoint/2010/main" val="3915803377"/>
      </p:ext>
    </p:extLst>
  </p:cSld>
  <p:clrMapOvr>
    <a:masterClrMapping/>
  </p:clrMapOvr>
  <p:transition spd="slow" advTm="0">
    <p:push dir="u"/>
  </p:transition>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rgbClr val="32262A"/>
        </a:solidFill>
        <a:effectLst/>
      </p:bgPr>
    </p:bg>
    <p:spTree>
      <p:nvGrpSpPr>
        <p:cNvPr id="1" name=""/>
        <p:cNvGrpSpPr/>
        <p:nvPr/>
      </p:nvGrpSpPr>
      <p:grpSpPr>
        <a:xfrm>
          <a:off x="0" y="0"/>
          <a:ext cx="0" cy="0"/>
          <a:chOff x="0" y="0"/>
          <a:chExt cx="0" cy="0"/>
        </a:xfrm>
      </p:grpSpPr>
      <p:pic>
        <p:nvPicPr>
          <p:cNvPr id="4" name="Hình ảnh 3" descr="Ảnh có chứa văn bản&#10;&#10;Mô tả được tạo tự động">
            <a:extLst>
              <a:ext uri="{FF2B5EF4-FFF2-40B4-BE49-F238E27FC236}">
                <a16:creationId xmlns:a16="http://schemas.microsoft.com/office/drawing/2014/main" id="{C2E504FE-1E56-4AA5-85BD-03E943136C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3478"/>
            <a:ext cx="9166767" cy="4752528"/>
          </a:xfrm>
          <a:prstGeom prst="rect">
            <a:avLst/>
          </a:prstGeom>
        </p:spPr>
      </p:pic>
    </p:spTree>
    <p:extLst>
      <p:ext uri="{BB962C8B-B14F-4D97-AF65-F5344CB8AC3E}">
        <p14:creationId xmlns:p14="http://schemas.microsoft.com/office/powerpoint/2010/main" val="1225598568"/>
      </p:ext>
    </p:extLst>
  </p:cSld>
  <p:clrMapOvr>
    <a:masterClrMapping/>
  </p:clrMapOvr>
  <p:transition spd="slow" advTm="0">
    <p:push dir="u"/>
  </p:transition>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rgbClr val="32262A"/>
        </a:solidFill>
        <a:effectLst/>
      </p:bgPr>
    </p:bg>
    <p:spTree>
      <p:nvGrpSpPr>
        <p:cNvPr id="1" name=""/>
        <p:cNvGrpSpPr/>
        <p:nvPr/>
      </p:nvGrpSpPr>
      <p:grpSpPr>
        <a:xfrm>
          <a:off x="0" y="0"/>
          <a:ext cx="0" cy="0"/>
          <a:chOff x="0" y="0"/>
          <a:chExt cx="0" cy="0"/>
        </a:xfrm>
      </p:grpSpPr>
      <p:pic>
        <p:nvPicPr>
          <p:cNvPr id="3" name="Hình ảnh 2" descr="Ảnh có chứa ảnh chụp màn hình&#10;&#10;Mô tả được tạo tự động">
            <a:extLst>
              <a:ext uri="{FF2B5EF4-FFF2-40B4-BE49-F238E27FC236}">
                <a16:creationId xmlns:a16="http://schemas.microsoft.com/office/drawing/2014/main" id="{C16ADD12-9A60-4535-B045-2E7E7A1C6A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2088"/>
            <a:ext cx="9144000" cy="4099323"/>
          </a:xfrm>
          <a:prstGeom prst="rect">
            <a:avLst/>
          </a:prstGeom>
        </p:spPr>
      </p:pic>
    </p:spTree>
    <p:extLst>
      <p:ext uri="{BB962C8B-B14F-4D97-AF65-F5344CB8AC3E}">
        <p14:creationId xmlns:p14="http://schemas.microsoft.com/office/powerpoint/2010/main" val="1380516687"/>
      </p:ext>
    </p:extLst>
  </p:cSld>
  <p:clrMapOvr>
    <a:masterClrMapping/>
  </p:clrMapOvr>
  <p:transition spd="slow" advTm="0">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等腰三角形 28">
            <a:extLst>
              <a:ext uri="{FF2B5EF4-FFF2-40B4-BE49-F238E27FC236}">
                <a16:creationId xmlns:a16="http://schemas.microsoft.com/office/drawing/2014/main" id="{8D9565E1-AFF8-4A57-8DBD-91D1DC59EC82}"/>
              </a:ext>
            </a:extLst>
          </p:cNvPr>
          <p:cNvSpPr/>
          <p:nvPr/>
        </p:nvSpPr>
        <p:spPr>
          <a:xfrm rot="5400000">
            <a:off x="-181016" y="805266"/>
            <a:ext cx="3831065" cy="3469033"/>
          </a:xfrm>
          <a:prstGeom prst="triangle">
            <a:avLst/>
          </a:prstGeom>
          <a:solidFill>
            <a:srgbClr val="38425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mn-ea"/>
              <a:sym typeface="+mn-lt"/>
            </a:endParaRPr>
          </a:p>
        </p:txBody>
      </p:sp>
      <p:grpSp>
        <p:nvGrpSpPr>
          <p:cNvPr id="28" name="组合 27"/>
          <p:cNvGrpSpPr/>
          <p:nvPr/>
        </p:nvGrpSpPr>
        <p:grpSpPr>
          <a:xfrm>
            <a:off x="627586" y="2304926"/>
            <a:ext cx="2213860" cy="783086"/>
            <a:chOff x="131933" y="927618"/>
            <a:chExt cx="2213860" cy="783086"/>
          </a:xfrm>
          <a:noFill/>
        </p:grpSpPr>
        <p:sp>
          <p:nvSpPr>
            <p:cNvPr id="5" name="Rectangle 2"/>
            <p:cNvSpPr/>
            <p:nvPr/>
          </p:nvSpPr>
          <p:spPr>
            <a:xfrm>
              <a:off x="131933" y="927618"/>
              <a:ext cx="2213860" cy="718342"/>
            </a:xfrm>
            <a:prstGeom prst="rect">
              <a:avLst/>
            </a:prstGeom>
            <a:grpFill/>
          </p:spPr>
          <p:txBody>
            <a:bodyPr wrap="square">
              <a:normAutofit fontScale="55000" lnSpcReduction="20000"/>
            </a:bodyPr>
            <a:lstStyle/>
            <a:p>
              <a:pPr algn="r"/>
              <a:r>
                <a:rPr lang="en-US" altLang="zh-CN" sz="5400" b="1" spc="300" dirty="0">
                  <a:solidFill>
                    <a:schemeClr val="bg1"/>
                  </a:solidFill>
                  <a:latin typeface="Calibri" panose="020F0502020204030204" pitchFamily="34" charset="0"/>
                  <a:cs typeface="+mn-ea"/>
                  <a:sym typeface="+mn-lt"/>
                </a:rPr>
                <a:t>CONTENTS</a:t>
              </a:r>
            </a:p>
          </p:txBody>
        </p:sp>
        <p:sp>
          <p:nvSpPr>
            <p:cNvPr id="6" name="Rectangle 3"/>
            <p:cNvSpPr/>
            <p:nvPr/>
          </p:nvSpPr>
          <p:spPr>
            <a:xfrm>
              <a:off x="857546" y="1410621"/>
              <a:ext cx="1272223" cy="300083"/>
            </a:xfrm>
            <a:prstGeom prst="rect">
              <a:avLst/>
            </a:prstGeom>
            <a:grpFill/>
          </p:spPr>
          <p:txBody>
            <a:bodyPr wrap="none">
              <a:normAutofit fontScale="77500" lnSpcReduction="20000"/>
            </a:bodyPr>
            <a:lstStyle/>
            <a:p>
              <a:endParaRPr lang="en-US" altLang="zh-CN" sz="2000" b="1" spc="300" dirty="0">
                <a:solidFill>
                  <a:schemeClr val="bg1"/>
                </a:solidFill>
                <a:latin typeface="Calibri" panose="020F0502020204030204" pitchFamily="34" charset="0"/>
                <a:cs typeface="+mn-ea"/>
                <a:sym typeface="+mn-lt"/>
              </a:endParaRPr>
            </a:p>
          </p:txBody>
        </p:sp>
      </p:grpSp>
      <p:grpSp>
        <p:nvGrpSpPr>
          <p:cNvPr id="8" name="Group 5"/>
          <p:cNvGrpSpPr/>
          <p:nvPr/>
        </p:nvGrpSpPr>
        <p:grpSpPr>
          <a:xfrm>
            <a:off x="4058889" y="987574"/>
            <a:ext cx="3393431" cy="764954"/>
            <a:chOff x="1598315" y="1269642"/>
            <a:chExt cx="4524575" cy="1019938"/>
          </a:xfrm>
        </p:grpSpPr>
        <p:sp>
          <p:nvSpPr>
            <p:cNvPr id="24" name="TextBox 6"/>
            <p:cNvSpPr txBox="1"/>
            <p:nvPr/>
          </p:nvSpPr>
          <p:spPr>
            <a:xfrm>
              <a:off x="1598315" y="1418185"/>
              <a:ext cx="655949" cy="707886"/>
            </a:xfrm>
            <a:prstGeom prst="rect">
              <a:avLst/>
            </a:prstGeom>
            <a:noFill/>
          </p:spPr>
          <p:txBody>
            <a:bodyPr wrap="none" anchor="ctr">
              <a:noAutofit/>
            </a:bodyPr>
            <a:lstStyle/>
            <a:p>
              <a:r>
                <a:rPr lang="en-US" altLang="zh-CN" sz="4000" dirty="0">
                  <a:solidFill>
                    <a:srgbClr val="38425D"/>
                  </a:solidFill>
                  <a:latin typeface="Calibri" panose="020F0502020204030204" pitchFamily="34" charset="0"/>
                  <a:cs typeface="+mn-ea"/>
                  <a:sym typeface="+mn-lt"/>
                </a:rPr>
                <a:t>01</a:t>
              </a:r>
            </a:p>
          </p:txBody>
        </p:sp>
        <p:grpSp>
          <p:nvGrpSpPr>
            <p:cNvPr id="25" name="Group 7"/>
            <p:cNvGrpSpPr/>
            <p:nvPr/>
          </p:nvGrpSpPr>
          <p:grpSpPr>
            <a:xfrm>
              <a:off x="2066367" y="1269642"/>
              <a:ext cx="4056523" cy="1019938"/>
              <a:chOff x="3943834" y="444787"/>
              <a:chExt cx="4056523" cy="1019938"/>
            </a:xfrm>
          </p:grpSpPr>
          <p:sp>
            <p:nvSpPr>
              <p:cNvPr id="26" name="TextBox 8"/>
              <p:cNvSpPr txBox="1"/>
              <p:nvPr/>
            </p:nvSpPr>
            <p:spPr>
              <a:xfrm>
                <a:off x="3943834" y="444787"/>
                <a:ext cx="3962574" cy="502486"/>
              </a:xfrm>
              <a:prstGeom prst="rect">
                <a:avLst/>
              </a:prstGeom>
              <a:noFill/>
            </p:spPr>
            <p:txBody>
              <a:bodyPr wrap="none" lIns="360000" tIns="0" rIns="0" bIns="0" anchor="b" anchorCtr="0">
                <a:normAutofit/>
              </a:bodyPr>
              <a:lstStyle/>
              <a:p>
                <a:r>
                  <a:rPr lang="en-US" altLang="zh-CN" sz="1600" b="1">
                    <a:solidFill>
                      <a:srgbClr val="38425D"/>
                    </a:solidFill>
                    <a:latin typeface="Calibri" panose="020F0502020204030204" pitchFamily="34" charset="0"/>
                    <a:cs typeface="+mn-ea"/>
                    <a:sym typeface="+mn-lt"/>
                  </a:rPr>
                  <a:t>INTRODUCE ABOUT WEB3.JS</a:t>
                </a:r>
                <a:endParaRPr lang="zh-CN" altLang="en-US" sz="1600" b="1" dirty="0">
                  <a:solidFill>
                    <a:srgbClr val="38425D"/>
                  </a:solidFill>
                  <a:latin typeface="Calibri" panose="020F0502020204030204" pitchFamily="34" charset="0"/>
                  <a:cs typeface="+mn-ea"/>
                  <a:sym typeface="+mn-lt"/>
                </a:endParaRPr>
              </a:p>
            </p:txBody>
          </p:sp>
          <p:sp>
            <p:nvSpPr>
              <p:cNvPr id="27" name="TextBox 9"/>
              <p:cNvSpPr txBox="1">
                <a:spLocks/>
              </p:cNvSpPr>
              <p:nvPr/>
            </p:nvSpPr>
            <p:spPr>
              <a:xfrm>
                <a:off x="4037783" y="790415"/>
                <a:ext cx="3962574" cy="674310"/>
              </a:xfrm>
              <a:prstGeom prst="rect">
                <a:avLst/>
              </a:prstGeom>
            </p:spPr>
            <p:txBody>
              <a:bodyPr vert="horz" wrap="square" lIns="360000" tIns="0" rIns="0" bIns="0" anchor="ctr" anchorCtr="0">
                <a:normAutofit/>
              </a:bodyPr>
              <a:lstStyle/>
              <a:p>
                <a:pPr marL="171450" indent="-171450" algn="l">
                  <a:lnSpc>
                    <a:spcPct val="120000"/>
                  </a:lnSpc>
                  <a:buFontTx/>
                  <a:buChar char="-"/>
                </a:pPr>
                <a:r>
                  <a:rPr lang="en-US" altLang="zh-CN" sz="1050">
                    <a:solidFill>
                      <a:srgbClr val="38425D"/>
                    </a:solidFill>
                    <a:latin typeface="Calibri" panose="020F0502020204030204" pitchFamily="34" charset="0"/>
                    <a:cs typeface="+mn-ea"/>
                    <a:sym typeface="+mn-lt"/>
                  </a:rPr>
                  <a:t>Web2.0 &amp; Web3.0</a:t>
                </a:r>
              </a:p>
              <a:p>
                <a:pPr marL="171450" indent="-171450" algn="l">
                  <a:lnSpc>
                    <a:spcPct val="120000"/>
                  </a:lnSpc>
                  <a:buFontTx/>
                  <a:buChar char="-"/>
                </a:pPr>
                <a:r>
                  <a:rPr lang="en-US" altLang="zh-CN" sz="1050">
                    <a:solidFill>
                      <a:srgbClr val="38425D"/>
                    </a:solidFill>
                    <a:latin typeface="Calibri" panose="020F0502020204030204" pitchFamily="34" charset="0"/>
                    <a:cs typeface="+mn-ea"/>
                    <a:sym typeface="+mn-lt"/>
                  </a:rPr>
                  <a:t>Web3.js</a:t>
                </a:r>
                <a:endParaRPr lang="zh-CN" altLang="en-US" sz="1050" dirty="0">
                  <a:solidFill>
                    <a:srgbClr val="38425D"/>
                  </a:solidFill>
                  <a:latin typeface="Calibri" panose="020F0502020204030204" pitchFamily="34" charset="0"/>
                  <a:cs typeface="+mn-ea"/>
                  <a:sym typeface="+mn-lt"/>
                </a:endParaRPr>
              </a:p>
            </p:txBody>
          </p:sp>
        </p:grpSp>
      </p:grpSp>
      <p:grpSp>
        <p:nvGrpSpPr>
          <p:cNvPr id="9" name="Group 10"/>
          <p:cNvGrpSpPr/>
          <p:nvPr/>
        </p:nvGrpSpPr>
        <p:grpSpPr>
          <a:xfrm>
            <a:off x="4058889" y="1660178"/>
            <a:ext cx="3429031" cy="767556"/>
            <a:chOff x="1598315" y="2619916"/>
            <a:chExt cx="4572042" cy="1023407"/>
          </a:xfrm>
        </p:grpSpPr>
        <p:sp>
          <p:nvSpPr>
            <p:cNvPr id="20" name="TextBox 11"/>
            <p:cNvSpPr txBox="1"/>
            <p:nvPr/>
          </p:nvSpPr>
          <p:spPr>
            <a:xfrm>
              <a:off x="1598315" y="2786337"/>
              <a:ext cx="718466" cy="707886"/>
            </a:xfrm>
            <a:prstGeom prst="rect">
              <a:avLst/>
            </a:prstGeom>
            <a:noFill/>
          </p:spPr>
          <p:txBody>
            <a:bodyPr wrap="none" anchor="ctr">
              <a:noAutofit/>
            </a:bodyPr>
            <a:lstStyle/>
            <a:p>
              <a:r>
                <a:rPr lang="en-US" altLang="zh-CN" sz="4000">
                  <a:solidFill>
                    <a:srgbClr val="68B7C3"/>
                  </a:solidFill>
                  <a:latin typeface="Calibri" panose="020F0502020204030204" pitchFamily="34" charset="0"/>
                  <a:cs typeface="+mn-ea"/>
                  <a:sym typeface="+mn-lt"/>
                </a:rPr>
                <a:t>02</a:t>
              </a:r>
            </a:p>
          </p:txBody>
        </p:sp>
        <p:grpSp>
          <p:nvGrpSpPr>
            <p:cNvPr id="21" name="Group 12"/>
            <p:cNvGrpSpPr/>
            <p:nvPr/>
          </p:nvGrpSpPr>
          <p:grpSpPr>
            <a:xfrm>
              <a:off x="2066367" y="2619916"/>
              <a:ext cx="4103990" cy="1023407"/>
              <a:chOff x="3943834" y="426909"/>
              <a:chExt cx="4103990" cy="1023407"/>
            </a:xfrm>
          </p:grpSpPr>
          <p:sp>
            <p:nvSpPr>
              <p:cNvPr id="22" name="TextBox 13"/>
              <p:cNvSpPr txBox="1"/>
              <p:nvPr/>
            </p:nvSpPr>
            <p:spPr>
              <a:xfrm>
                <a:off x="3943834" y="426909"/>
                <a:ext cx="3962574" cy="520364"/>
              </a:xfrm>
              <a:prstGeom prst="rect">
                <a:avLst/>
              </a:prstGeom>
              <a:noFill/>
            </p:spPr>
            <p:txBody>
              <a:bodyPr wrap="none" lIns="360000" tIns="0" rIns="0" bIns="0" anchor="b" anchorCtr="0">
                <a:normAutofit/>
              </a:bodyPr>
              <a:lstStyle/>
              <a:p>
                <a:r>
                  <a:rPr lang="en-US" altLang="zh-CN" sz="1600" b="1">
                    <a:solidFill>
                      <a:srgbClr val="68B7C3"/>
                    </a:solidFill>
                    <a:latin typeface="Calibri" panose="020F0502020204030204" pitchFamily="34" charset="0"/>
                    <a:cs typeface="+mn-ea"/>
                    <a:sym typeface="+mn-lt"/>
                  </a:rPr>
                  <a:t>ABOUT JSON RPC</a:t>
                </a:r>
                <a:endParaRPr lang="zh-CN" altLang="en-US" sz="1600" b="1" dirty="0">
                  <a:solidFill>
                    <a:srgbClr val="68B7C3"/>
                  </a:solidFill>
                  <a:latin typeface="Calibri" panose="020F0502020204030204" pitchFamily="34" charset="0"/>
                  <a:cs typeface="+mn-ea"/>
                  <a:sym typeface="+mn-lt"/>
                </a:endParaRPr>
              </a:p>
            </p:txBody>
          </p:sp>
          <p:sp>
            <p:nvSpPr>
              <p:cNvPr id="23" name="TextBox 14"/>
              <p:cNvSpPr txBox="1">
                <a:spLocks/>
              </p:cNvSpPr>
              <p:nvPr/>
            </p:nvSpPr>
            <p:spPr>
              <a:xfrm>
                <a:off x="4085250" y="853510"/>
                <a:ext cx="3962574" cy="596806"/>
              </a:xfrm>
              <a:prstGeom prst="rect">
                <a:avLst/>
              </a:prstGeom>
            </p:spPr>
            <p:txBody>
              <a:bodyPr vert="horz" wrap="square" lIns="360000" tIns="0" rIns="0" bIns="0" anchor="ctr" anchorCtr="0">
                <a:normAutofit/>
              </a:bodyPr>
              <a:lstStyle/>
              <a:p>
                <a:pPr marL="171450" indent="-171450" algn="l">
                  <a:lnSpc>
                    <a:spcPct val="120000"/>
                  </a:lnSpc>
                  <a:buFontTx/>
                  <a:buChar char="-"/>
                </a:pPr>
                <a:r>
                  <a:rPr lang="en-US" altLang="zh-CN" sz="1050">
                    <a:solidFill>
                      <a:srgbClr val="68B7C3"/>
                    </a:solidFill>
                    <a:latin typeface="Calibri" panose="020F0502020204030204" pitchFamily="34" charset="0"/>
                    <a:cs typeface="+mn-ea"/>
                    <a:sym typeface="+mn-lt"/>
                  </a:rPr>
                  <a:t>RPC</a:t>
                </a:r>
              </a:p>
              <a:p>
                <a:pPr marL="171450" indent="-171450" algn="l">
                  <a:lnSpc>
                    <a:spcPct val="120000"/>
                  </a:lnSpc>
                  <a:buFontTx/>
                  <a:buChar char="-"/>
                </a:pPr>
                <a:r>
                  <a:rPr lang="en-US" altLang="zh-CN" sz="1050">
                    <a:solidFill>
                      <a:srgbClr val="68B7C3"/>
                    </a:solidFill>
                    <a:latin typeface="Calibri" panose="020F0502020204030204" pitchFamily="34" charset="0"/>
                    <a:cs typeface="+mn-ea"/>
                    <a:sym typeface="+mn-lt"/>
                  </a:rPr>
                  <a:t>JSON RPC</a:t>
                </a:r>
                <a:endParaRPr lang="zh-CN" altLang="en-US" sz="1050" dirty="0">
                  <a:solidFill>
                    <a:srgbClr val="68B7C3"/>
                  </a:solidFill>
                  <a:latin typeface="Calibri" panose="020F0502020204030204" pitchFamily="34" charset="0"/>
                  <a:cs typeface="+mn-ea"/>
                  <a:sym typeface="+mn-lt"/>
                </a:endParaRPr>
              </a:p>
            </p:txBody>
          </p:sp>
        </p:grpSp>
      </p:grpSp>
      <p:grpSp>
        <p:nvGrpSpPr>
          <p:cNvPr id="10" name="Group 15"/>
          <p:cNvGrpSpPr/>
          <p:nvPr/>
        </p:nvGrpSpPr>
        <p:grpSpPr>
          <a:xfrm>
            <a:off x="4061655" y="2499742"/>
            <a:ext cx="3322969" cy="837876"/>
            <a:chOff x="1598315" y="4154489"/>
            <a:chExt cx="4430626" cy="1117167"/>
          </a:xfrm>
        </p:grpSpPr>
        <p:sp>
          <p:nvSpPr>
            <p:cNvPr id="16" name="TextBox 16"/>
            <p:cNvSpPr txBox="1"/>
            <p:nvPr/>
          </p:nvSpPr>
          <p:spPr>
            <a:xfrm>
              <a:off x="1598315" y="4154489"/>
              <a:ext cx="732893" cy="707886"/>
            </a:xfrm>
            <a:prstGeom prst="rect">
              <a:avLst/>
            </a:prstGeom>
            <a:noFill/>
          </p:spPr>
          <p:txBody>
            <a:bodyPr wrap="none" anchor="ctr">
              <a:noAutofit/>
            </a:bodyPr>
            <a:lstStyle/>
            <a:p>
              <a:r>
                <a:rPr lang="en-US" altLang="zh-CN" sz="4000">
                  <a:solidFill>
                    <a:srgbClr val="38425D"/>
                  </a:solidFill>
                  <a:latin typeface="Calibri" panose="020F0502020204030204" pitchFamily="34" charset="0"/>
                  <a:cs typeface="+mn-ea"/>
                  <a:sym typeface="+mn-lt"/>
                </a:rPr>
                <a:t>03</a:t>
              </a:r>
            </a:p>
          </p:txBody>
        </p:sp>
        <p:grpSp>
          <p:nvGrpSpPr>
            <p:cNvPr id="17" name="Group 17"/>
            <p:cNvGrpSpPr/>
            <p:nvPr/>
          </p:nvGrpSpPr>
          <p:grpSpPr>
            <a:xfrm>
              <a:off x="2066367" y="4265568"/>
              <a:ext cx="3962574" cy="1006088"/>
              <a:chOff x="3943834" y="704409"/>
              <a:chExt cx="3962574" cy="1006088"/>
            </a:xfrm>
          </p:grpSpPr>
          <p:sp>
            <p:nvSpPr>
              <p:cNvPr id="18" name="TextBox 18"/>
              <p:cNvSpPr txBox="1"/>
              <p:nvPr/>
            </p:nvSpPr>
            <p:spPr>
              <a:xfrm>
                <a:off x="3943834" y="704409"/>
                <a:ext cx="3962574" cy="242864"/>
              </a:xfrm>
              <a:prstGeom prst="rect">
                <a:avLst/>
              </a:prstGeom>
              <a:noFill/>
            </p:spPr>
            <p:txBody>
              <a:bodyPr wrap="none" lIns="360000" tIns="0" rIns="0" bIns="0" anchor="b" anchorCtr="0">
                <a:noAutofit/>
              </a:bodyPr>
              <a:lstStyle/>
              <a:p>
                <a:r>
                  <a:rPr lang="en-US" altLang="zh-CN" sz="1600" b="1">
                    <a:solidFill>
                      <a:srgbClr val="38425D"/>
                    </a:solidFill>
                    <a:latin typeface="Calibri" panose="020F0502020204030204" pitchFamily="34" charset="0"/>
                    <a:cs typeface="+mn-ea"/>
                    <a:sym typeface="+mn-lt"/>
                  </a:rPr>
                  <a:t>TRUFFLE – GANACHE – DRIZZLE &amp; META MASK</a:t>
                </a:r>
                <a:endParaRPr lang="zh-CN" altLang="en-US" sz="1600" b="1" dirty="0">
                  <a:solidFill>
                    <a:srgbClr val="38425D"/>
                  </a:solidFill>
                  <a:latin typeface="Calibri" panose="020F0502020204030204" pitchFamily="34" charset="0"/>
                  <a:cs typeface="+mn-ea"/>
                  <a:sym typeface="+mn-lt"/>
                </a:endParaRPr>
              </a:p>
            </p:txBody>
          </p:sp>
          <p:sp>
            <p:nvSpPr>
              <p:cNvPr id="19" name="TextBox 19"/>
              <p:cNvSpPr txBox="1">
                <a:spLocks/>
              </p:cNvSpPr>
              <p:nvPr/>
            </p:nvSpPr>
            <p:spPr>
              <a:xfrm>
                <a:off x="3943834" y="947273"/>
                <a:ext cx="3962574" cy="763224"/>
              </a:xfrm>
              <a:prstGeom prst="rect">
                <a:avLst/>
              </a:prstGeom>
            </p:spPr>
            <p:txBody>
              <a:bodyPr vert="horz" wrap="square" lIns="360000" tIns="0" rIns="0" bIns="0" anchor="ctr" anchorCtr="0">
                <a:normAutofit/>
              </a:bodyPr>
              <a:lstStyle/>
              <a:p>
                <a:pPr marL="171450" indent="-171450" algn="l">
                  <a:lnSpc>
                    <a:spcPct val="120000"/>
                  </a:lnSpc>
                  <a:buFontTx/>
                  <a:buChar char="-"/>
                </a:pPr>
                <a:r>
                  <a:rPr lang="en-US" altLang="zh-CN" sz="1050">
                    <a:solidFill>
                      <a:srgbClr val="38425D"/>
                    </a:solidFill>
                    <a:latin typeface="Calibri" panose="020F0502020204030204" pitchFamily="34" charset="0"/>
                    <a:cs typeface="+mn-ea"/>
                    <a:sym typeface="+mn-lt"/>
                  </a:rPr>
                  <a:t>Truffle</a:t>
                </a:r>
              </a:p>
              <a:p>
                <a:pPr marL="171450" indent="-171450" algn="l">
                  <a:lnSpc>
                    <a:spcPct val="120000"/>
                  </a:lnSpc>
                  <a:buFontTx/>
                  <a:buChar char="-"/>
                </a:pPr>
                <a:r>
                  <a:rPr lang="en-US" altLang="zh-CN" sz="1050">
                    <a:solidFill>
                      <a:srgbClr val="38425D"/>
                    </a:solidFill>
                    <a:latin typeface="Calibri" panose="020F0502020204030204" pitchFamily="34" charset="0"/>
                    <a:cs typeface="+mn-ea"/>
                    <a:sym typeface="+mn-lt"/>
                  </a:rPr>
                  <a:t>Ganache + Meta Mask (manage wallet)</a:t>
                </a:r>
              </a:p>
              <a:p>
                <a:pPr marL="171450" indent="-171450" algn="l">
                  <a:lnSpc>
                    <a:spcPct val="120000"/>
                  </a:lnSpc>
                  <a:buFontTx/>
                  <a:buChar char="-"/>
                </a:pPr>
                <a:r>
                  <a:rPr lang="en-US" altLang="zh-CN" sz="1050">
                    <a:solidFill>
                      <a:srgbClr val="38425D"/>
                    </a:solidFill>
                    <a:latin typeface="Calibri" panose="020F0502020204030204" pitchFamily="34" charset="0"/>
                    <a:cs typeface="+mn-ea"/>
                    <a:sym typeface="+mn-lt"/>
                  </a:rPr>
                  <a:t>Drizzle</a:t>
                </a:r>
                <a:endParaRPr lang="zh-CN" altLang="en-US" sz="1050" dirty="0">
                  <a:solidFill>
                    <a:srgbClr val="38425D"/>
                  </a:solidFill>
                  <a:latin typeface="Calibri" panose="020F0502020204030204" pitchFamily="34" charset="0"/>
                  <a:cs typeface="+mn-ea"/>
                  <a:sym typeface="+mn-lt"/>
                </a:endParaRPr>
              </a:p>
            </p:txBody>
          </p:sp>
        </p:grpSp>
      </p:grpSp>
      <p:grpSp>
        <p:nvGrpSpPr>
          <p:cNvPr id="11" name="Group 20"/>
          <p:cNvGrpSpPr/>
          <p:nvPr/>
        </p:nvGrpSpPr>
        <p:grpSpPr>
          <a:xfrm>
            <a:off x="4067944" y="3330719"/>
            <a:ext cx="3322969" cy="796372"/>
            <a:chOff x="1598315" y="5522641"/>
            <a:chExt cx="4430626" cy="1061828"/>
          </a:xfrm>
        </p:grpSpPr>
        <p:sp>
          <p:nvSpPr>
            <p:cNvPr id="12" name="TextBox 21"/>
            <p:cNvSpPr txBox="1"/>
            <p:nvPr/>
          </p:nvSpPr>
          <p:spPr>
            <a:xfrm>
              <a:off x="1598315" y="5522641"/>
              <a:ext cx="716863" cy="707886"/>
            </a:xfrm>
            <a:prstGeom prst="rect">
              <a:avLst/>
            </a:prstGeom>
            <a:noFill/>
          </p:spPr>
          <p:txBody>
            <a:bodyPr wrap="none" anchor="ctr">
              <a:noAutofit/>
            </a:bodyPr>
            <a:lstStyle/>
            <a:p>
              <a:r>
                <a:rPr lang="en-US" altLang="zh-CN" sz="4000">
                  <a:solidFill>
                    <a:srgbClr val="68B7C3"/>
                  </a:solidFill>
                  <a:latin typeface="Calibri" panose="020F0502020204030204" pitchFamily="34" charset="0"/>
                  <a:cs typeface="+mn-ea"/>
                  <a:sym typeface="+mn-lt"/>
                </a:rPr>
                <a:t>04</a:t>
              </a:r>
            </a:p>
          </p:txBody>
        </p:sp>
        <p:grpSp>
          <p:nvGrpSpPr>
            <p:cNvPr id="13" name="Group 22"/>
            <p:cNvGrpSpPr/>
            <p:nvPr/>
          </p:nvGrpSpPr>
          <p:grpSpPr>
            <a:xfrm>
              <a:off x="2066367" y="5633720"/>
              <a:ext cx="3962574" cy="950749"/>
              <a:chOff x="3943834" y="704409"/>
              <a:chExt cx="3962574" cy="950749"/>
            </a:xfrm>
          </p:grpSpPr>
          <p:sp>
            <p:nvSpPr>
              <p:cNvPr id="14" name="TextBox 23"/>
              <p:cNvSpPr txBox="1"/>
              <p:nvPr/>
            </p:nvSpPr>
            <p:spPr>
              <a:xfrm>
                <a:off x="3943834" y="704409"/>
                <a:ext cx="3962574" cy="242864"/>
              </a:xfrm>
              <a:prstGeom prst="rect">
                <a:avLst/>
              </a:prstGeom>
              <a:noFill/>
            </p:spPr>
            <p:txBody>
              <a:bodyPr wrap="none" lIns="360000" tIns="0" rIns="0" bIns="0" anchor="b" anchorCtr="0">
                <a:noAutofit/>
              </a:bodyPr>
              <a:lstStyle/>
              <a:p>
                <a:r>
                  <a:rPr lang="en-US" altLang="zh-CN" sz="1600" b="1">
                    <a:solidFill>
                      <a:srgbClr val="68B7C3"/>
                    </a:solidFill>
                    <a:latin typeface="Calibri" panose="020F0502020204030204" pitchFamily="34" charset="0"/>
                    <a:cs typeface="+mn-ea"/>
                    <a:sym typeface="+mn-lt"/>
                  </a:rPr>
                  <a:t>BUILDING DAPPS</a:t>
                </a:r>
                <a:endParaRPr lang="zh-CN" altLang="en-US" sz="1600" b="1" dirty="0">
                  <a:solidFill>
                    <a:srgbClr val="68B7C3"/>
                  </a:solidFill>
                  <a:latin typeface="Calibri" panose="020F0502020204030204" pitchFamily="34" charset="0"/>
                  <a:cs typeface="+mn-ea"/>
                  <a:sym typeface="+mn-lt"/>
                </a:endParaRPr>
              </a:p>
            </p:txBody>
          </p:sp>
          <p:sp>
            <p:nvSpPr>
              <p:cNvPr id="15" name="TextBox 24"/>
              <p:cNvSpPr txBox="1">
                <a:spLocks/>
              </p:cNvSpPr>
              <p:nvPr/>
            </p:nvSpPr>
            <p:spPr>
              <a:xfrm>
                <a:off x="3943834" y="947273"/>
                <a:ext cx="3962574" cy="707885"/>
              </a:xfrm>
              <a:prstGeom prst="rect">
                <a:avLst/>
              </a:prstGeom>
            </p:spPr>
            <p:txBody>
              <a:bodyPr vert="horz" wrap="square" lIns="360000" tIns="0" rIns="0" bIns="0" anchor="ctr" anchorCtr="0">
                <a:normAutofit/>
              </a:bodyPr>
              <a:lstStyle/>
              <a:p>
                <a:pPr marL="171450" indent="-171450" algn="l">
                  <a:lnSpc>
                    <a:spcPct val="120000"/>
                  </a:lnSpc>
                  <a:buFontTx/>
                  <a:buChar char="-"/>
                </a:pPr>
                <a:r>
                  <a:rPr lang="en-US" altLang="zh-CN" sz="1050">
                    <a:solidFill>
                      <a:srgbClr val="68B7C3"/>
                    </a:solidFill>
                    <a:latin typeface="Calibri" panose="020F0502020204030204" pitchFamily="34" charset="0"/>
                    <a:cs typeface="+mn-ea"/>
                    <a:sym typeface="+mn-lt"/>
                  </a:rPr>
                  <a:t>Schematic &amp; The process</a:t>
                </a:r>
              </a:p>
              <a:p>
                <a:pPr marL="171450" indent="-171450" algn="l">
                  <a:lnSpc>
                    <a:spcPct val="120000"/>
                  </a:lnSpc>
                  <a:buFontTx/>
                  <a:buChar char="-"/>
                </a:pPr>
                <a:r>
                  <a:rPr lang="en-US" altLang="zh-CN" sz="1050">
                    <a:solidFill>
                      <a:srgbClr val="68B7C3"/>
                    </a:solidFill>
                    <a:latin typeface="Calibri" panose="020F0502020204030204" pitchFamily="34" charset="0"/>
                    <a:cs typeface="+mn-ea"/>
                    <a:sym typeface="+mn-lt"/>
                  </a:rPr>
                  <a:t>Expand using NodeJS with Raspberry Pi</a:t>
                </a:r>
                <a:endParaRPr lang="zh-CN" altLang="en-US" sz="1050" dirty="0">
                  <a:solidFill>
                    <a:srgbClr val="68B7C3"/>
                  </a:solidFill>
                  <a:latin typeface="Calibri" panose="020F0502020204030204" pitchFamily="34" charset="0"/>
                  <a:cs typeface="+mn-ea"/>
                  <a:sym typeface="+mn-lt"/>
                </a:endParaRPr>
              </a:p>
            </p:txBody>
          </p:sp>
        </p:grpSp>
      </p:grpSp>
      <p:sp>
        <p:nvSpPr>
          <p:cNvPr id="30" name="等腰三角形 29">
            <a:extLst>
              <a:ext uri="{FF2B5EF4-FFF2-40B4-BE49-F238E27FC236}">
                <a16:creationId xmlns:a16="http://schemas.microsoft.com/office/drawing/2014/main" id="{A147F3FF-EA31-4B0A-9A14-219C362A2B3B}"/>
              </a:ext>
            </a:extLst>
          </p:cNvPr>
          <p:cNvSpPr/>
          <p:nvPr/>
        </p:nvSpPr>
        <p:spPr>
          <a:xfrm rot="5400000">
            <a:off x="-143154" y="2728459"/>
            <a:ext cx="3029727" cy="2743421"/>
          </a:xfrm>
          <a:prstGeom prst="triangle">
            <a:avLst/>
          </a:prstGeom>
          <a:blipFill dpi="0" rotWithShape="1">
            <a:blip r:embed="rId3"/>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mn-ea"/>
              <a:sym typeface="+mn-lt"/>
            </a:endParaRPr>
          </a:p>
        </p:txBody>
      </p:sp>
      <p:sp>
        <p:nvSpPr>
          <p:cNvPr id="31" name="等腰三角形 30">
            <a:extLst>
              <a:ext uri="{FF2B5EF4-FFF2-40B4-BE49-F238E27FC236}">
                <a16:creationId xmlns:a16="http://schemas.microsoft.com/office/drawing/2014/main" id="{36FBCC6B-AAF5-4C1C-808D-B48470231754}"/>
              </a:ext>
            </a:extLst>
          </p:cNvPr>
          <p:cNvSpPr/>
          <p:nvPr/>
        </p:nvSpPr>
        <p:spPr>
          <a:xfrm rot="16200000" flipH="1">
            <a:off x="7364047" y="3418993"/>
            <a:ext cx="1868226" cy="1691680"/>
          </a:xfrm>
          <a:prstGeom prst="triangle">
            <a:avLst/>
          </a:prstGeom>
          <a:solidFill>
            <a:srgbClr val="68B7C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mn-ea"/>
              <a:sym typeface="+mn-lt"/>
            </a:endParaRPr>
          </a:p>
        </p:txBody>
      </p:sp>
    </p:spTree>
    <p:extLst>
      <p:ext uri="{BB962C8B-B14F-4D97-AF65-F5344CB8AC3E}">
        <p14:creationId xmlns:p14="http://schemas.microsoft.com/office/powerpoint/2010/main" val="278616902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8000">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14:bounceEnd="38000">
                                          <p:cBhvr additive="base">
                                            <p:cTn id="7" dur="500" fill="hold"/>
                                            <p:tgtEl>
                                              <p:spTgt spid="29"/>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38000">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14:bounceEnd="38000">
                                          <p:cBhvr additive="base">
                                            <p:cTn id="11" dur="500" fill="hold"/>
                                            <p:tgtEl>
                                              <p:spTgt spid="30"/>
                                            </p:tgtEl>
                                            <p:attrNameLst>
                                              <p:attrName>ppt_x</p:attrName>
                                            </p:attrNameLst>
                                          </p:cBhvr>
                                          <p:tavLst>
                                            <p:tav tm="0">
                                              <p:val>
                                                <p:strVal val="0-#ppt_w/2"/>
                                              </p:val>
                                            </p:tav>
                                            <p:tav tm="100000">
                                              <p:val>
                                                <p:strVal val="#ppt_x"/>
                                              </p:val>
                                            </p:tav>
                                          </p:tavLst>
                                        </p:anim>
                                        <p:anim calcmode="lin" valueType="num" p14:bounceEnd="38000">
                                          <p:cBhvr additive="base">
                                            <p:cTn id="12" dur="5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38000">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14:bounceEnd="38000">
                                          <p:cBhvr additive="base">
                                            <p:cTn id="15" dur="500" fill="hold"/>
                                            <p:tgtEl>
                                              <p:spTgt spid="31"/>
                                            </p:tgtEl>
                                            <p:attrNameLst>
                                              <p:attrName>ppt_x</p:attrName>
                                            </p:attrNameLst>
                                          </p:cBhvr>
                                          <p:tavLst>
                                            <p:tav tm="0">
                                              <p:val>
                                                <p:strVal val="1+#ppt_w/2"/>
                                              </p:val>
                                            </p:tav>
                                            <p:tav tm="100000">
                                              <p:val>
                                                <p:strVal val="#ppt_x"/>
                                              </p:val>
                                            </p:tav>
                                          </p:tavLst>
                                        </p:anim>
                                        <p:anim calcmode="lin" valueType="num" p14:bounceEnd="38000">
                                          <p:cBhvr additive="base">
                                            <p:cTn id="16" dur="500" fill="hold"/>
                                            <p:tgtEl>
                                              <p:spTgt spid="31"/>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p:cTn id="20" dur="500" fill="hold"/>
                                            <p:tgtEl>
                                              <p:spTgt spid="28"/>
                                            </p:tgtEl>
                                            <p:attrNameLst>
                                              <p:attrName>ppt_w</p:attrName>
                                            </p:attrNameLst>
                                          </p:cBhvr>
                                          <p:tavLst>
                                            <p:tav tm="0">
                                              <p:val>
                                                <p:fltVal val="0"/>
                                              </p:val>
                                            </p:tav>
                                            <p:tav tm="100000">
                                              <p:val>
                                                <p:strVal val="#ppt_w"/>
                                              </p:val>
                                            </p:tav>
                                          </p:tavLst>
                                        </p:anim>
                                        <p:anim calcmode="lin" valueType="num">
                                          <p:cBhvr>
                                            <p:cTn id="21" dur="500" fill="hold"/>
                                            <p:tgtEl>
                                              <p:spTgt spid="28"/>
                                            </p:tgtEl>
                                            <p:attrNameLst>
                                              <p:attrName>ppt_h</p:attrName>
                                            </p:attrNameLst>
                                          </p:cBhvr>
                                          <p:tavLst>
                                            <p:tav tm="0">
                                              <p:val>
                                                <p:fltVal val="0"/>
                                              </p:val>
                                            </p:tav>
                                            <p:tav tm="100000">
                                              <p:val>
                                                <p:strVal val="#ppt_h"/>
                                              </p:val>
                                            </p:tav>
                                          </p:tavLst>
                                        </p:anim>
                                        <p:animEffect transition="in" filter="fade">
                                          <p:cBhvr>
                                            <p:cTn id="22" dur="500"/>
                                            <p:tgtEl>
                                              <p:spTgt spid="28"/>
                                            </p:tgtEl>
                                          </p:cBhvr>
                                        </p:animEffect>
                                      </p:childTnLst>
                                    </p:cTn>
                                  </p:par>
                                </p:childTnLst>
                              </p:cTn>
                            </p:par>
                            <p:par>
                              <p:cTn id="23" fill="hold">
                                <p:stCondLst>
                                  <p:cond delay="1000"/>
                                </p:stCondLst>
                                <p:childTnLst>
                                  <p:par>
                                    <p:cTn id="24" presetID="2" presetClass="entr" presetSubtype="2" fill="hold" nodeType="afterEffect" p14:presetBounceEnd="34000">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14:bounceEnd="34000">
                                          <p:cBhvr additive="base">
                                            <p:cTn id="26" dur="500" fill="hold"/>
                                            <p:tgtEl>
                                              <p:spTgt spid="8"/>
                                            </p:tgtEl>
                                            <p:attrNameLst>
                                              <p:attrName>ppt_x</p:attrName>
                                            </p:attrNameLst>
                                          </p:cBhvr>
                                          <p:tavLst>
                                            <p:tav tm="0">
                                              <p:val>
                                                <p:strVal val="1+#ppt_w/2"/>
                                              </p:val>
                                            </p:tav>
                                            <p:tav tm="100000">
                                              <p:val>
                                                <p:strVal val="#ppt_x"/>
                                              </p:val>
                                            </p:tav>
                                          </p:tavLst>
                                        </p:anim>
                                        <p:anim calcmode="lin" valueType="num" p14:bounceEnd="34000">
                                          <p:cBhvr additive="base">
                                            <p:cTn id="27" dur="500" fill="hold"/>
                                            <p:tgtEl>
                                              <p:spTgt spid="8"/>
                                            </p:tgtEl>
                                            <p:attrNameLst>
                                              <p:attrName>ppt_y</p:attrName>
                                            </p:attrNameLst>
                                          </p:cBhvr>
                                          <p:tavLst>
                                            <p:tav tm="0">
                                              <p:val>
                                                <p:strVal val="#ppt_y"/>
                                              </p:val>
                                            </p:tav>
                                            <p:tav tm="100000">
                                              <p:val>
                                                <p:strVal val="#ppt_y"/>
                                              </p:val>
                                            </p:tav>
                                          </p:tavLst>
                                        </p:anim>
                                      </p:childTnLst>
                                    </p:cTn>
                                  </p:par>
                                </p:childTnLst>
                              </p:cTn>
                            </p:par>
                            <p:par>
                              <p:cTn id="28" fill="hold">
                                <p:stCondLst>
                                  <p:cond delay="1500"/>
                                </p:stCondLst>
                                <p:childTnLst>
                                  <p:par>
                                    <p:cTn id="29" presetID="2" presetClass="entr" presetSubtype="2" fill="hold" nodeType="afterEffect" p14:presetBounceEnd="34000">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14:bounceEnd="34000">
                                          <p:cBhvr additive="base">
                                            <p:cTn id="31" dur="500" fill="hold"/>
                                            <p:tgtEl>
                                              <p:spTgt spid="9"/>
                                            </p:tgtEl>
                                            <p:attrNameLst>
                                              <p:attrName>ppt_x</p:attrName>
                                            </p:attrNameLst>
                                          </p:cBhvr>
                                          <p:tavLst>
                                            <p:tav tm="0">
                                              <p:val>
                                                <p:strVal val="1+#ppt_w/2"/>
                                              </p:val>
                                            </p:tav>
                                            <p:tav tm="100000">
                                              <p:val>
                                                <p:strVal val="#ppt_x"/>
                                              </p:val>
                                            </p:tav>
                                          </p:tavLst>
                                        </p:anim>
                                        <p:anim calcmode="lin" valueType="num" p14:bounceEnd="34000">
                                          <p:cBhvr additive="base">
                                            <p:cTn id="32" dur="500" fill="hold"/>
                                            <p:tgtEl>
                                              <p:spTgt spid="9"/>
                                            </p:tgtEl>
                                            <p:attrNameLst>
                                              <p:attrName>ppt_y</p:attrName>
                                            </p:attrNameLst>
                                          </p:cBhvr>
                                          <p:tavLst>
                                            <p:tav tm="0">
                                              <p:val>
                                                <p:strVal val="#ppt_y"/>
                                              </p:val>
                                            </p:tav>
                                            <p:tav tm="100000">
                                              <p:val>
                                                <p:strVal val="#ppt_y"/>
                                              </p:val>
                                            </p:tav>
                                          </p:tavLst>
                                        </p:anim>
                                      </p:childTnLst>
                                    </p:cTn>
                                  </p:par>
                                </p:childTnLst>
                              </p:cTn>
                            </p:par>
                            <p:par>
                              <p:cTn id="33" fill="hold">
                                <p:stCondLst>
                                  <p:cond delay="2000"/>
                                </p:stCondLst>
                                <p:childTnLst>
                                  <p:par>
                                    <p:cTn id="34" presetID="2" presetClass="entr" presetSubtype="2" fill="hold" nodeType="afterEffect" p14:presetBounceEnd="34000">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14:bounceEnd="34000">
                                          <p:cBhvr additive="base">
                                            <p:cTn id="36" dur="500" fill="hold"/>
                                            <p:tgtEl>
                                              <p:spTgt spid="10"/>
                                            </p:tgtEl>
                                            <p:attrNameLst>
                                              <p:attrName>ppt_x</p:attrName>
                                            </p:attrNameLst>
                                          </p:cBhvr>
                                          <p:tavLst>
                                            <p:tav tm="0">
                                              <p:val>
                                                <p:strVal val="1+#ppt_w/2"/>
                                              </p:val>
                                            </p:tav>
                                            <p:tav tm="100000">
                                              <p:val>
                                                <p:strVal val="#ppt_x"/>
                                              </p:val>
                                            </p:tav>
                                          </p:tavLst>
                                        </p:anim>
                                        <p:anim calcmode="lin" valueType="num" p14:bounceEnd="34000">
                                          <p:cBhvr additive="base">
                                            <p:cTn id="37" dur="500" fill="hold"/>
                                            <p:tgtEl>
                                              <p:spTgt spid="10"/>
                                            </p:tgtEl>
                                            <p:attrNameLst>
                                              <p:attrName>ppt_y</p:attrName>
                                            </p:attrNameLst>
                                          </p:cBhvr>
                                          <p:tavLst>
                                            <p:tav tm="0">
                                              <p:val>
                                                <p:strVal val="#ppt_y"/>
                                              </p:val>
                                            </p:tav>
                                            <p:tav tm="100000">
                                              <p:val>
                                                <p:strVal val="#ppt_y"/>
                                              </p:val>
                                            </p:tav>
                                          </p:tavLst>
                                        </p:anim>
                                      </p:childTnLst>
                                    </p:cTn>
                                  </p:par>
                                </p:childTnLst>
                              </p:cTn>
                            </p:par>
                            <p:par>
                              <p:cTn id="38" fill="hold">
                                <p:stCondLst>
                                  <p:cond delay="2500"/>
                                </p:stCondLst>
                                <p:childTnLst>
                                  <p:par>
                                    <p:cTn id="39" presetID="2" presetClass="entr" presetSubtype="2" fill="hold" nodeType="afterEffect" p14:presetBounceEnd="34000">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14:bounceEnd="34000">
                                          <p:cBhvr additive="base">
                                            <p:cTn id="41" dur="500" fill="hold"/>
                                            <p:tgtEl>
                                              <p:spTgt spid="11"/>
                                            </p:tgtEl>
                                            <p:attrNameLst>
                                              <p:attrName>ppt_x</p:attrName>
                                            </p:attrNameLst>
                                          </p:cBhvr>
                                          <p:tavLst>
                                            <p:tav tm="0">
                                              <p:val>
                                                <p:strVal val="1+#ppt_w/2"/>
                                              </p:val>
                                            </p:tav>
                                            <p:tav tm="100000">
                                              <p:val>
                                                <p:strVal val="#ppt_x"/>
                                              </p:val>
                                            </p:tav>
                                          </p:tavLst>
                                        </p:anim>
                                        <p:anim calcmode="lin" valueType="num" p14:bounceEnd="34000">
                                          <p:cBhvr additive="base">
                                            <p:cTn id="42"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0-#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1+#ppt_w/2"/>
                                              </p:val>
                                            </p:tav>
                                            <p:tav tm="100000">
                                              <p:val>
                                                <p:strVal val="#ppt_x"/>
                                              </p:val>
                                            </p:tav>
                                          </p:tavLst>
                                        </p:anim>
                                        <p:anim calcmode="lin" valueType="num">
                                          <p:cBhvr additive="base">
                                            <p:cTn id="16" dur="500" fill="hold"/>
                                            <p:tgtEl>
                                              <p:spTgt spid="31"/>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p:cTn id="20" dur="500" fill="hold"/>
                                            <p:tgtEl>
                                              <p:spTgt spid="28"/>
                                            </p:tgtEl>
                                            <p:attrNameLst>
                                              <p:attrName>ppt_w</p:attrName>
                                            </p:attrNameLst>
                                          </p:cBhvr>
                                          <p:tavLst>
                                            <p:tav tm="0">
                                              <p:val>
                                                <p:fltVal val="0"/>
                                              </p:val>
                                            </p:tav>
                                            <p:tav tm="100000">
                                              <p:val>
                                                <p:strVal val="#ppt_w"/>
                                              </p:val>
                                            </p:tav>
                                          </p:tavLst>
                                        </p:anim>
                                        <p:anim calcmode="lin" valueType="num">
                                          <p:cBhvr>
                                            <p:cTn id="21" dur="500" fill="hold"/>
                                            <p:tgtEl>
                                              <p:spTgt spid="28"/>
                                            </p:tgtEl>
                                            <p:attrNameLst>
                                              <p:attrName>ppt_h</p:attrName>
                                            </p:attrNameLst>
                                          </p:cBhvr>
                                          <p:tavLst>
                                            <p:tav tm="0">
                                              <p:val>
                                                <p:fltVal val="0"/>
                                              </p:val>
                                            </p:tav>
                                            <p:tav tm="100000">
                                              <p:val>
                                                <p:strVal val="#ppt_h"/>
                                              </p:val>
                                            </p:tav>
                                          </p:tavLst>
                                        </p:anim>
                                        <p:animEffect transition="in" filter="fade">
                                          <p:cBhvr>
                                            <p:cTn id="22" dur="500"/>
                                            <p:tgtEl>
                                              <p:spTgt spid="28"/>
                                            </p:tgtEl>
                                          </p:cBhvr>
                                        </p:animEffect>
                                      </p:childTnLst>
                                    </p:cTn>
                                  </p:par>
                                </p:childTnLst>
                              </p:cTn>
                            </p:par>
                            <p:par>
                              <p:cTn id="23" fill="hold">
                                <p:stCondLst>
                                  <p:cond delay="1000"/>
                                </p:stCondLst>
                                <p:childTnLst>
                                  <p:par>
                                    <p:cTn id="24" presetID="2" presetClass="entr" presetSubtype="2"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1+#ppt_w/2"/>
                                              </p:val>
                                            </p:tav>
                                            <p:tav tm="100000">
                                              <p:val>
                                                <p:strVal val="#ppt_x"/>
                                              </p:val>
                                            </p:tav>
                                          </p:tavLst>
                                        </p:anim>
                                        <p:anim calcmode="lin" valueType="num">
                                          <p:cBhvr additive="base">
                                            <p:cTn id="27" dur="500" fill="hold"/>
                                            <p:tgtEl>
                                              <p:spTgt spid="8"/>
                                            </p:tgtEl>
                                            <p:attrNameLst>
                                              <p:attrName>ppt_y</p:attrName>
                                            </p:attrNameLst>
                                          </p:cBhvr>
                                          <p:tavLst>
                                            <p:tav tm="0">
                                              <p:val>
                                                <p:strVal val="#ppt_y"/>
                                              </p:val>
                                            </p:tav>
                                            <p:tav tm="100000">
                                              <p:val>
                                                <p:strVal val="#ppt_y"/>
                                              </p:val>
                                            </p:tav>
                                          </p:tavLst>
                                        </p:anim>
                                      </p:childTnLst>
                                    </p:cTn>
                                  </p:par>
                                </p:childTnLst>
                              </p:cTn>
                            </p:par>
                            <p:par>
                              <p:cTn id="28" fill="hold">
                                <p:stCondLst>
                                  <p:cond delay="1500"/>
                                </p:stCondLst>
                                <p:childTnLst>
                                  <p:par>
                                    <p:cTn id="29" presetID="2" presetClass="entr" presetSubtype="2"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1+#ppt_w/2"/>
                                              </p:val>
                                            </p:tav>
                                            <p:tav tm="100000">
                                              <p:val>
                                                <p:strVal val="#ppt_x"/>
                                              </p:val>
                                            </p:tav>
                                          </p:tavLst>
                                        </p:anim>
                                        <p:anim calcmode="lin" valueType="num">
                                          <p:cBhvr additive="base">
                                            <p:cTn id="32" dur="500" fill="hold"/>
                                            <p:tgtEl>
                                              <p:spTgt spid="9"/>
                                            </p:tgtEl>
                                            <p:attrNameLst>
                                              <p:attrName>ppt_y</p:attrName>
                                            </p:attrNameLst>
                                          </p:cBhvr>
                                          <p:tavLst>
                                            <p:tav tm="0">
                                              <p:val>
                                                <p:strVal val="#ppt_y"/>
                                              </p:val>
                                            </p:tav>
                                            <p:tav tm="100000">
                                              <p:val>
                                                <p:strVal val="#ppt_y"/>
                                              </p:val>
                                            </p:tav>
                                          </p:tavLst>
                                        </p:anim>
                                      </p:childTnLst>
                                    </p:cTn>
                                  </p:par>
                                </p:childTnLst>
                              </p:cTn>
                            </p:par>
                            <p:par>
                              <p:cTn id="33" fill="hold">
                                <p:stCondLst>
                                  <p:cond delay="2000"/>
                                </p:stCondLst>
                                <p:childTnLst>
                                  <p:par>
                                    <p:cTn id="34" presetID="2" presetClass="entr" presetSubtype="2" fill="hold" nodeType="after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1+#ppt_w/2"/>
                                              </p:val>
                                            </p:tav>
                                            <p:tav tm="100000">
                                              <p:val>
                                                <p:strVal val="#ppt_x"/>
                                              </p:val>
                                            </p:tav>
                                          </p:tavLst>
                                        </p:anim>
                                        <p:anim calcmode="lin" valueType="num">
                                          <p:cBhvr additive="base">
                                            <p:cTn id="37" dur="500" fill="hold"/>
                                            <p:tgtEl>
                                              <p:spTgt spid="10"/>
                                            </p:tgtEl>
                                            <p:attrNameLst>
                                              <p:attrName>ppt_y</p:attrName>
                                            </p:attrNameLst>
                                          </p:cBhvr>
                                          <p:tavLst>
                                            <p:tav tm="0">
                                              <p:val>
                                                <p:strVal val="#ppt_y"/>
                                              </p:val>
                                            </p:tav>
                                            <p:tav tm="100000">
                                              <p:val>
                                                <p:strVal val="#ppt_y"/>
                                              </p:val>
                                            </p:tav>
                                          </p:tavLst>
                                        </p:anim>
                                      </p:childTnLst>
                                    </p:cTn>
                                  </p:par>
                                </p:childTnLst>
                              </p:cTn>
                            </p:par>
                            <p:par>
                              <p:cTn id="38" fill="hold">
                                <p:stCondLst>
                                  <p:cond delay="2500"/>
                                </p:stCondLst>
                                <p:childTnLst>
                                  <p:par>
                                    <p:cTn id="39" presetID="2" presetClass="entr" presetSubtype="2" fill="hold" nodeType="after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1+#ppt_w/2"/>
                                              </p:val>
                                            </p:tav>
                                            <p:tav tm="100000">
                                              <p:val>
                                                <p:strVal val="#ppt_x"/>
                                              </p:val>
                                            </p:tav>
                                          </p:tavLst>
                                        </p:anim>
                                        <p:anim calcmode="lin" valueType="num">
                                          <p:cBhvr additive="base">
                                            <p:cTn id="42"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rgbClr val="32262A"/>
        </a:solid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2C0CEF89-EB29-4A6B-AEC9-4BD1447A9C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0683"/>
            <a:ext cx="9144000" cy="4102134"/>
          </a:xfrm>
          <a:prstGeom prst="rect">
            <a:avLst/>
          </a:prstGeom>
        </p:spPr>
      </p:pic>
    </p:spTree>
    <p:extLst>
      <p:ext uri="{BB962C8B-B14F-4D97-AF65-F5344CB8AC3E}">
        <p14:creationId xmlns:p14="http://schemas.microsoft.com/office/powerpoint/2010/main" val="1317434645"/>
      </p:ext>
    </p:extLst>
  </p:cSld>
  <p:clrMapOvr>
    <a:masterClrMapping/>
  </p:clrMapOvr>
  <p:transition spd="slow" advTm="0">
    <p:push dir="u"/>
  </p:transition>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rgbClr val="32262A"/>
        </a:solid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2B8F91DE-C46A-4C80-A753-787B402720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12" y="0"/>
            <a:ext cx="9294554" cy="3219822"/>
          </a:xfrm>
          <a:prstGeom prst="rect">
            <a:avLst/>
          </a:prstGeom>
        </p:spPr>
      </p:pic>
    </p:spTree>
    <p:extLst>
      <p:ext uri="{BB962C8B-B14F-4D97-AF65-F5344CB8AC3E}">
        <p14:creationId xmlns:p14="http://schemas.microsoft.com/office/powerpoint/2010/main" val="3289792900"/>
      </p:ext>
    </p:extLst>
  </p:cSld>
  <p:clrMapOvr>
    <a:masterClrMapping/>
  </p:clrMapOvr>
  <p:transition spd="slow" advTm="0">
    <p:push/>
  </p:transition>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rgbClr val="32262A"/>
        </a:solidFill>
        <a:effectLst/>
      </p:bgPr>
    </p:bg>
    <p:spTree>
      <p:nvGrpSpPr>
        <p:cNvPr id="1" name=""/>
        <p:cNvGrpSpPr/>
        <p:nvPr/>
      </p:nvGrpSpPr>
      <p:grpSpPr>
        <a:xfrm>
          <a:off x="0" y="0"/>
          <a:ext cx="0" cy="0"/>
          <a:chOff x="0" y="0"/>
          <a:chExt cx="0" cy="0"/>
        </a:xfrm>
      </p:grpSpPr>
      <p:pic>
        <p:nvPicPr>
          <p:cNvPr id="1026" name="Picture 2" descr="Ganache">
            <a:extLst>
              <a:ext uri="{FF2B5EF4-FFF2-40B4-BE49-F238E27FC236}">
                <a16:creationId xmlns:a16="http://schemas.microsoft.com/office/drawing/2014/main" id="{D0B9D79C-746E-4377-BA6E-E84F01F40E8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77763"/>
            <a:ext cx="9144000" cy="4486275"/>
          </a:xfrm>
          <a:prstGeom prst="rect">
            <a:avLst/>
          </a:prstGeom>
          <a:noFill/>
          <a:extLst>
            <a:ext uri="{909E8E84-426E-40DD-AFC4-6F175D3DCCD1}">
              <a14:hiddenFill xmlns:a14="http://schemas.microsoft.com/office/drawing/2010/main">
                <a:solidFill>
                  <a:srgbClr val="FFFFFF"/>
                </a:solidFill>
              </a14:hiddenFill>
            </a:ext>
          </a:extLst>
        </p:spPr>
      </p:pic>
      <p:pic>
        <p:nvPicPr>
          <p:cNvPr id="2" name="Hình ảnh 1">
            <a:extLst>
              <a:ext uri="{FF2B5EF4-FFF2-40B4-BE49-F238E27FC236}">
                <a16:creationId xmlns:a16="http://schemas.microsoft.com/office/drawing/2014/main" id="{55D3CEC9-4CC6-444E-BB13-66B9F80ED964}"/>
              </a:ext>
            </a:extLst>
          </p:cNvPr>
          <p:cNvPicPr>
            <a:picLocks noChangeAspect="1"/>
          </p:cNvPicPr>
          <p:nvPr/>
        </p:nvPicPr>
        <p:blipFill>
          <a:blip r:embed="rId3"/>
          <a:stretch>
            <a:fillRect/>
          </a:stretch>
        </p:blipFill>
        <p:spPr>
          <a:xfrm>
            <a:off x="3340038" y="-209667"/>
            <a:ext cx="2463924" cy="887430"/>
          </a:xfrm>
          <a:prstGeom prst="rect">
            <a:avLst/>
          </a:prstGeom>
        </p:spPr>
      </p:pic>
    </p:spTree>
    <p:extLst>
      <p:ext uri="{BB962C8B-B14F-4D97-AF65-F5344CB8AC3E}">
        <p14:creationId xmlns:p14="http://schemas.microsoft.com/office/powerpoint/2010/main" val="1927175538"/>
      </p:ext>
    </p:extLst>
  </p:cSld>
  <p:clrMapOvr>
    <a:masterClrMapping/>
  </p:clrMapOvr>
  <p:transition spd="slow" advTm="0">
    <p:push dir="u"/>
  </p:transition>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rgbClr val="32262A"/>
        </a:solid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FFE3CF7-B81B-498F-9AB5-56026D28DD99}"/>
              </a:ext>
            </a:extLst>
          </p:cNvPr>
          <p:cNvPicPr>
            <a:picLocks noChangeAspect="1"/>
          </p:cNvPicPr>
          <p:nvPr/>
        </p:nvPicPr>
        <p:blipFill>
          <a:blip r:embed="rId2"/>
          <a:stretch>
            <a:fillRect/>
          </a:stretch>
        </p:blipFill>
        <p:spPr>
          <a:xfrm>
            <a:off x="0" y="-20538"/>
            <a:ext cx="9144000" cy="3106899"/>
          </a:xfrm>
          <a:prstGeom prst="rect">
            <a:avLst/>
          </a:prstGeom>
        </p:spPr>
      </p:pic>
      <p:pic>
        <p:nvPicPr>
          <p:cNvPr id="5" name="Hình ảnh 4">
            <a:extLst>
              <a:ext uri="{FF2B5EF4-FFF2-40B4-BE49-F238E27FC236}">
                <a16:creationId xmlns:a16="http://schemas.microsoft.com/office/drawing/2014/main" id="{E7565F73-9BBC-47B6-9A1C-0050C1F9B3A7}"/>
              </a:ext>
            </a:extLst>
          </p:cNvPr>
          <p:cNvPicPr>
            <a:picLocks noChangeAspect="1"/>
          </p:cNvPicPr>
          <p:nvPr/>
        </p:nvPicPr>
        <p:blipFill>
          <a:blip r:embed="rId3"/>
          <a:stretch>
            <a:fillRect/>
          </a:stretch>
        </p:blipFill>
        <p:spPr>
          <a:xfrm>
            <a:off x="483819" y="2917704"/>
            <a:ext cx="8048621" cy="1977241"/>
          </a:xfrm>
          <a:prstGeom prst="rect">
            <a:avLst/>
          </a:prstGeom>
        </p:spPr>
      </p:pic>
    </p:spTree>
    <p:extLst>
      <p:ext uri="{BB962C8B-B14F-4D97-AF65-F5344CB8AC3E}">
        <p14:creationId xmlns:p14="http://schemas.microsoft.com/office/powerpoint/2010/main" val="1175439310"/>
      </p:ext>
    </p:extLst>
  </p:cSld>
  <p:clrMapOvr>
    <a:masterClrMapping/>
  </p:clrMapOvr>
  <p:transition spd="slow" advTm="0">
    <p:push dir="u"/>
  </p:transition>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rgbClr val="32262A"/>
        </a:solid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A4595E85-074A-4774-9025-641AAD78C6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538"/>
            <a:ext cx="9144000" cy="4116593"/>
          </a:xfrm>
          <a:prstGeom prst="rect">
            <a:avLst/>
          </a:prstGeom>
        </p:spPr>
      </p:pic>
    </p:spTree>
    <p:extLst>
      <p:ext uri="{BB962C8B-B14F-4D97-AF65-F5344CB8AC3E}">
        <p14:creationId xmlns:p14="http://schemas.microsoft.com/office/powerpoint/2010/main" val="2734279288"/>
      </p:ext>
    </p:extLst>
  </p:cSld>
  <p:clrMapOvr>
    <a:masterClrMapping/>
  </p:clrMapOvr>
  <p:transition spd="slow" advTm="0">
    <p:push dir="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rgbClr val="32262A"/>
        </a:solidFill>
        <a:effectLst/>
      </p:bgPr>
    </p:bg>
    <p:spTree>
      <p:nvGrpSpPr>
        <p:cNvPr id="1" name=""/>
        <p:cNvGrpSpPr/>
        <p:nvPr/>
      </p:nvGrpSpPr>
      <p:grpSpPr>
        <a:xfrm>
          <a:off x="0" y="0"/>
          <a:ext cx="0" cy="0"/>
          <a:chOff x="0" y="0"/>
          <a:chExt cx="0" cy="0"/>
        </a:xfrm>
      </p:grpSpPr>
      <p:pic>
        <p:nvPicPr>
          <p:cNvPr id="2" name="Hình ảnh 1">
            <a:extLst>
              <a:ext uri="{FF2B5EF4-FFF2-40B4-BE49-F238E27FC236}">
                <a16:creationId xmlns:a16="http://schemas.microsoft.com/office/drawing/2014/main" id="{9B72EE3D-5852-4236-A859-D7637484E915}"/>
              </a:ext>
            </a:extLst>
          </p:cNvPr>
          <p:cNvPicPr>
            <a:picLocks noChangeAspect="1"/>
          </p:cNvPicPr>
          <p:nvPr/>
        </p:nvPicPr>
        <p:blipFill>
          <a:blip r:embed="rId2"/>
          <a:stretch>
            <a:fillRect/>
          </a:stretch>
        </p:blipFill>
        <p:spPr>
          <a:xfrm>
            <a:off x="3563888" y="-20538"/>
            <a:ext cx="2152650" cy="657225"/>
          </a:xfrm>
          <a:prstGeom prst="rect">
            <a:avLst/>
          </a:prstGeom>
        </p:spPr>
      </p:pic>
      <p:pic>
        <p:nvPicPr>
          <p:cNvPr id="3" name="Hình ảnh 2">
            <a:extLst>
              <a:ext uri="{FF2B5EF4-FFF2-40B4-BE49-F238E27FC236}">
                <a16:creationId xmlns:a16="http://schemas.microsoft.com/office/drawing/2014/main" id="{FC37961E-9A12-4F7A-A39B-68778F6BB4FD}"/>
              </a:ext>
            </a:extLst>
          </p:cNvPr>
          <p:cNvPicPr>
            <a:picLocks noChangeAspect="1"/>
          </p:cNvPicPr>
          <p:nvPr/>
        </p:nvPicPr>
        <p:blipFill rotWithShape="1">
          <a:blip r:embed="rId3"/>
          <a:srcRect t="7601"/>
          <a:stretch/>
        </p:blipFill>
        <p:spPr>
          <a:xfrm>
            <a:off x="432048" y="483519"/>
            <a:ext cx="8100392" cy="2326320"/>
          </a:xfrm>
          <a:prstGeom prst="rect">
            <a:avLst/>
          </a:prstGeom>
        </p:spPr>
      </p:pic>
      <p:pic>
        <p:nvPicPr>
          <p:cNvPr id="4" name="Hình ảnh 3">
            <a:extLst>
              <a:ext uri="{FF2B5EF4-FFF2-40B4-BE49-F238E27FC236}">
                <a16:creationId xmlns:a16="http://schemas.microsoft.com/office/drawing/2014/main" id="{83FFE40C-6943-484D-BF0A-DFC9AC3CE117}"/>
              </a:ext>
            </a:extLst>
          </p:cNvPr>
          <p:cNvPicPr>
            <a:picLocks noChangeAspect="1"/>
          </p:cNvPicPr>
          <p:nvPr/>
        </p:nvPicPr>
        <p:blipFill>
          <a:blip r:embed="rId4"/>
          <a:stretch>
            <a:fillRect/>
          </a:stretch>
        </p:blipFill>
        <p:spPr>
          <a:xfrm>
            <a:off x="432047" y="2795805"/>
            <a:ext cx="8244409" cy="2368233"/>
          </a:xfrm>
          <a:prstGeom prst="rect">
            <a:avLst/>
          </a:prstGeom>
        </p:spPr>
      </p:pic>
    </p:spTree>
    <p:extLst>
      <p:ext uri="{BB962C8B-B14F-4D97-AF65-F5344CB8AC3E}">
        <p14:creationId xmlns:p14="http://schemas.microsoft.com/office/powerpoint/2010/main" val="694492266"/>
      </p:ext>
    </p:extLst>
  </p:cSld>
  <p:clrMapOvr>
    <a:masterClrMapping/>
  </p:clrMapOvr>
  <p:transition spd="slow" advTm="0">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ình ảnh 1">
            <a:extLst>
              <a:ext uri="{FF2B5EF4-FFF2-40B4-BE49-F238E27FC236}">
                <a16:creationId xmlns:a16="http://schemas.microsoft.com/office/drawing/2014/main" id="{223A6272-7B9B-4F49-AD33-88F23333E3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27"/>
            <a:ext cx="9144000" cy="2819736"/>
          </a:xfrm>
          <a:prstGeom prst="rect">
            <a:avLst/>
          </a:prstGeom>
        </p:spPr>
      </p:pic>
      <p:sp>
        <p:nvSpPr>
          <p:cNvPr id="3" name="Oval 15">
            <a:extLst>
              <a:ext uri="{FF2B5EF4-FFF2-40B4-BE49-F238E27FC236}">
                <a16:creationId xmlns:a16="http://schemas.microsoft.com/office/drawing/2014/main" id="{DBF122DA-EDC0-4719-BE03-EC3284A2BA15}"/>
              </a:ext>
            </a:extLst>
          </p:cNvPr>
          <p:cNvSpPr/>
          <p:nvPr/>
        </p:nvSpPr>
        <p:spPr>
          <a:xfrm>
            <a:off x="255706" y="2128519"/>
            <a:ext cx="571878" cy="5759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Calibri" panose="020F0502020204030204" pitchFamily="34" charset="0"/>
              <a:cs typeface="+mn-ea"/>
              <a:sym typeface="+mn-lt"/>
            </a:endParaRPr>
          </a:p>
        </p:txBody>
      </p:sp>
      <p:sp>
        <p:nvSpPr>
          <p:cNvPr id="4" name="Freeform: Shape 16">
            <a:extLst>
              <a:ext uri="{FF2B5EF4-FFF2-40B4-BE49-F238E27FC236}">
                <a16:creationId xmlns:a16="http://schemas.microsoft.com/office/drawing/2014/main" id="{C1102231-EB0E-4715-AC0C-63797CF774F7}"/>
              </a:ext>
            </a:extLst>
          </p:cNvPr>
          <p:cNvSpPr>
            <a:spLocks/>
          </p:cNvSpPr>
          <p:nvPr/>
        </p:nvSpPr>
        <p:spPr bwMode="auto">
          <a:xfrm>
            <a:off x="367994" y="2263621"/>
            <a:ext cx="355349" cy="319299"/>
          </a:xfrm>
          <a:custGeom>
            <a:avLst/>
            <a:gdLst/>
            <a:ahLst/>
            <a:cxnLst>
              <a:cxn ang="0">
                <a:pos x="23" y="39"/>
              </a:cxn>
              <a:cxn ang="0">
                <a:pos x="21" y="41"/>
              </a:cxn>
              <a:cxn ang="0">
                <a:pos x="20" y="41"/>
              </a:cxn>
              <a:cxn ang="0">
                <a:pos x="19" y="40"/>
              </a:cxn>
              <a:cxn ang="0">
                <a:pos x="0" y="22"/>
              </a:cxn>
              <a:cxn ang="0">
                <a:pos x="0" y="19"/>
              </a:cxn>
              <a:cxn ang="0">
                <a:pos x="19" y="1"/>
              </a:cxn>
              <a:cxn ang="0">
                <a:pos x="21" y="0"/>
              </a:cxn>
              <a:cxn ang="0">
                <a:pos x="23" y="2"/>
              </a:cxn>
              <a:cxn ang="0">
                <a:pos x="23" y="5"/>
              </a:cxn>
              <a:cxn ang="0">
                <a:pos x="8" y="19"/>
              </a:cxn>
              <a:cxn ang="0">
                <a:pos x="8" y="22"/>
              </a:cxn>
              <a:cxn ang="0">
                <a:pos x="23" y="36"/>
              </a:cxn>
              <a:cxn ang="0">
                <a:pos x="23" y="39"/>
              </a:cxn>
              <a:cxn ang="0">
                <a:pos x="58" y="57"/>
              </a:cxn>
              <a:cxn ang="0">
                <a:pos x="57" y="57"/>
              </a:cxn>
              <a:cxn ang="0">
                <a:pos x="57" y="57"/>
              </a:cxn>
              <a:cxn ang="0">
                <a:pos x="56" y="56"/>
              </a:cxn>
              <a:cxn ang="0">
                <a:pos x="52" y="36"/>
              </a:cxn>
              <a:cxn ang="0">
                <a:pos x="36" y="30"/>
              </a:cxn>
              <a:cxn ang="0">
                <a:pos x="36" y="39"/>
              </a:cxn>
              <a:cxn ang="0">
                <a:pos x="35" y="41"/>
              </a:cxn>
              <a:cxn ang="0">
                <a:pos x="34" y="41"/>
              </a:cxn>
              <a:cxn ang="0">
                <a:pos x="32" y="40"/>
              </a:cxn>
              <a:cxn ang="0">
                <a:pos x="14" y="22"/>
              </a:cxn>
              <a:cxn ang="0">
                <a:pos x="14" y="19"/>
              </a:cxn>
              <a:cxn ang="0">
                <a:pos x="32" y="1"/>
              </a:cxn>
              <a:cxn ang="0">
                <a:pos x="35" y="0"/>
              </a:cxn>
              <a:cxn ang="0">
                <a:pos x="36" y="2"/>
              </a:cxn>
              <a:cxn ang="0">
                <a:pos x="36" y="12"/>
              </a:cxn>
              <a:cxn ang="0">
                <a:pos x="58" y="20"/>
              </a:cxn>
              <a:cxn ang="0">
                <a:pos x="64" y="38"/>
              </a:cxn>
              <a:cxn ang="0">
                <a:pos x="58" y="57"/>
              </a:cxn>
            </a:cxnLst>
            <a:rect l="0" t="0" r="r" b="b"/>
            <a:pathLst>
              <a:path w="64" h="57">
                <a:moveTo>
                  <a:pt x="23" y="39"/>
                </a:moveTo>
                <a:cubicBezTo>
                  <a:pt x="23" y="40"/>
                  <a:pt x="22" y="41"/>
                  <a:pt x="21" y="41"/>
                </a:cubicBezTo>
                <a:cubicBezTo>
                  <a:pt x="21" y="41"/>
                  <a:pt x="21" y="41"/>
                  <a:pt x="20" y="41"/>
                </a:cubicBezTo>
                <a:cubicBezTo>
                  <a:pt x="20" y="41"/>
                  <a:pt x="19" y="41"/>
                  <a:pt x="19" y="40"/>
                </a:cubicBezTo>
                <a:cubicBezTo>
                  <a:pt x="0" y="22"/>
                  <a:pt x="0" y="22"/>
                  <a:pt x="0" y="22"/>
                </a:cubicBezTo>
                <a:cubicBezTo>
                  <a:pt x="0" y="21"/>
                  <a:pt x="0" y="20"/>
                  <a:pt x="0" y="19"/>
                </a:cubicBezTo>
                <a:cubicBezTo>
                  <a:pt x="19" y="1"/>
                  <a:pt x="19" y="1"/>
                  <a:pt x="19" y="1"/>
                </a:cubicBezTo>
                <a:cubicBezTo>
                  <a:pt x="19" y="0"/>
                  <a:pt x="20" y="0"/>
                  <a:pt x="21" y="0"/>
                </a:cubicBezTo>
                <a:cubicBezTo>
                  <a:pt x="22" y="1"/>
                  <a:pt x="23" y="1"/>
                  <a:pt x="23" y="2"/>
                </a:cubicBezTo>
                <a:cubicBezTo>
                  <a:pt x="23" y="5"/>
                  <a:pt x="23" y="5"/>
                  <a:pt x="23" y="5"/>
                </a:cubicBezTo>
                <a:cubicBezTo>
                  <a:pt x="8" y="19"/>
                  <a:pt x="8" y="19"/>
                  <a:pt x="8" y="19"/>
                </a:cubicBezTo>
                <a:cubicBezTo>
                  <a:pt x="8" y="20"/>
                  <a:pt x="8" y="21"/>
                  <a:pt x="8" y="22"/>
                </a:cubicBezTo>
                <a:cubicBezTo>
                  <a:pt x="23" y="36"/>
                  <a:pt x="23" y="36"/>
                  <a:pt x="23" y="36"/>
                </a:cubicBezTo>
                <a:lnTo>
                  <a:pt x="23" y="39"/>
                </a:lnTo>
                <a:close/>
                <a:moveTo>
                  <a:pt x="58" y="57"/>
                </a:moveTo>
                <a:cubicBezTo>
                  <a:pt x="58" y="57"/>
                  <a:pt x="57" y="57"/>
                  <a:pt x="57" y="57"/>
                </a:cubicBezTo>
                <a:cubicBezTo>
                  <a:pt x="57" y="57"/>
                  <a:pt x="57" y="57"/>
                  <a:pt x="57" y="57"/>
                </a:cubicBezTo>
                <a:cubicBezTo>
                  <a:pt x="56" y="57"/>
                  <a:pt x="56" y="56"/>
                  <a:pt x="56" y="56"/>
                </a:cubicBezTo>
                <a:cubicBezTo>
                  <a:pt x="57" y="46"/>
                  <a:pt x="56" y="40"/>
                  <a:pt x="52" y="36"/>
                </a:cubicBezTo>
                <a:cubicBezTo>
                  <a:pt x="49" y="32"/>
                  <a:pt x="44" y="31"/>
                  <a:pt x="36" y="30"/>
                </a:cubicBezTo>
                <a:cubicBezTo>
                  <a:pt x="36" y="39"/>
                  <a:pt x="36" y="39"/>
                  <a:pt x="36" y="39"/>
                </a:cubicBezTo>
                <a:cubicBezTo>
                  <a:pt x="36" y="40"/>
                  <a:pt x="36" y="41"/>
                  <a:pt x="35" y="41"/>
                </a:cubicBezTo>
                <a:cubicBezTo>
                  <a:pt x="35" y="41"/>
                  <a:pt x="34" y="41"/>
                  <a:pt x="34" y="41"/>
                </a:cubicBezTo>
                <a:cubicBezTo>
                  <a:pt x="33" y="41"/>
                  <a:pt x="33" y="41"/>
                  <a:pt x="32" y="40"/>
                </a:cubicBezTo>
                <a:cubicBezTo>
                  <a:pt x="14" y="22"/>
                  <a:pt x="14" y="22"/>
                  <a:pt x="14" y="22"/>
                </a:cubicBezTo>
                <a:cubicBezTo>
                  <a:pt x="13" y="21"/>
                  <a:pt x="13" y="20"/>
                  <a:pt x="14" y="19"/>
                </a:cubicBezTo>
                <a:cubicBezTo>
                  <a:pt x="32" y="1"/>
                  <a:pt x="32" y="1"/>
                  <a:pt x="32" y="1"/>
                </a:cubicBezTo>
                <a:cubicBezTo>
                  <a:pt x="33" y="0"/>
                  <a:pt x="34" y="0"/>
                  <a:pt x="35" y="0"/>
                </a:cubicBezTo>
                <a:cubicBezTo>
                  <a:pt x="36" y="1"/>
                  <a:pt x="36" y="1"/>
                  <a:pt x="36" y="2"/>
                </a:cubicBezTo>
                <a:cubicBezTo>
                  <a:pt x="36" y="12"/>
                  <a:pt x="36" y="12"/>
                  <a:pt x="36" y="12"/>
                </a:cubicBezTo>
                <a:cubicBezTo>
                  <a:pt x="46" y="12"/>
                  <a:pt x="53" y="15"/>
                  <a:pt x="58" y="20"/>
                </a:cubicBezTo>
                <a:cubicBezTo>
                  <a:pt x="63" y="25"/>
                  <a:pt x="64" y="33"/>
                  <a:pt x="64" y="38"/>
                </a:cubicBezTo>
                <a:cubicBezTo>
                  <a:pt x="64" y="45"/>
                  <a:pt x="58" y="56"/>
                  <a:pt x="58" y="57"/>
                </a:cubicBezTo>
                <a:close/>
              </a:path>
            </a:pathLst>
          </a:custGeom>
          <a:solidFill>
            <a:schemeClr val="bg1"/>
          </a:solidFill>
          <a:ln w="9525">
            <a:noFill/>
            <a:round/>
            <a:headEnd/>
            <a:tailEnd/>
          </a:ln>
        </p:spPr>
        <p:txBody>
          <a:bodyPr anchor="ctr"/>
          <a:lstStyle/>
          <a:p>
            <a:pPr algn="ctr"/>
            <a:endParaRPr>
              <a:latin typeface="Calibri" panose="020F0502020204030204" pitchFamily="34" charset="0"/>
              <a:cs typeface="+mn-ea"/>
              <a:sym typeface="+mn-lt"/>
            </a:endParaRPr>
          </a:p>
        </p:txBody>
      </p:sp>
      <p:sp>
        <p:nvSpPr>
          <p:cNvPr id="5" name="TextBox 17">
            <a:extLst>
              <a:ext uri="{FF2B5EF4-FFF2-40B4-BE49-F238E27FC236}">
                <a16:creationId xmlns:a16="http://schemas.microsoft.com/office/drawing/2014/main" id="{B5A5AEC1-3788-497D-B075-6FCA3A1E3CE9}"/>
              </a:ext>
            </a:extLst>
          </p:cNvPr>
          <p:cNvSpPr txBox="1"/>
          <p:nvPr/>
        </p:nvSpPr>
        <p:spPr>
          <a:xfrm>
            <a:off x="827584" y="2067694"/>
            <a:ext cx="4969766" cy="354500"/>
          </a:xfrm>
          <a:prstGeom prst="rect">
            <a:avLst/>
          </a:prstGeom>
          <a:noFill/>
        </p:spPr>
        <p:txBody>
          <a:bodyPr wrap="none" lIns="144000" tIns="0" rIns="144000" bIns="0" anchor="b" anchorCtr="0">
            <a:normAutofit/>
          </a:bodyPr>
          <a:lstStyle/>
          <a:p>
            <a:r>
              <a:rPr lang="en-US" altLang="zh-CN" sz="1600" b="1">
                <a:solidFill>
                  <a:schemeClr val="bg1"/>
                </a:solidFill>
                <a:latin typeface="Calibri" panose="020F0502020204030204" pitchFamily="34" charset="0"/>
                <a:cs typeface="+mn-ea"/>
                <a:sym typeface="+mn-lt"/>
              </a:rPr>
              <a:t>What is Meta Mask?</a:t>
            </a:r>
            <a:endParaRPr lang="zh-CN" altLang="en-US" sz="1600" b="1" dirty="0">
              <a:solidFill>
                <a:schemeClr val="bg1"/>
              </a:solidFill>
              <a:latin typeface="Calibri" panose="020F0502020204030204" pitchFamily="34" charset="0"/>
              <a:cs typeface="+mn-ea"/>
              <a:sym typeface="+mn-lt"/>
            </a:endParaRPr>
          </a:p>
        </p:txBody>
      </p:sp>
      <p:sp>
        <p:nvSpPr>
          <p:cNvPr id="6" name="TextBox 36">
            <a:extLst>
              <a:ext uri="{FF2B5EF4-FFF2-40B4-BE49-F238E27FC236}">
                <a16:creationId xmlns:a16="http://schemas.microsoft.com/office/drawing/2014/main" id="{B50CFB27-70DF-435C-A72D-9EE4D05855EE}"/>
              </a:ext>
            </a:extLst>
          </p:cNvPr>
          <p:cNvSpPr txBox="1"/>
          <p:nvPr/>
        </p:nvSpPr>
        <p:spPr>
          <a:xfrm>
            <a:off x="107504" y="2839579"/>
            <a:ext cx="8856984" cy="2108676"/>
          </a:xfrm>
          <a:prstGeom prst="rect">
            <a:avLst/>
          </a:prstGeom>
          <a:noFill/>
        </p:spPr>
        <p:txBody>
          <a:bodyPr wrap="square" lIns="144000" tIns="0" rIns="144000" bIns="0" anchor="t" anchorCtr="0">
            <a:normAutofit/>
          </a:bodyPr>
          <a:lstStyle/>
          <a:p>
            <a:pPr algn="just">
              <a:lnSpc>
                <a:spcPct val="120000"/>
              </a:lnSpc>
            </a:pPr>
            <a:r>
              <a:rPr lang="en-US" altLang="zh-CN" sz="1400">
                <a:solidFill>
                  <a:srgbClr val="000000"/>
                </a:solidFill>
                <a:latin typeface="Calibri" panose="020F0502020204030204" pitchFamily="34" charset="0"/>
                <a:cs typeface="+mn-ea"/>
                <a:sym typeface="+mn-lt"/>
              </a:rPr>
              <a:t>MetaMask is an </a:t>
            </a:r>
            <a:r>
              <a:rPr lang="en-US" altLang="zh-CN" sz="1400" b="1">
                <a:solidFill>
                  <a:srgbClr val="000000"/>
                </a:solidFill>
                <a:latin typeface="Calibri" panose="020F0502020204030204" pitchFamily="34" charset="0"/>
                <a:cs typeface="+mn-ea"/>
                <a:sym typeface="+mn-lt"/>
              </a:rPr>
              <a:t>easy-to-use</a:t>
            </a:r>
            <a:r>
              <a:rPr lang="en-US" altLang="zh-CN" sz="1400">
                <a:solidFill>
                  <a:srgbClr val="000000"/>
                </a:solidFill>
                <a:latin typeface="Calibri" panose="020F0502020204030204" pitchFamily="34" charset="0"/>
                <a:cs typeface="+mn-ea"/>
                <a:sym typeface="+mn-lt"/>
              </a:rPr>
              <a:t> browser </a:t>
            </a:r>
            <a:r>
              <a:rPr lang="en-US" altLang="zh-CN" sz="1400" b="1">
                <a:solidFill>
                  <a:srgbClr val="000000"/>
                </a:solidFill>
                <a:latin typeface="Calibri" panose="020F0502020204030204" pitchFamily="34" charset="0"/>
                <a:cs typeface="+mn-ea"/>
                <a:sym typeface="+mn-lt"/>
              </a:rPr>
              <a:t>plugin</a:t>
            </a:r>
            <a:r>
              <a:rPr lang="en-US" altLang="zh-CN" sz="1400">
                <a:solidFill>
                  <a:srgbClr val="000000"/>
                </a:solidFill>
                <a:latin typeface="Calibri" panose="020F0502020204030204" pitchFamily="34" charset="0"/>
                <a:cs typeface="+mn-ea"/>
                <a:sym typeface="+mn-lt"/>
              </a:rPr>
              <a:t> (for Google-Chrome, Firefox and Brave browser), that provides a </a:t>
            </a:r>
            <a:r>
              <a:rPr lang="en-US" altLang="zh-CN" sz="1400" b="1">
                <a:solidFill>
                  <a:srgbClr val="000000"/>
                </a:solidFill>
                <a:latin typeface="Calibri" panose="020F0502020204030204" pitchFamily="34" charset="0"/>
                <a:cs typeface="+mn-ea"/>
                <a:sym typeface="+mn-lt"/>
              </a:rPr>
              <a:t>graphical user interface </a:t>
            </a:r>
            <a:r>
              <a:rPr lang="en-US" altLang="zh-CN" sz="1400">
                <a:solidFill>
                  <a:srgbClr val="000000"/>
                </a:solidFill>
                <a:latin typeface="Calibri" panose="020F0502020204030204" pitchFamily="34" charset="0"/>
                <a:cs typeface="+mn-ea"/>
                <a:sym typeface="+mn-lt"/>
              </a:rPr>
              <a:t>to make </a:t>
            </a:r>
            <a:r>
              <a:rPr lang="en-US" altLang="zh-CN" sz="1400" b="1">
                <a:solidFill>
                  <a:srgbClr val="000000"/>
                </a:solidFill>
                <a:latin typeface="Calibri" panose="020F0502020204030204" pitchFamily="34" charset="0"/>
                <a:cs typeface="+mn-ea"/>
                <a:sym typeface="+mn-lt"/>
              </a:rPr>
              <a:t>Ethereum transactions</a:t>
            </a:r>
            <a:r>
              <a:rPr lang="en-US" altLang="zh-CN" sz="1400">
                <a:solidFill>
                  <a:srgbClr val="000000"/>
                </a:solidFill>
                <a:latin typeface="Calibri" panose="020F0502020204030204" pitchFamily="34" charset="0"/>
                <a:cs typeface="+mn-ea"/>
                <a:sym typeface="+mn-lt"/>
              </a:rPr>
              <a:t>. It allows you to run Ethereum </a:t>
            </a:r>
            <a:r>
              <a:rPr lang="en-US" altLang="zh-CN" sz="1400" b="1">
                <a:solidFill>
                  <a:srgbClr val="000000"/>
                </a:solidFill>
                <a:latin typeface="Calibri" panose="020F0502020204030204" pitchFamily="34" charset="0"/>
                <a:cs typeface="+mn-ea"/>
                <a:sym typeface="+mn-lt"/>
              </a:rPr>
              <a:t>DApps</a:t>
            </a:r>
            <a:r>
              <a:rPr lang="en-US" altLang="zh-CN" sz="1400">
                <a:solidFill>
                  <a:srgbClr val="000000"/>
                </a:solidFill>
                <a:latin typeface="Calibri" panose="020F0502020204030204" pitchFamily="34" charset="0"/>
                <a:cs typeface="+mn-ea"/>
                <a:sym typeface="+mn-lt"/>
              </a:rPr>
              <a:t> on your browser without running a </a:t>
            </a:r>
            <a:r>
              <a:rPr lang="en-US" altLang="zh-CN" sz="1400" b="1">
                <a:solidFill>
                  <a:srgbClr val="000000"/>
                </a:solidFill>
                <a:latin typeface="Calibri" panose="020F0502020204030204" pitchFamily="34" charset="0"/>
                <a:cs typeface="+mn-ea"/>
                <a:sym typeface="+mn-lt"/>
              </a:rPr>
              <a:t>full Ethereum node </a:t>
            </a:r>
            <a:r>
              <a:rPr lang="en-US" altLang="zh-CN" sz="1400">
                <a:solidFill>
                  <a:srgbClr val="000000"/>
                </a:solidFill>
                <a:latin typeface="Calibri" panose="020F0502020204030204" pitchFamily="34" charset="0"/>
                <a:cs typeface="+mn-ea"/>
                <a:sym typeface="+mn-lt"/>
              </a:rPr>
              <a:t>on your system. Basically, MetaMask acts as a bridge between Ethereum Blockchain and the browser. MetaMask is open-source and provides the following exciting features:</a:t>
            </a:r>
          </a:p>
          <a:p>
            <a:pPr algn="just">
              <a:lnSpc>
                <a:spcPct val="120000"/>
              </a:lnSpc>
            </a:pPr>
            <a:endParaRPr lang="en-US" altLang="zh-CN" sz="1400">
              <a:solidFill>
                <a:srgbClr val="000000"/>
              </a:solidFill>
              <a:latin typeface="Calibri" panose="020F0502020204030204" pitchFamily="34" charset="0"/>
              <a:cs typeface="+mn-ea"/>
              <a:sym typeface="+mn-lt"/>
            </a:endParaRPr>
          </a:p>
          <a:p>
            <a:pPr lvl="1" algn="just">
              <a:buFont typeface="Arial" panose="020B0604020202020204" pitchFamily="34" charset="0"/>
              <a:buChar char="•"/>
            </a:pPr>
            <a:r>
              <a:rPr lang="en-US" sz="1400" b="1">
                <a:solidFill>
                  <a:schemeClr val="accent5"/>
                </a:solidFill>
                <a:latin typeface="Calibri" panose="020F0502020204030204" pitchFamily="34" charset="0"/>
                <a:cs typeface="Calibri" panose="020F0502020204030204" pitchFamily="34" charset="0"/>
              </a:rPr>
              <a:t> You can change the code of MetaMask to make it what you want it to be</a:t>
            </a:r>
          </a:p>
          <a:p>
            <a:pPr lvl="1" algn="just">
              <a:buFont typeface="Arial" panose="020B0604020202020204" pitchFamily="34" charset="0"/>
              <a:buChar char="•"/>
            </a:pPr>
            <a:r>
              <a:rPr lang="en-US" sz="1400" b="1">
                <a:solidFill>
                  <a:schemeClr val="accent5"/>
                </a:solidFill>
                <a:latin typeface="Calibri" panose="020F0502020204030204" pitchFamily="34" charset="0"/>
                <a:cs typeface="Calibri" panose="020F0502020204030204" pitchFamily="34" charset="0"/>
              </a:rPr>
              <a:t> Provides built-in coin purchasing</a:t>
            </a:r>
          </a:p>
          <a:p>
            <a:pPr lvl="1" algn="just">
              <a:buFont typeface="Arial" panose="020B0604020202020204" pitchFamily="34" charset="0"/>
              <a:buChar char="•"/>
            </a:pPr>
            <a:r>
              <a:rPr lang="en-US" sz="1400" b="1">
                <a:solidFill>
                  <a:schemeClr val="accent5"/>
                </a:solidFill>
                <a:latin typeface="Calibri" panose="020F0502020204030204" pitchFamily="34" charset="0"/>
                <a:cs typeface="Calibri" panose="020F0502020204030204" pitchFamily="34" charset="0"/>
              </a:rPr>
              <a:t> Local-key Storage</a:t>
            </a:r>
          </a:p>
          <a:p>
            <a:pPr algn="just">
              <a:lnSpc>
                <a:spcPct val="120000"/>
              </a:lnSpc>
            </a:pPr>
            <a:endParaRPr lang="zh-CN" altLang="en-US" sz="1400" dirty="0">
              <a:solidFill>
                <a:srgbClr val="000000"/>
              </a:solidFill>
              <a:latin typeface="Calibri" panose="020F0502020204030204" pitchFamily="34" charset="0"/>
              <a:cs typeface="+mn-ea"/>
              <a:sym typeface="+mn-lt"/>
            </a:endParaRPr>
          </a:p>
        </p:txBody>
      </p:sp>
    </p:spTree>
    <p:extLst>
      <p:ext uri="{BB962C8B-B14F-4D97-AF65-F5344CB8AC3E}">
        <p14:creationId xmlns:p14="http://schemas.microsoft.com/office/powerpoint/2010/main" val="143236633"/>
      </p:ext>
    </p:extLst>
  </p:cSld>
  <p:clrMapOvr>
    <a:masterClrMapping/>
  </p:clrMapOvr>
  <mc:AlternateContent xmlns:mc="http://schemas.openxmlformats.org/markup-compatibility/2006" xmlns:p14="http://schemas.microsoft.com/office/powerpoint/2010/main">
    <mc:Choice Requires="p14">
      <p:transition spd="slow" p14:dur="3400" advTm="0">
        <p14:reveal/>
      </p:transition>
    </mc:Choice>
    <mc:Fallback xmlns="">
      <p:transition spd="slow" advTm="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 name="Hình ảnh 1" descr="Ảnh có chứa văn bản&#10;&#10;Mô tả được tạo tự động">
            <a:extLst>
              <a:ext uri="{FF2B5EF4-FFF2-40B4-BE49-F238E27FC236}">
                <a16:creationId xmlns:a16="http://schemas.microsoft.com/office/drawing/2014/main" id="{7374D248-CE3F-4E36-8116-816EBAE44281}"/>
              </a:ext>
            </a:extLst>
          </p:cNvPr>
          <p:cNvPicPr>
            <a:picLocks noChangeAspect="1"/>
          </p:cNvPicPr>
          <p:nvPr/>
        </p:nvPicPr>
        <p:blipFill rotWithShape="1">
          <a:blip r:embed="rId2">
            <a:extLst>
              <a:ext uri="{28A0092B-C50C-407E-A947-70E740481C1C}">
                <a14:useLocalDpi xmlns:a14="http://schemas.microsoft.com/office/drawing/2010/main" val="0"/>
              </a:ext>
            </a:extLst>
          </a:blip>
          <a:srcRect b="9401"/>
          <a:stretch/>
        </p:blipFill>
        <p:spPr>
          <a:xfrm>
            <a:off x="0" y="288032"/>
            <a:ext cx="9159531" cy="4659982"/>
          </a:xfrm>
          <a:prstGeom prst="rect">
            <a:avLst/>
          </a:prstGeom>
        </p:spPr>
      </p:pic>
    </p:spTree>
    <p:extLst>
      <p:ext uri="{BB962C8B-B14F-4D97-AF65-F5344CB8AC3E}">
        <p14:creationId xmlns:p14="http://schemas.microsoft.com/office/powerpoint/2010/main" val="3546420792"/>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etaMask import - Truffle Ethereum tutorial - Edureka">
            <a:extLst>
              <a:ext uri="{FF2B5EF4-FFF2-40B4-BE49-F238E27FC236}">
                <a16:creationId xmlns:a16="http://schemas.microsoft.com/office/drawing/2014/main" id="{36852E29-74CC-46AE-9E63-5ECC8282DF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709188" cy="23622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etaMask network - Truffle Ethereum tutorial - Edureka">
            <a:extLst>
              <a:ext uri="{FF2B5EF4-FFF2-40B4-BE49-F238E27FC236}">
                <a16:creationId xmlns:a16="http://schemas.microsoft.com/office/drawing/2014/main" id="{3EBEF14B-60A6-4FC3-B6EC-690A452CBA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1"/>
            <a:ext cx="1837951" cy="236219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taMask account1 - Truffle Ethereum tutorial - Edureka">
            <a:extLst>
              <a:ext uri="{FF2B5EF4-FFF2-40B4-BE49-F238E27FC236}">
                <a16:creationId xmlns:a16="http://schemas.microsoft.com/office/drawing/2014/main" id="{C77AD539-EF71-4038-9845-EA597C1EB0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7864" y="0"/>
            <a:ext cx="2026659" cy="236219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MetaMask send - Truffle Ethereum tutorial - Edureka">
            <a:extLst>
              <a:ext uri="{FF2B5EF4-FFF2-40B4-BE49-F238E27FC236}">
                <a16:creationId xmlns:a16="http://schemas.microsoft.com/office/drawing/2014/main" id="{3CFDBA53-CD71-43FD-95D9-B0AECE2092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0193" y="0"/>
            <a:ext cx="1915296" cy="236219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etaMask transaction - Truffle Ethereum tutorial - Edureka">
            <a:extLst>
              <a:ext uri="{FF2B5EF4-FFF2-40B4-BE49-F238E27FC236}">
                <a16:creationId xmlns:a16="http://schemas.microsoft.com/office/drawing/2014/main" id="{C217A1A3-89BA-45E5-A8B7-AC3047FDEB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29648" y="0"/>
            <a:ext cx="1801778" cy="236219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truffle.js - Truffle Ethereum tutorial - Edureka">
            <a:extLst>
              <a:ext uri="{FF2B5EF4-FFF2-40B4-BE49-F238E27FC236}">
                <a16:creationId xmlns:a16="http://schemas.microsoft.com/office/drawing/2014/main" id="{AD1B0DA5-F358-411D-9D42-AB1F29665D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362198"/>
            <a:ext cx="4499992" cy="2781302"/>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truffle migrate - Truffle Ethereum tutorial - Edureka">
            <a:extLst>
              <a:ext uri="{FF2B5EF4-FFF2-40B4-BE49-F238E27FC236}">
                <a16:creationId xmlns:a16="http://schemas.microsoft.com/office/drawing/2014/main" id="{14A6DCFD-6DD3-4AF1-9BD0-DBDA6FDBCB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77482" y="2362197"/>
            <a:ext cx="4676688" cy="2799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2107479"/>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8"/>
          <p:cNvSpPr txBox="1"/>
          <p:nvPr/>
        </p:nvSpPr>
        <p:spPr>
          <a:xfrm>
            <a:off x="3326485" y="2102826"/>
            <a:ext cx="4917923" cy="984885"/>
          </a:xfrm>
          <a:prstGeom prst="rect">
            <a:avLst/>
          </a:prstGeom>
          <a:noFill/>
        </p:spPr>
        <p:txBody>
          <a:bodyPr wrap="square" lIns="0" tIns="0" rIns="0" bIns="0" rtlCol="0">
            <a:spAutoFit/>
          </a:bodyPr>
          <a:lstStyle/>
          <a:p>
            <a:r>
              <a:rPr lang="en-US" altLang="zh-CN" sz="3200" b="1">
                <a:solidFill>
                  <a:schemeClr val="tx1">
                    <a:lumMod val="65000"/>
                    <a:lumOff val="35000"/>
                  </a:schemeClr>
                </a:solidFill>
                <a:latin typeface="Calibri" panose="020F0502020204030204" pitchFamily="34" charset="0"/>
                <a:cs typeface="+mn-ea"/>
                <a:sym typeface="+mn-lt"/>
              </a:rPr>
              <a:t>04</a:t>
            </a:r>
            <a:r>
              <a:rPr lang="en-GB" altLang="zh-CN" sz="3200" b="1">
                <a:solidFill>
                  <a:schemeClr val="tx1">
                    <a:lumMod val="65000"/>
                    <a:lumOff val="35000"/>
                  </a:schemeClr>
                </a:solidFill>
                <a:latin typeface="Calibri" panose="020F0502020204030204" pitchFamily="34" charset="0"/>
                <a:cs typeface="+mn-ea"/>
                <a:sym typeface="+mn-lt"/>
              </a:rPr>
              <a:t> </a:t>
            </a:r>
            <a:r>
              <a:rPr lang="en-US" altLang="zh-CN" sz="3200" b="1">
                <a:solidFill>
                  <a:schemeClr val="tx1">
                    <a:lumMod val="65000"/>
                    <a:lumOff val="35000"/>
                  </a:schemeClr>
                </a:solidFill>
                <a:latin typeface="Calibri" panose="020F0502020204030204" pitchFamily="34" charset="0"/>
                <a:cs typeface="+mn-ea"/>
                <a:sym typeface="+mn-lt"/>
              </a:rPr>
              <a:t>BUILDING DAPPS</a:t>
            </a:r>
          </a:p>
          <a:p>
            <a:endParaRPr lang="en-US" altLang="zh-CN" sz="3200" b="1" dirty="0">
              <a:solidFill>
                <a:schemeClr val="tx1">
                  <a:lumMod val="65000"/>
                  <a:lumOff val="35000"/>
                </a:schemeClr>
              </a:solidFill>
              <a:latin typeface="Calibri" panose="020F0502020204030204" pitchFamily="34" charset="0"/>
              <a:cs typeface="+mn-ea"/>
              <a:sym typeface="+mn-lt"/>
            </a:endParaRPr>
          </a:p>
        </p:txBody>
      </p:sp>
      <p:sp>
        <p:nvSpPr>
          <p:cNvPr id="8" name="TextBox 49"/>
          <p:cNvSpPr txBox="1"/>
          <p:nvPr/>
        </p:nvSpPr>
        <p:spPr>
          <a:xfrm>
            <a:off x="3627380" y="2680506"/>
            <a:ext cx="2780138" cy="428451"/>
          </a:xfrm>
          <a:prstGeom prst="rect">
            <a:avLst/>
          </a:prstGeom>
          <a:noFill/>
        </p:spPr>
        <p:txBody>
          <a:bodyPr wrap="square" lIns="0" tIns="0" rIns="0" bIns="0" rtlCol="0">
            <a:spAutoFit/>
          </a:bodyPr>
          <a:lstStyle/>
          <a:p>
            <a:pPr marL="171450" indent="-171450">
              <a:lnSpc>
                <a:spcPct val="120000"/>
              </a:lnSpc>
              <a:buFontTx/>
              <a:buChar char="-"/>
            </a:pPr>
            <a:r>
              <a:rPr lang="en-US" altLang="zh-CN" sz="1200">
                <a:solidFill>
                  <a:srgbClr val="68B7C3"/>
                </a:solidFill>
                <a:latin typeface="Calibri" panose="020F0502020204030204" pitchFamily="34" charset="0"/>
                <a:cs typeface="+mn-ea"/>
                <a:sym typeface="+mn-lt"/>
              </a:rPr>
              <a:t>Schematic &amp; The process</a:t>
            </a:r>
          </a:p>
          <a:p>
            <a:pPr marL="171450" indent="-171450">
              <a:lnSpc>
                <a:spcPct val="120000"/>
              </a:lnSpc>
              <a:buFontTx/>
              <a:buChar char="-"/>
            </a:pPr>
            <a:r>
              <a:rPr lang="en-US" altLang="zh-CN" sz="1200">
                <a:solidFill>
                  <a:srgbClr val="68B7C3"/>
                </a:solidFill>
                <a:latin typeface="Calibri" panose="020F0502020204030204" pitchFamily="34" charset="0"/>
                <a:cs typeface="+mn-ea"/>
                <a:sym typeface="+mn-lt"/>
              </a:rPr>
              <a:t>Expand using NodeJS with Raspberry Pi</a:t>
            </a:r>
            <a:endParaRPr lang="zh-CN" altLang="en-US" sz="1200" dirty="0">
              <a:solidFill>
                <a:srgbClr val="68B7C3"/>
              </a:solidFill>
              <a:latin typeface="Calibri" panose="020F0502020204030204" pitchFamily="34" charset="0"/>
              <a:cs typeface="+mn-ea"/>
              <a:sym typeface="+mn-lt"/>
            </a:endParaRPr>
          </a:p>
        </p:txBody>
      </p:sp>
      <p:sp>
        <p:nvSpPr>
          <p:cNvPr id="5" name="等腰三角形 4">
            <a:extLst>
              <a:ext uri="{FF2B5EF4-FFF2-40B4-BE49-F238E27FC236}">
                <a16:creationId xmlns:a16="http://schemas.microsoft.com/office/drawing/2014/main" id="{3B758936-EADF-4A26-8380-5F3015E6D4E0}"/>
              </a:ext>
            </a:extLst>
          </p:cNvPr>
          <p:cNvSpPr/>
          <p:nvPr/>
        </p:nvSpPr>
        <p:spPr>
          <a:xfrm rot="5400000">
            <a:off x="-309962" y="-2734914"/>
            <a:ext cx="6560073" cy="5940152"/>
          </a:xfrm>
          <a:prstGeom prst="triangle">
            <a:avLst/>
          </a:prstGeom>
          <a:solidFill>
            <a:srgbClr val="38425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等腰三角形 5">
            <a:extLst>
              <a:ext uri="{FF2B5EF4-FFF2-40B4-BE49-F238E27FC236}">
                <a16:creationId xmlns:a16="http://schemas.microsoft.com/office/drawing/2014/main" id="{6CC3E64F-E2D8-4C60-A8B0-04EF343561D0}"/>
              </a:ext>
            </a:extLst>
          </p:cNvPr>
          <p:cNvSpPr/>
          <p:nvPr/>
        </p:nvSpPr>
        <p:spPr>
          <a:xfrm rot="5400000">
            <a:off x="-143154" y="977336"/>
            <a:ext cx="3029727" cy="2743421"/>
          </a:xfrm>
          <a:prstGeom prst="triangle">
            <a:avLst/>
          </a:prstGeom>
          <a:blipFill dpi="0" rotWithShape="1">
            <a:blip r:embed="rId4"/>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等腰三角形 9">
            <a:extLst>
              <a:ext uri="{FF2B5EF4-FFF2-40B4-BE49-F238E27FC236}">
                <a16:creationId xmlns:a16="http://schemas.microsoft.com/office/drawing/2014/main" id="{2A20614C-3C21-45BA-8F28-22D47D47D82F}"/>
              </a:ext>
            </a:extLst>
          </p:cNvPr>
          <p:cNvSpPr/>
          <p:nvPr/>
        </p:nvSpPr>
        <p:spPr>
          <a:xfrm rot="16200000" flipH="1">
            <a:off x="5679991" y="1734937"/>
            <a:ext cx="3220114" cy="3707904"/>
          </a:xfrm>
          <a:prstGeom prst="triangle">
            <a:avLst/>
          </a:prstGeom>
          <a:blipFill>
            <a:blip r:embed="rId5"/>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98613759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8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8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38000">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14:bounceEnd="38000">
                                          <p:cBhvr additive="base">
                                            <p:cTn id="11" dur="500" fill="hold"/>
                                            <p:tgtEl>
                                              <p:spTgt spid="6"/>
                                            </p:tgtEl>
                                            <p:attrNameLst>
                                              <p:attrName>ppt_x</p:attrName>
                                            </p:attrNameLst>
                                          </p:cBhvr>
                                          <p:tavLst>
                                            <p:tav tm="0">
                                              <p:val>
                                                <p:strVal val="0-#ppt_w/2"/>
                                              </p:val>
                                            </p:tav>
                                            <p:tav tm="100000">
                                              <p:val>
                                                <p:strVal val="#ppt_x"/>
                                              </p:val>
                                            </p:tav>
                                          </p:tavLst>
                                        </p:anim>
                                        <p:anim calcmode="lin" valueType="num" p14:bounceEnd="38000">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38000">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14:bounceEnd="38000">
                                          <p:cBhvr additive="base">
                                            <p:cTn id="15" dur="500" fill="hold"/>
                                            <p:tgtEl>
                                              <p:spTgt spid="10"/>
                                            </p:tgtEl>
                                            <p:attrNameLst>
                                              <p:attrName>ppt_x</p:attrName>
                                            </p:attrNameLst>
                                          </p:cBhvr>
                                          <p:tavLst>
                                            <p:tav tm="0">
                                              <p:val>
                                                <p:strVal val="1+#ppt_w/2"/>
                                              </p:val>
                                            </p:tav>
                                            <p:tav tm="100000">
                                              <p:val>
                                                <p:strVal val="#ppt_x"/>
                                              </p:val>
                                            </p:tav>
                                          </p:tavLst>
                                        </p:anim>
                                        <p:anim calcmode="lin" valueType="num" p14:bounceEnd="38000">
                                          <p:cBhvr additive="base">
                                            <p:cTn id="16" dur="500" fill="hold"/>
                                            <p:tgtEl>
                                              <p:spTgt spid="10"/>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2" presetClass="entr" presetSubtype="8" fill="hold" grpId="0" nodeType="afterEffect">
                                      <p:stCondLst>
                                        <p:cond delay="0"/>
                                      </p:stCondLst>
                                      <p:iterate type="lt">
                                        <p:tmPct val="30000"/>
                                      </p:iterate>
                                      <p:childTnLst>
                                        <p:set>
                                          <p:cBhvr>
                                            <p:cTn id="19" dur="1" fill="hold">
                                              <p:stCondLst>
                                                <p:cond delay="0"/>
                                              </p:stCondLst>
                                            </p:cTn>
                                            <p:tgtEl>
                                              <p:spTgt spid="7"/>
                                            </p:tgtEl>
                                            <p:attrNameLst>
                                              <p:attrName>style.visibility</p:attrName>
                                            </p:attrNameLst>
                                          </p:cBhvr>
                                          <p:to>
                                            <p:strVal val="visible"/>
                                          </p:to>
                                        </p:set>
                                        <p:animEffect transition="in" filter="wipe(left)">
                                          <p:cBhvr>
                                            <p:cTn id="20" dur="200"/>
                                            <p:tgtEl>
                                              <p:spTgt spid="7"/>
                                            </p:tgtEl>
                                          </p:cBhvr>
                                        </p:animEffect>
                                      </p:childTnLst>
                                    </p:cTn>
                                  </p:par>
                                </p:childTnLst>
                              </p:cTn>
                            </p:par>
                            <p:par>
                              <p:cTn id="21" fill="hold">
                                <p:stCondLst>
                                  <p:cond delay="1540"/>
                                </p:stCondLst>
                                <p:childTnLst>
                                  <p:par>
                                    <p:cTn id="22" presetID="22" presetClass="entr" presetSubtype="8" fill="hold" grpId="0" nodeType="afterEffect">
                                      <p:stCondLst>
                                        <p:cond delay="0"/>
                                      </p:stCondLst>
                                      <p:iterate type="lt">
                                        <p:tmPct val="30000"/>
                                      </p:iterate>
                                      <p:childTnLst>
                                        <p:set>
                                          <p:cBhvr>
                                            <p:cTn id="23" dur="1" fill="hold">
                                              <p:stCondLst>
                                                <p:cond delay="0"/>
                                              </p:stCondLst>
                                            </p:cTn>
                                            <p:tgtEl>
                                              <p:spTgt spid="8"/>
                                            </p:tgtEl>
                                            <p:attrNameLst>
                                              <p:attrName>style.visibility</p:attrName>
                                            </p:attrNameLst>
                                          </p:cBhvr>
                                          <p:to>
                                            <p:strVal val="visible"/>
                                          </p:to>
                                        </p:set>
                                        <p:animEffect transition="in" filter="wipe(left)">
                                          <p:cBhvr>
                                            <p:cTn id="24" dur="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5" grpId="0" animBg="1"/>
          <p:bldP spid="6" grpId="0" animBg="1"/>
          <p:bldP spid="1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2" presetClass="entr" presetSubtype="8" fill="hold" grpId="0" nodeType="afterEffect">
                                      <p:stCondLst>
                                        <p:cond delay="0"/>
                                      </p:stCondLst>
                                      <p:iterate type="lt">
                                        <p:tmPct val="30000"/>
                                      </p:iterate>
                                      <p:childTnLst>
                                        <p:set>
                                          <p:cBhvr>
                                            <p:cTn id="19" dur="1" fill="hold">
                                              <p:stCondLst>
                                                <p:cond delay="0"/>
                                              </p:stCondLst>
                                            </p:cTn>
                                            <p:tgtEl>
                                              <p:spTgt spid="7"/>
                                            </p:tgtEl>
                                            <p:attrNameLst>
                                              <p:attrName>style.visibility</p:attrName>
                                            </p:attrNameLst>
                                          </p:cBhvr>
                                          <p:to>
                                            <p:strVal val="visible"/>
                                          </p:to>
                                        </p:set>
                                        <p:animEffect transition="in" filter="wipe(left)">
                                          <p:cBhvr>
                                            <p:cTn id="20" dur="200"/>
                                            <p:tgtEl>
                                              <p:spTgt spid="7"/>
                                            </p:tgtEl>
                                          </p:cBhvr>
                                        </p:animEffect>
                                      </p:childTnLst>
                                    </p:cTn>
                                  </p:par>
                                </p:childTnLst>
                              </p:cTn>
                            </p:par>
                            <p:par>
                              <p:cTn id="21" fill="hold">
                                <p:stCondLst>
                                  <p:cond delay="1540"/>
                                </p:stCondLst>
                                <p:childTnLst>
                                  <p:par>
                                    <p:cTn id="22" presetID="22" presetClass="entr" presetSubtype="8" fill="hold" grpId="0" nodeType="afterEffect">
                                      <p:stCondLst>
                                        <p:cond delay="0"/>
                                      </p:stCondLst>
                                      <p:iterate type="lt">
                                        <p:tmPct val="30000"/>
                                      </p:iterate>
                                      <p:childTnLst>
                                        <p:set>
                                          <p:cBhvr>
                                            <p:cTn id="23" dur="1" fill="hold">
                                              <p:stCondLst>
                                                <p:cond delay="0"/>
                                              </p:stCondLst>
                                            </p:cTn>
                                            <p:tgtEl>
                                              <p:spTgt spid="8"/>
                                            </p:tgtEl>
                                            <p:attrNameLst>
                                              <p:attrName>style.visibility</p:attrName>
                                            </p:attrNameLst>
                                          </p:cBhvr>
                                          <p:to>
                                            <p:strVal val="visible"/>
                                          </p:to>
                                        </p:set>
                                        <p:animEffect transition="in" filter="wipe(left)">
                                          <p:cBhvr>
                                            <p:cTn id="24" dur="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5" grpId="0" animBg="1"/>
          <p:bldP spid="6" grpId="0" animBg="1"/>
          <p:bldP spid="10" grpId="0"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8"/>
          <p:cNvSpPr txBox="1"/>
          <p:nvPr/>
        </p:nvSpPr>
        <p:spPr>
          <a:xfrm>
            <a:off x="2822429" y="2102826"/>
            <a:ext cx="5493987" cy="492443"/>
          </a:xfrm>
          <a:prstGeom prst="rect">
            <a:avLst/>
          </a:prstGeom>
          <a:noFill/>
        </p:spPr>
        <p:txBody>
          <a:bodyPr wrap="square" lIns="0" tIns="0" rIns="0" bIns="0" rtlCol="0">
            <a:spAutoFit/>
          </a:bodyPr>
          <a:lstStyle/>
          <a:p>
            <a:r>
              <a:rPr lang="en-US" altLang="zh-CN" sz="3200" b="1">
                <a:solidFill>
                  <a:schemeClr val="tx1">
                    <a:lumMod val="65000"/>
                    <a:lumOff val="35000"/>
                  </a:schemeClr>
                </a:solidFill>
                <a:latin typeface="Calibri" panose="020F0502020204030204" pitchFamily="34" charset="0"/>
                <a:cs typeface="+mn-ea"/>
                <a:sym typeface="+mn-lt"/>
              </a:rPr>
              <a:t>01</a:t>
            </a:r>
            <a:r>
              <a:rPr lang="en-GB" altLang="zh-CN" sz="3200" b="1">
                <a:solidFill>
                  <a:schemeClr val="tx1">
                    <a:lumMod val="65000"/>
                    <a:lumOff val="35000"/>
                  </a:schemeClr>
                </a:solidFill>
                <a:latin typeface="Calibri" panose="020F0502020204030204" pitchFamily="34" charset="0"/>
                <a:cs typeface="+mn-ea"/>
                <a:sym typeface="+mn-lt"/>
              </a:rPr>
              <a:t> </a:t>
            </a:r>
            <a:r>
              <a:rPr lang="en-US" altLang="zh-CN" sz="3200" b="1">
                <a:solidFill>
                  <a:schemeClr val="tx1">
                    <a:lumMod val="65000"/>
                    <a:lumOff val="35000"/>
                  </a:schemeClr>
                </a:solidFill>
                <a:latin typeface="Calibri" panose="020F0502020204030204" pitchFamily="34" charset="0"/>
                <a:cs typeface="+mn-ea"/>
                <a:sym typeface="+mn-lt"/>
              </a:rPr>
              <a:t>INTRODUCE ABOUT WEB3.JS </a:t>
            </a:r>
            <a:endParaRPr lang="en-GB" altLang="zh-CN" sz="3200" b="1" dirty="0">
              <a:solidFill>
                <a:schemeClr val="tx1">
                  <a:lumMod val="65000"/>
                  <a:lumOff val="35000"/>
                </a:schemeClr>
              </a:solidFill>
              <a:latin typeface="Calibri" panose="020F0502020204030204" pitchFamily="34" charset="0"/>
              <a:cs typeface="+mn-ea"/>
              <a:sym typeface="+mn-lt"/>
            </a:endParaRPr>
          </a:p>
        </p:txBody>
      </p:sp>
      <p:sp>
        <p:nvSpPr>
          <p:cNvPr id="8" name="TextBox 49"/>
          <p:cNvSpPr txBox="1"/>
          <p:nvPr/>
        </p:nvSpPr>
        <p:spPr>
          <a:xfrm>
            <a:off x="3851920" y="2715766"/>
            <a:ext cx="2780138" cy="428451"/>
          </a:xfrm>
          <a:prstGeom prst="rect">
            <a:avLst/>
          </a:prstGeom>
          <a:noFill/>
        </p:spPr>
        <p:txBody>
          <a:bodyPr wrap="square" lIns="0" tIns="0" rIns="0" bIns="0" rtlCol="0">
            <a:spAutoFit/>
          </a:bodyPr>
          <a:lstStyle/>
          <a:p>
            <a:pPr marL="171450" indent="-171450">
              <a:lnSpc>
                <a:spcPct val="120000"/>
              </a:lnSpc>
              <a:buFontTx/>
              <a:buChar char="-"/>
            </a:pPr>
            <a:r>
              <a:rPr lang="en-US" altLang="zh-CN" sz="1200">
                <a:solidFill>
                  <a:srgbClr val="38425D"/>
                </a:solidFill>
                <a:latin typeface="Calibri" panose="020F0502020204030204" pitchFamily="34" charset="0"/>
                <a:cs typeface="+mn-ea"/>
                <a:sym typeface="+mn-lt"/>
              </a:rPr>
              <a:t>Web2.0 &amp; Web3.0</a:t>
            </a:r>
          </a:p>
          <a:p>
            <a:pPr marL="171450" indent="-171450">
              <a:lnSpc>
                <a:spcPct val="120000"/>
              </a:lnSpc>
              <a:buFontTx/>
              <a:buChar char="-"/>
            </a:pPr>
            <a:r>
              <a:rPr lang="en-US" altLang="zh-CN" sz="1200">
                <a:solidFill>
                  <a:srgbClr val="38425D"/>
                </a:solidFill>
                <a:latin typeface="Calibri" panose="020F0502020204030204" pitchFamily="34" charset="0"/>
                <a:cs typeface="+mn-ea"/>
                <a:sym typeface="+mn-lt"/>
              </a:rPr>
              <a:t>Web3.js</a:t>
            </a:r>
            <a:endParaRPr lang="zh-CN" altLang="en-US" sz="1200" dirty="0">
              <a:solidFill>
                <a:srgbClr val="38425D"/>
              </a:solidFill>
              <a:latin typeface="Calibri" panose="020F0502020204030204" pitchFamily="34" charset="0"/>
              <a:cs typeface="+mn-ea"/>
              <a:sym typeface="+mn-lt"/>
            </a:endParaRPr>
          </a:p>
        </p:txBody>
      </p:sp>
      <p:sp>
        <p:nvSpPr>
          <p:cNvPr id="5" name="等腰三角形 4">
            <a:extLst>
              <a:ext uri="{FF2B5EF4-FFF2-40B4-BE49-F238E27FC236}">
                <a16:creationId xmlns:a16="http://schemas.microsoft.com/office/drawing/2014/main" id="{3B758936-EADF-4A26-8380-5F3015E6D4E0}"/>
              </a:ext>
            </a:extLst>
          </p:cNvPr>
          <p:cNvSpPr/>
          <p:nvPr/>
        </p:nvSpPr>
        <p:spPr>
          <a:xfrm rot="5400000">
            <a:off x="-309962" y="-2734914"/>
            <a:ext cx="6560073" cy="5940152"/>
          </a:xfrm>
          <a:prstGeom prst="triangle">
            <a:avLst/>
          </a:prstGeom>
          <a:solidFill>
            <a:srgbClr val="38425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等腰三角形 5">
            <a:extLst>
              <a:ext uri="{FF2B5EF4-FFF2-40B4-BE49-F238E27FC236}">
                <a16:creationId xmlns:a16="http://schemas.microsoft.com/office/drawing/2014/main" id="{6CC3E64F-E2D8-4C60-A8B0-04EF343561D0}"/>
              </a:ext>
            </a:extLst>
          </p:cNvPr>
          <p:cNvSpPr/>
          <p:nvPr/>
        </p:nvSpPr>
        <p:spPr>
          <a:xfrm rot="5400000">
            <a:off x="-143154" y="977336"/>
            <a:ext cx="3029727" cy="2743421"/>
          </a:xfrm>
          <a:prstGeom prst="triangle">
            <a:avLst/>
          </a:prstGeom>
          <a:blipFill dpi="0" rotWithShape="1">
            <a:blip r:embed="rId4"/>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等腰三角形 9">
            <a:extLst>
              <a:ext uri="{FF2B5EF4-FFF2-40B4-BE49-F238E27FC236}">
                <a16:creationId xmlns:a16="http://schemas.microsoft.com/office/drawing/2014/main" id="{2A20614C-3C21-45BA-8F28-22D47D47D82F}"/>
              </a:ext>
            </a:extLst>
          </p:cNvPr>
          <p:cNvSpPr/>
          <p:nvPr/>
        </p:nvSpPr>
        <p:spPr>
          <a:xfrm rot="16200000" flipH="1">
            <a:off x="6076035" y="2130981"/>
            <a:ext cx="3220114" cy="2915816"/>
          </a:xfrm>
          <a:prstGeom prst="triangle">
            <a:avLst/>
          </a:prstGeom>
          <a:solidFill>
            <a:srgbClr val="68B7C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 name="Hình ảnh 2">
            <a:extLst>
              <a:ext uri="{FF2B5EF4-FFF2-40B4-BE49-F238E27FC236}">
                <a16:creationId xmlns:a16="http://schemas.microsoft.com/office/drawing/2014/main" id="{2C81C83C-5E51-4898-BBF6-EAAEEC41B48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16216" y="347784"/>
            <a:ext cx="1333339" cy="1333339"/>
          </a:xfrm>
          <a:prstGeom prst="rect">
            <a:avLst/>
          </a:prstGeom>
        </p:spPr>
      </p:pic>
      <p:pic>
        <p:nvPicPr>
          <p:cNvPr id="9" name="Hình ảnh 8">
            <a:extLst>
              <a:ext uri="{FF2B5EF4-FFF2-40B4-BE49-F238E27FC236}">
                <a16:creationId xmlns:a16="http://schemas.microsoft.com/office/drawing/2014/main" id="{FB9BF905-FA20-4C7D-BDA9-892ECB2B1B8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69371" y="3515199"/>
            <a:ext cx="1318065" cy="1333339"/>
          </a:xfrm>
          <a:prstGeom prst="flowChartConnector">
            <a:avLst/>
          </a:prstGeom>
        </p:spPr>
      </p:pic>
    </p:spTree>
    <p:extLst>
      <p:ext uri="{BB962C8B-B14F-4D97-AF65-F5344CB8AC3E}">
        <p14:creationId xmlns:p14="http://schemas.microsoft.com/office/powerpoint/2010/main" val="188728834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8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8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38000">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14:bounceEnd="38000">
                                          <p:cBhvr additive="base">
                                            <p:cTn id="11" dur="500" fill="hold"/>
                                            <p:tgtEl>
                                              <p:spTgt spid="6"/>
                                            </p:tgtEl>
                                            <p:attrNameLst>
                                              <p:attrName>ppt_x</p:attrName>
                                            </p:attrNameLst>
                                          </p:cBhvr>
                                          <p:tavLst>
                                            <p:tav tm="0">
                                              <p:val>
                                                <p:strVal val="0-#ppt_w/2"/>
                                              </p:val>
                                            </p:tav>
                                            <p:tav tm="100000">
                                              <p:val>
                                                <p:strVal val="#ppt_x"/>
                                              </p:val>
                                            </p:tav>
                                          </p:tavLst>
                                        </p:anim>
                                        <p:anim calcmode="lin" valueType="num" p14:bounceEnd="38000">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38000">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14:bounceEnd="38000">
                                          <p:cBhvr additive="base">
                                            <p:cTn id="15" dur="500" fill="hold"/>
                                            <p:tgtEl>
                                              <p:spTgt spid="10"/>
                                            </p:tgtEl>
                                            <p:attrNameLst>
                                              <p:attrName>ppt_x</p:attrName>
                                            </p:attrNameLst>
                                          </p:cBhvr>
                                          <p:tavLst>
                                            <p:tav tm="0">
                                              <p:val>
                                                <p:strVal val="1+#ppt_w/2"/>
                                              </p:val>
                                            </p:tav>
                                            <p:tav tm="100000">
                                              <p:val>
                                                <p:strVal val="#ppt_x"/>
                                              </p:val>
                                            </p:tav>
                                          </p:tavLst>
                                        </p:anim>
                                        <p:anim calcmode="lin" valueType="num" p14:bounceEnd="38000">
                                          <p:cBhvr additive="base">
                                            <p:cTn id="16" dur="500" fill="hold"/>
                                            <p:tgtEl>
                                              <p:spTgt spid="10"/>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2" presetClass="entr" presetSubtype="8" fill="hold" grpId="0" nodeType="afterEffect">
                                      <p:stCondLst>
                                        <p:cond delay="0"/>
                                      </p:stCondLst>
                                      <p:iterate type="lt">
                                        <p:tmPct val="30000"/>
                                      </p:iterate>
                                      <p:childTnLst>
                                        <p:set>
                                          <p:cBhvr>
                                            <p:cTn id="19" dur="1" fill="hold">
                                              <p:stCondLst>
                                                <p:cond delay="0"/>
                                              </p:stCondLst>
                                            </p:cTn>
                                            <p:tgtEl>
                                              <p:spTgt spid="7"/>
                                            </p:tgtEl>
                                            <p:attrNameLst>
                                              <p:attrName>style.visibility</p:attrName>
                                            </p:attrNameLst>
                                          </p:cBhvr>
                                          <p:to>
                                            <p:strVal val="visible"/>
                                          </p:to>
                                        </p:set>
                                        <p:animEffect transition="in" filter="wipe(left)">
                                          <p:cBhvr>
                                            <p:cTn id="20" dur="200"/>
                                            <p:tgtEl>
                                              <p:spTgt spid="7"/>
                                            </p:tgtEl>
                                          </p:cBhvr>
                                        </p:animEffect>
                                      </p:childTnLst>
                                    </p:cTn>
                                  </p:par>
                                </p:childTnLst>
                              </p:cTn>
                            </p:par>
                            <p:par>
                              <p:cTn id="21" fill="hold">
                                <p:stCondLst>
                                  <p:cond delay="2020"/>
                                </p:stCondLst>
                                <p:childTnLst>
                                  <p:par>
                                    <p:cTn id="22" presetID="22" presetClass="entr" presetSubtype="8" fill="hold" grpId="0" nodeType="afterEffect">
                                      <p:stCondLst>
                                        <p:cond delay="0"/>
                                      </p:stCondLst>
                                      <p:iterate type="lt">
                                        <p:tmPct val="30000"/>
                                      </p:iterate>
                                      <p:childTnLst>
                                        <p:set>
                                          <p:cBhvr>
                                            <p:cTn id="23" dur="1" fill="hold">
                                              <p:stCondLst>
                                                <p:cond delay="0"/>
                                              </p:stCondLst>
                                            </p:cTn>
                                            <p:tgtEl>
                                              <p:spTgt spid="8"/>
                                            </p:tgtEl>
                                            <p:attrNameLst>
                                              <p:attrName>style.visibility</p:attrName>
                                            </p:attrNameLst>
                                          </p:cBhvr>
                                          <p:to>
                                            <p:strVal val="visible"/>
                                          </p:to>
                                        </p:set>
                                        <p:animEffect transition="in" filter="wipe(left)">
                                          <p:cBhvr>
                                            <p:cTn id="24" dur="200"/>
                                            <p:tgtEl>
                                              <p:spTgt spid="8"/>
                                            </p:tgtEl>
                                          </p:cBhvr>
                                        </p:animEffect>
                                      </p:childTnLst>
                                    </p:cTn>
                                  </p:par>
                                  <p:par>
                                    <p:cTn id="25" presetID="2" presetClass="entr" presetSubtype="2"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1+#ppt_w/2"/>
                                              </p:val>
                                            </p:tav>
                                            <p:tav tm="100000">
                                              <p:val>
                                                <p:strVal val="#ppt_x"/>
                                              </p:val>
                                            </p:tav>
                                          </p:tavLst>
                                        </p:anim>
                                        <p:anim calcmode="lin" valueType="num">
                                          <p:cBhvr additive="base">
                                            <p:cTn id="28" dur="500" fill="hold"/>
                                            <p:tgtEl>
                                              <p:spTgt spid="3"/>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0-#ppt_w/2"/>
                                              </p:val>
                                            </p:tav>
                                            <p:tav tm="100000">
                                              <p:val>
                                                <p:strVal val="#ppt_x"/>
                                              </p:val>
                                            </p:tav>
                                          </p:tavLst>
                                        </p:anim>
                                        <p:anim calcmode="lin" valueType="num">
                                          <p:cBhvr additive="base">
                                            <p:cTn id="3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5" grpId="0" animBg="1"/>
          <p:bldP spid="6" grpId="0" animBg="1"/>
          <p:bldP spid="1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2" presetClass="entr" presetSubtype="8" fill="hold" grpId="0" nodeType="afterEffect">
                                      <p:stCondLst>
                                        <p:cond delay="0"/>
                                      </p:stCondLst>
                                      <p:iterate type="lt">
                                        <p:tmPct val="30000"/>
                                      </p:iterate>
                                      <p:childTnLst>
                                        <p:set>
                                          <p:cBhvr>
                                            <p:cTn id="19" dur="1" fill="hold">
                                              <p:stCondLst>
                                                <p:cond delay="0"/>
                                              </p:stCondLst>
                                            </p:cTn>
                                            <p:tgtEl>
                                              <p:spTgt spid="7"/>
                                            </p:tgtEl>
                                            <p:attrNameLst>
                                              <p:attrName>style.visibility</p:attrName>
                                            </p:attrNameLst>
                                          </p:cBhvr>
                                          <p:to>
                                            <p:strVal val="visible"/>
                                          </p:to>
                                        </p:set>
                                        <p:animEffect transition="in" filter="wipe(left)">
                                          <p:cBhvr>
                                            <p:cTn id="20" dur="200"/>
                                            <p:tgtEl>
                                              <p:spTgt spid="7"/>
                                            </p:tgtEl>
                                          </p:cBhvr>
                                        </p:animEffect>
                                      </p:childTnLst>
                                    </p:cTn>
                                  </p:par>
                                </p:childTnLst>
                              </p:cTn>
                            </p:par>
                            <p:par>
                              <p:cTn id="21" fill="hold">
                                <p:stCondLst>
                                  <p:cond delay="2020"/>
                                </p:stCondLst>
                                <p:childTnLst>
                                  <p:par>
                                    <p:cTn id="22" presetID="22" presetClass="entr" presetSubtype="8" fill="hold" grpId="0" nodeType="afterEffect">
                                      <p:stCondLst>
                                        <p:cond delay="0"/>
                                      </p:stCondLst>
                                      <p:iterate type="lt">
                                        <p:tmPct val="30000"/>
                                      </p:iterate>
                                      <p:childTnLst>
                                        <p:set>
                                          <p:cBhvr>
                                            <p:cTn id="23" dur="1" fill="hold">
                                              <p:stCondLst>
                                                <p:cond delay="0"/>
                                              </p:stCondLst>
                                            </p:cTn>
                                            <p:tgtEl>
                                              <p:spTgt spid="8"/>
                                            </p:tgtEl>
                                            <p:attrNameLst>
                                              <p:attrName>style.visibility</p:attrName>
                                            </p:attrNameLst>
                                          </p:cBhvr>
                                          <p:to>
                                            <p:strVal val="visible"/>
                                          </p:to>
                                        </p:set>
                                        <p:animEffect transition="in" filter="wipe(left)">
                                          <p:cBhvr>
                                            <p:cTn id="24" dur="200"/>
                                            <p:tgtEl>
                                              <p:spTgt spid="8"/>
                                            </p:tgtEl>
                                          </p:cBhvr>
                                        </p:animEffect>
                                      </p:childTnLst>
                                    </p:cTn>
                                  </p:par>
                                  <p:par>
                                    <p:cTn id="25" presetID="2" presetClass="entr" presetSubtype="2"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1+#ppt_w/2"/>
                                              </p:val>
                                            </p:tav>
                                            <p:tav tm="100000">
                                              <p:val>
                                                <p:strVal val="#ppt_x"/>
                                              </p:val>
                                            </p:tav>
                                          </p:tavLst>
                                        </p:anim>
                                        <p:anim calcmode="lin" valueType="num">
                                          <p:cBhvr additive="base">
                                            <p:cTn id="28" dur="500" fill="hold"/>
                                            <p:tgtEl>
                                              <p:spTgt spid="3"/>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0-#ppt_w/2"/>
                                              </p:val>
                                            </p:tav>
                                            <p:tav tm="100000">
                                              <p:val>
                                                <p:strVal val="#ppt_x"/>
                                              </p:val>
                                            </p:tav>
                                          </p:tavLst>
                                        </p:anim>
                                        <p:anim calcmode="lin" valueType="num">
                                          <p:cBhvr additive="base">
                                            <p:cTn id="3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5" grpId="0" animBg="1"/>
          <p:bldP spid="6" grpId="0" animBg="1"/>
          <p:bldP spid="10" grpId="0" animBg="1"/>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4" name="Nhóm 1053">
            <a:extLst>
              <a:ext uri="{FF2B5EF4-FFF2-40B4-BE49-F238E27FC236}">
                <a16:creationId xmlns:a16="http://schemas.microsoft.com/office/drawing/2014/main" id="{F7D4C111-6524-44C9-9C2A-FCC88DE5A587}"/>
              </a:ext>
            </a:extLst>
          </p:cNvPr>
          <p:cNvGrpSpPr/>
          <p:nvPr/>
        </p:nvGrpSpPr>
        <p:grpSpPr>
          <a:xfrm>
            <a:off x="2071179" y="3867894"/>
            <a:ext cx="4856902" cy="1182114"/>
            <a:chOff x="2071179" y="3981924"/>
            <a:chExt cx="4856902" cy="1182114"/>
          </a:xfrm>
        </p:grpSpPr>
        <p:pic>
          <p:nvPicPr>
            <p:cNvPr id="6" name="Hình ảnh 5">
              <a:extLst>
                <a:ext uri="{FF2B5EF4-FFF2-40B4-BE49-F238E27FC236}">
                  <a16:creationId xmlns:a16="http://schemas.microsoft.com/office/drawing/2014/main" id="{7B9EE863-C734-466F-8483-F667BCD9CEF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40873" b="23331"/>
            <a:stretch/>
          </p:blipFill>
          <p:spPr>
            <a:xfrm>
              <a:off x="2071179" y="3981924"/>
              <a:ext cx="2572829" cy="1182114"/>
            </a:xfrm>
            <a:prstGeom prst="roundRect">
              <a:avLst/>
            </a:prstGeom>
          </p:spPr>
        </p:pic>
        <p:cxnSp>
          <p:nvCxnSpPr>
            <p:cNvPr id="1024" name="Đường kết nối Mũi tên Thẳng 1023">
              <a:extLst>
                <a:ext uri="{FF2B5EF4-FFF2-40B4-BE49-F238E27FC236}">
                  <a16:creationId xmlns:a16="http://schemas.microsoft.com/office/drawing/2014/main" id="{DB521E67-170E-4F25-A6AA-961A106396FC}"/>
                </a:ext>
              </a:extLst>
            </p:cNvPr>
            <p:cNvCxnSpPr>
              <a:cxnSpLocks/>
            </p:cNvCxnSpPr>
            <p:nvPr/>
          </p:nvCxnSpPr>
          <p:spPr>
            <a:xfrm flipV="1">
              <a:off x="4499992" y="4370471"/>
              <a:ext cx="2428089" cy="9662"/>
            </a:xfrm>
            <a:prstGeom prst="straightConnector1">
              <a:avLst/>
            </a:prstGeom>
            <a:ln w="57150">
              <a:solidFill>
                <a:srgbClr val="E4A663"/>
              </a:solidFill>
              <a:tailEnd type="triangle"/>
            </a:ln>
          </p:spPr>
          <p:style>
            <a:lnRef idx="1">
              <a:schemeClr val="accent1"/>
            </a:lnRef>
            <a:fillRef idx="0">
              <a:schemeClr val="accent1"/>
            </a:fillRef>
            <a:effectRef idx="0">
              <a:schemeClr val="accent1"/>
            </a:effectRef>
            <a:fontRef idx="minor">
              <a:schemeClr val="tx1"/>
            </a:fontRef>
          </p:style>
        </p:cxnSp>
        <p:sp>
          <p:nvSpPr>
            <p:cNvPr id="1028" name="Hình chữ nhật 1027">
              <a:extLst>
                <a:ext uri="{FF2B5EF4-FFF2-40B4-BE49-F238E27FC236}">
                  <a16:creationId xmlns:a16="http://schemas.microsoft.com/office/drawing/2014/main" id="{017EBDF5-1E7E-4990-98A3-4D82C6BB6C38}"/>
                </a:ext>
              </a:extLst>
            </p:cNvPr>
            <p:cNvSpPr/>
            <p:nvPr/>
          </p:nvSpPr>
          <p:spPr>
            <a:xfrm>
              <a:off x="5214461" y="4011910"/>
              <a:ext cx="865943" cy="369332"/>
            </a:xfrm>
            <a:prstGeom prst="rect">
              <a:avLst/>
            </a:prstGeom>
            <a:noFill/>
          </p:spPr>
          <p:txBody>
            <a:bodyPr wrap="none" lIns="91440" tIns="45720" rIns="91440" bIns="45720">
              <a:spAutoFit/>
            </a:bodyPr>
            <a:lstStyle/>
            <a:p>
              <a:pPr algn="ctr"/>
              <a:r>
                <a:rPr lang="en-US" b="0" i="1" cap="none" spc="0">
                  <a:ln w="0"/>
                  <a:solidFill>
                    <a:srgbClr val="5E464D"/>
                  </a:solidFill>
                  <a:effectLst>
                    <a:outerShdw blurRad="38100" dist="19050" dir="2700000" algn="tl" rotWithShape="0">
                      <a:schemeClr val="dk1">
                        <a:alpha val="40000"/>
                      </a:schemeClr>
                    </a:outerShdw>
                  </a:effectLst>
                </a:rPr>
                <a:t>create</a:t>
              </a:r>
              <a:endParaRPr lang="vi-VN" b="0" i="1" cap="none" spc="0">
                <a:ln w="0"/>
                <a:solidFill>
                  <a:srgbClr val="5E464D"/>
                </a:solidFill>
                <a:effectLst>
                  <a:outerShdw blurRad="38100" dist="19050" dir="2700000" algn="tl" rotWithShape="0">
                    <a:schemeClr val="dk1">
                      <a:alpha val="40000"/>
                    </a:schemeClr>
                  </a:outerShdw>
                </a:effectLst>
              </a:endParaRPr>
            </a:p>
          </p:txBody>
        </p:sp>
      </p:grpSp>
      <p:pic>
        <p:nvPicPr>
          <p:cNvPr id="16" name="Hình ảnh 15" descr="Ảnh có chứa hàng rào, ngoài trời, lớn, đen&#10;&#10;Mô tả được tạo tự động">
            <a:extLst>
              <a:ext uri="{FF2B5EF4-FFF2-40B4-BE49-F238E27FC236}">
                <a16:creationId xmlns:a16="http://schemas.microsoft.com/office/drawing/2014/main" id="{B9A1A801-C600-4DE9-9AA1-2C3DFEA2CA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1345" y="3131718"/>
            <a:ext cx="1906047" cy="1906047"/>
          </a:xfrm>
          <a:prstGeom prst="roundRect">
            <a:avLst/>
          </a:prstGeom>
        </p:spPr>
      </p:pic>
      <p:grpSp>
        <p:nvGrpSpPr>
          <p:cNvPr id="58" name="Nhóm 57">
            <a:extLst>
              <a:ext uri="{FF2B5EF4-FFF2-40B4-BE49-F238E27FC236}">
                <a16:creationId xmlns:a16="http://schemas.microsoft.com/office/drawing/2014/main" id="{117A6FA8-19FB-44F7-B63F-799A5748448F}"/>
              </a:ext>
            </a:extLst>
          </p:cNvPr>
          <p:cNvGrpSpPr/>
          <p:nvPr/>
        </p:nvGrpSpPr>
        <p:grpSpPr>
          <a:xfrm>
            <a:off x="1403648" y="881016"/>
            <a:ext cx="3384376" cy="3346918"/>
            <a:chOff x="1619672" y="843558"/>
            <a:chExt cx="3384376" cy="3346918"/>
          </a:xfrm>
        </p:grpSpPr>
        <p:grpSp>
          <p:nvGrpSpPr>
            <p:cNvPr id="57" name="Nhóm 56">
              <a:extLst>
                <a:ext uri="{FF2B5EF4-FFF2-40B4-BE49-F238E27FC236}">
                  <a16:creationId xmlns:a16="http://schemas.microsoft.com/office/drawing/2014/main" id="{31D2D5E7-9AE9-4D03-BD1A-759A3F2C9ABA}"/>
                </a:ext>
              </a:extLst>
            </p:cNvPr>
            <p:cNvGrpSpPr/>
            <p:nvPr/>
          </p:nvGrpSpPr>
          <p:grpSpPr>
            <a:xfrm>
              <a:off x="1619672" y="843558"/>
              <a:ext cx="3384376" cy="2008041"/>
              <a:chOff x="1619672" y="843558"/>
              <a:chExt cx="3384376" cy="2008041"/>
            </a:xfrm>
          </p:grpSpPr>
          <p:grpSp>
            <p:nvGrpSpPr>
              <p:cNvPr id="56" name="Nhóm 55">
                <a:extLst>
                  <a:ext uri="{FF2B5EF4-FFF2-40B4-BE49-F238E27FC236}">
                    <a16:creationId xmlns:a16="http://schemas.microsoft.com/office/drawing/2014/main" id="{C743D8B0-47AE-4860-9421-FA3899F1C834}"/>
                  </a:ext>
                </a:extLst>
              </p:cNvPr>
              <p:cNvGrpSpPr/>
              <p:nvPr/>
            </p:nvGrpSpPr>
            <p:grpSpPr>
              <a:xfrm>
                <a:off x="1619672" y="1203598"/>
                <a:ext cx="3384376" cy="1648001"/>
                <a:chOff x="1619672" y="1211781"/>
                <a:chExt cx="3384376" cy="1648001"/>
              </a:xfrm>
            </p:grpSpPr>
            <p:pic>
              <p:nvPicPr>
                <p:cNvPr id="10" name="Hình ảnh 9">
                  <a:extLst>
                    <a:ext uri="{FF2B5EF4-FFF2-40B4-BE49-F238E27FC236}">
                      <a16:creationId xmlns:a16="http://schemas.microsoft.com/office/drawing/2014/main" id="{64D6AEA5-9DCF-4769-B8DE-4FA7D59793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79912" y="1635646"/>
                  <a:ext cx="1224136" cy="1224136"/>
                </a:xfrm>
                <a:prstGeom prst="rect">
                  <a:avLst/>
                </a:prstGeom>
              </p:spPr>
            </p:pic>
            <p:cxnSp>
              <p:nvCxnSpPr>
                <p:cNvPr id="20" name="Đường kết nối: Mũi tên Gấp khúc 19">
                  <a:extLst>
                    <a:ext uri="{FF2B5EF4-FFF2-40B4-BE49-F238E27FC236}">
                      <a16:creationId xmlns:a16="http://schemas.microsoft.com/office/drawing/2014/main" id="{1B1D5107-D293-49A5-9D64-98AB01331A80}"/>
                    </a:ext>
                  </a:extLst>
                </p:cNvPr>
                <p:cNvCxnSpPr>
                  <a:cxnSpLocks/>
                  <a:stCxn id="3" idx="6"/>
                  <a:endCxn id="10" idx="0"/>
                </p:cNvCxnSpPr>
                <p:nvPr/>
              </p:nvCxnSpPr>
              <p:spPr>
                <a:xfrm>
                  <a:off x="1619672" y="1211781"/>
                  <a:ext cx="2772308" cy="423865"/>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55" name="Nhóm 54">
                <a:extLst>
                  <a:ext uri="{FF2B5EF4-FFF2-40B4-BE49-F238E27FC236}">
                    <a16:creationId xmlns:a16="http://schemas.microsoft.com/office/drawing/2014/main" id="{9E059C13-7BB2-4E11-B37A-298659F0A3E1}"/>
                  </a:ext>
                </a:extLst>
              </p:cNvPr>
              <p:cNvGrpSpPr/>
              <p:nvPr/>
            </p:nvGrpSpPr>
            <p:grpSpPr>
              <a:xfrm>
                <a:off x="2492401" y="843558"/>
                <a:ext cx="1314784" cy="770967"/>
                <a:chOff x="2492401" y="448251"/>
                <a:chExt cx="1314784" cy="770967"/>
              </a:xfrm>
            </p:grpSpPr>
            <p:sp>
              <p:nvSpPr>
                <p:cNvPr id="25" name="Hình chữ nhật 24">
                  <a:extLst>
                    <a:ext uri="{FF2B5EF4-FFF2-40B4-BE49-F238E27FC236}">
                      <a16:creationId xmlns:a16="http://schemas.microsoft.com/office/drawing/2014/main" id="{47F47793-5595-4EA0-A3D6-D3872CCE1CDE}"/>
                    </a:ext>
                  </a:extLst>
                </p:cNvPr>
                <p:cNvSpPr/>
                <p:nvPr/>
              </p:nvSpPr>
              <p:spPr>
                <a:xfrm>
                  <a:off x="2492401" y="448251"/>
                  <a:ext cx="1314784" cy="400110"/>
                </a:xfrm>
                <a:prstGeom prst="rect">
                  <a:avLst/>
                </a:prstGeom>
                <a:noFill/>
              </p:spPr>
              <p:txBody>
                <a:bodyPr wrap="none" lIns="91440" tIns="45720" rIns="91440" bIns="45720">
                  <a:spAutoFit/>
                </a:bodyPr>
                <a:lstStyle/>
                <a:p>
                  <a:pPr algn="ctr"/>
                  <a:r>
                    <a:rPr lang="en-US" sz="2000" i="1">
                      <a:ln w="0"/>
                      <a:solidFill>
                        <a:schemeClr val="accent1"/>
                      </a:solidFill>
                      <a:effectLst>
                        <a:outerShdw blurRad="38100" dist="25400" dir="5400000" algn="ctr" rotWithShape="0">
                          <a:srgbClr val="6E747A">
                            <a:alpha val="43000"/>
                          </a:srgbClr>
                        </a:outerShdw>
                      </a:effectLst>
                    </a:rPr>
                    <a:t>b</a:t>
                  </a:r>
                  <a:r>
                    <a:rPr lang="en-US" sz="2000" b="0" i="1" cap="none" spc="0">
                      <a:ln w="0"/>
                      <a:solidFill>
                        <a:schemeClr val="accent1"/>
                      </a:solidFill>
                      <a:effectLst>
                        <a:outerShdw blurRad="38100" dist="25400" dir="5400000" algn="ctr" rotWithShape="0">
                          <a:srgbClr val="6E747A">
                            <a:alpha val="43000"/>
                          </a:srgbClr>
                        </a:outerShdw>
                      </a:effectLst>
                    </a:rPr>
                    <a:t>ased on</a:t>
                  </a:r>
                  <a:endParaRPr lang="vi-VN" sz="2000" b="0" i="1" cap="none" spc="0">
                    <a:ln w="0"/>
                    <a:solidFill>
                      <a:srgbClr val="E46730"/>
                    </a:solidFill>
                    <a:effectLst>
                      <a:outerShdw blurRad="38100" dist="25400" dir="5400000" algn="ctr" rotWithShape="0">
                        <a:srgbClr val="6E747A">
                          <a:alpha val="43000"/>
                        </a:srgbClr>
                      </a:outerShdw>
                    </a:effectLst>
                  </a:endParaRPr>
                </a:p>
              </p:txBody>
            </p:sp>
            <p:sp>
              <p:nvSpPr>
                <p:cNvPr id="26" name="Hình chữ nhật 25">
                  <a:extLst>
                    <a:ext uri="{FF2B5EF4-FFF2-40B4-BE49-F238E27FC236}">
                      <a16:creationId xmlns:a16="http://schemas.microsoft.com/office/drawing/2014/main" id="{BC6C71DE-08B6-4A7C-ADD9-E673AFEF1BD0}"/>
                    </a:ext>
                  </a:extLst>
                </p:cNvPr>
                <p:cNvSpPr/>
                <p:nvPr/>
              </p:nvSpPr>
              <p:spPr>
                <a:xfrm>
                  <a:off x="2575084" y="819108"/>
                  <a:ext cx="1149417" cy="400110"/>
                </a:xfrm>
                <a:prstGeom prst="rect">
                  <a:avLst/>
                </a:prstGeom>
                <a:noFill/>
              </p:spPr>
              <p:txBody>
                <a:bodyPr wrap="none" lIns="91440" tIns="45720" rIns="91440" bIns="45720">
                  <a:spAutoFit/>
                </a:bodyPr>
                <a:lstStyle/>
                <a:p>
                  <a:pPr algn="ctr"/>
                  <a:r>
                    <a:rPr lang="en-US" sz="2000" i="1">
                      <a:ln w="0"/>
                      <a:solidFill>
                        <a:srgbClr val="E46730"/>
                      </a:solidFill>
                      <a:effectLst>
                        <a:outerShdw blurRad="38100" dist="25400" dir="5400000" algn="ctr" rotWithShape="0">
                          <a:srgbClr val="6E747A">
                            <a:alpha val="43000"/>
                          </a:srgbClr>
                        </a:outerShdw>
                      </a:effectLst>
                    </a:rPr>
                    <a:t>W</a:t>
                  </a:r>
                  <a:r>
                    <a:rPr lang="en-US" sz="2000" b="0" i="1" cap="none" spc="0">
                      <a:ln w="0"/>
                      <a:solidFill>
                        <a:srgbClr val="E46730"/>
                      </a:solidFill>
                      <a:effectLst>
                        <a:outerShdw blurRad="38100" dist="25400" dir="5400000" algn="ctr" rotWithShape="0">
                          <a:srgbClr val="6E747A">
                            <a:alpha val="43000"/>
                          </a:srgbClr>
                        </a:outerShdw>
                      </a:effectLst>
                    </a:rPr>
                    <a:t>eb3.js</a:t>
                  </a:r>
                  <a:endParaRPr lang="vi-VN" sz="2000" b="0" i="1" cap="none" spc="0">
                    <a:ln w="0"/>
                    <a:solidFill>
                      <a:srgbClr val="E46730"/>
                    </a:solidFill>
                    <a:effectLst>
                      <a:outerShdw blurRad="38100" dist="25400" dir="5400000" algn="ctr" rotWithShape="0">
                        <a:srgbClr val="6E747A">
                          <a:alpha val="43000"/>
                        </a:srgbClr>
                      </a:outerShdw>
                    </a:effectLst>
                  </a:endParaRPr>
                </a:p>
              </p:txBody>
            </p:sp>
          </p:grpSp>
        </p:grpSp>
        <p:cxnSp>
          <p:nvCxnSpPr>
            <p:cNvPr id="28" name="Đường kết nối Mũi tên Thẳng 27">
              <a:extLst>
                <a:ext uri="{FF2B5EF4-FFF2-40B4-BE49-F238E27FC236}">
                  <a16:creationId xmlns:a16="http://schemas.microsoft.com/office/drawing/2014/main" id="{D7DAE269-5B7B-4E49-8013-23FA73011B6C}"/>
                </a:ext>
              </a:extLst>
            </p:cNvPr>
            <p:cNvCxnSpPr>
              <a:cxnSpLocks/>
              <a:stCxn id="10" idx="2"/>
            </p:cNvCxnSpPr>
            <p:nvPr/>
          </p:nvCxnSpPr>
          <p:spPr>
            <a:xfrm>
              <a:off x="4391980" y="2851599"/>
              <a:ext cx="0" cy="1338877"/>
            </a:xfrm>
            <a:prstGeom prst="straightConnector1">
              <a:avLst/>
            </a:prstGeom>
            <a:ln w="38100">
              <a:solidFill>
                <a:srgbClr val="5E464D"/>
              </a:solidFill>
              <a:prstDash val="dashDot"/>
              <a:tailEnd type="triangle"/>
            </a:ln>
          </p:spPr>
          <p:style>
            <a:lnRef idx="1">
              <a:schemeClr val="accent1"/>
            </a:lnRef>
            <a:fillRef idx="0">
              <a:schemeClr val="accent1"/>
            </a:fillRef>
            <a:effectRef idx="0">
              <a:schemeClr val="accent1"/>
            </a:effectRef>
            <a:fontRef idx="minor">
              <a:schemeClr val="tx1"/>
            </a:fontRef>
          </p:style>
        </p:cxnSp>
      </p:grpSp>
      <p:grpSp>
        <p:nvGrpSpPr>
          <p:cNvPr id="54" name="Nhóm 53">
            <a:extLst>
              <a:ext uri="{FF2B5EF4-FFF2-40B4-BE49-F238E27FC236}">
                <a16:creationId xmlns:a16="http://schemas.microsoft.com/office/drawing/2014/main" id="{09E1B40C-5A5C-4A70-9E8B-9500926EDAB3}"/>
              </a:ext>
            </a:extLst>
          </p:cNvPr>
          <p:cNvGrpSpPr/>
          <p:nvPr/>
        </p:nvGrpSpPr>
        <p:grpSpPr>
          <a:xfrm>
            <a:off x="177070" y="627534"/>
            <a:ext cx="1636796" cy="3454342"/>
            <a:chOff x="177070" y="267494"/>
            <a:chExt cx="1636796" cy="3454342"/>
          </a:xfrm>
        </p:grpSpPr>
        <p:grpSp>
          <p:nvGrpSpPr>
            <p:cNvPr id="53" name="Nhóm 52">
              <a:extLst>
                <a:ext uri="{FF2B5EF4-FFF2-40B4-BE49-F238E27FC236}">
                  <a16:creationId xmlns:a16="http://schemas.microsoft.com/office/drawing/2014/main" id="{0A3FD1B7-0439-48BC-B588-2BAC0AACC67C}"/>
                </a:ext>
              </a:extLst>
            </p:cNvPr>
            <p:cNvGrpSpPr/>
            <p:nvPr/>
          </p:nvGrpSpPr>
          <p:grpSpPr>
            <a:xfrm>
              <a:off x="177070" y="267494"/>
              <a:ext cx="1442602" cy="1168494"/>
              <a:chOff x="177070" y="267494"/>
              <a:chExt cx="1442602" cy="1168494"/>
            </a:xfrm>
          </p:grpSpPr>
          <p:pic>
            <p:nvPicPr>
              <p:cNvPr id="3" name="Hình ảnh 2">
                <a:extLst>
                  <a:ext uri="{FF2B5EF4-FFF2-40B4-BE49-F238E27FC236}">
                    <a16:creationId xmlns:a16="http://schemas.microsoft.com/office/drawing/2014/main" id="{2B06E2C2-1871-45FF-808B-DA2CE8C42A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5536" y="267494"/>
                <a:ext cx="1224136" cy="1168494"/>
              </a:xfrm>
              <a:prstGeom prst="flowChartConnector">
                <a:avLst/>
              </a:prstGeom>
            </p:spPr>
          </p:pic>
          <p:sp>
            <p:nvSpPr>
              <p:cNvPr id="4" name="Hình chữ nhật 3">
                <a:extLst>
                  <a:ext uri="{FF2B5EF4-FFF2-40B4-BE49-F238E27FC236}">
                    <a16:creationId xmlns:a16="http://schemas.microsoft.com/office/drawing/2014/main" id="{B1DEC363-1CA7-4244-A208-9A1797EAF039}"/>
                  </a:ext>
                </a:extLst>
              </p:cNvPr>
              <p:cNvSpPr/>
              <p:nvPr/>
            </p:nvSpPr>
            <p:spPr>
              <a:xfrm rot="1903528">
                <a:off x="177070" y="1015917"/>
                <a:ext cx="1224136" cy="307777"/>
              </a:xfrm>
              <a:prstGeom prst="rect">
                <a:avLst/>
              </a:prstGeom>
              <a:noFill/>
            </p:spPr>
            <p:txBody>
              <a:bodyPr wrap="square" lIns="91440" tIns="45720" rIns="91440" bIns="45720">
                <a:spAutoFit/>
              </a:bodyPr>
              <a:lstStyle/>
              <a:p>
                <a:pPr algn="ctr"/>
                <a:r>
                  <a:rPr lang="en-US" sz="1400">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Web3.js</a:t>
                </a:r>
                <a:endParaRPr lang="vi-VN" sz="1400" cap="none" spc="0">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endParaRPr>
              </a:p>
            </p:txBody>
          </p:sp>
        </p:grpSp>
        <p:grpSp>
          <p:nvGrpSpPr>
            <p:cNvPr id="36" name="Nhóm 35">
              <a:extLst>
                <a:ext uri="{FF2B5EF4-FFF2-40B4-BE49-F238E27FC236}">
                  <a16:creationId xmlns:a16="http://schemas.microsoft.com/office/drawing/2014/main" id="{44D3CB10-E9F2-46E0-AD3E-1557A342F656}"/>
                </a:ext>
              </a:extLst>
            </p:cNvPr>
            <p:cNvGrpSpPr/>
            <p:nvPr/>
          </p:nvGrpSpPr>
          <p:grpSpPr>
            <a:xfrm>
              <a:off x="187604" y="2433124"/>
              <a:ext cx="1626262" cy="1288712"/>
              <a:chOff x="192890" y="3003047"/>
              <a:chExt cx="1626262" cy="1288712"/>
            </a:xfrm>
          </p:grpSpPr>
          <p:pic>
            <p:nvPicPr>
              <p:cNvPr id="34" name="Hình ảnh 33" descr="Ảnh có chứa văn bản, bản đồ&#10;&#10;Mô tả được tạo tự động">
                <a:extLst>
                  <a:ext uri="{FF2B5EF4-FFF2-40B4-BE49-F238E27FC236}">
                    <a16:creationId xmlns:a16="http://schemas.microsoft.com/office/drawing/2014/main" id="{8B51977A-FAE5-4FC4-AE09-960DA637B7ED}"/>
                  </a:ext>
                </a:extLst>
              </p:cNvPr>
              <p:cNvPicPr>
                <a:picLocks noChangeAspect="1"/>
              </p:cNvPicPr>
              <p:nvPr/>
            </p:nvPicPr>
            <p:blipFill rotWithShape="1">
              <a:blip r:embed="rId6">
                <a:extLst>
                  <a:ext uri="{28A0092B-C50C-407E-A947-70E740481C1C}">
                    <a14:useLocalDpi xmlns:a14="http://schemas.microsoft.com/office/drawing/2010/main" val="0"/>
                  </a:ext>
                </a:extLst>
              </a:blip>
              <a:srcRect l="23931" t="17593" r="25642" b="23040"/>
              <a:stretch/>
            </p:blipFill>
            <p:spPr>
              <a:xfrm>
                <a:off x="192890" y="3015330"/>
                <a:ext cx="1626262" cy="1276429"/>
              </a:xfrm>
              <a:prstGeom prst="roundRect">
                <a:avLst/>
              </a:prstGeom>
            </p:spPr>
          </p:pic>
          <p:sp>
            <p:nvSpPr>
              <p:cNvPr id="35" name="Hình chữ nhật 34">
                <a:extLst>
                  <a:ext uri="{FF2B5EF4-FFF2-40B4-BE49-F238E27FC236}">
                    <a16:creationId xmlns:a16="http://schemas.microsoft.com/office/drawing/2014/main" id="{966989AE-8F9E-4549-9C82-720313000CCF}"/>
                  </a:ext>
                </a:extLst>
              </p:cNvPr>
              <p:cNvSpPr/>
              <p:nvPr/>
            </p:nvSpPr>
            <p:spPr>
              <a:xfrm>
                <a:off x="595016" y="3003047"/>
                <a:ext cx="1224136" cy="338554"/>
              </a:xfrm>
              <a:prstGeom prst="rect">
                <a:avLst/>
              </a:prstGeom>
              <a:noFill/>
            </p:spPr>
            <p:txBody>
              <a:bodyPr wrap="square" lIns="91440" tIns="45720" rIns="91440" bIns="45720">
                <a:spAutoFit/>
              </a:bodyPr>
              <a:lstStyle/>
              <a:p>
                <a:pPr algn="ctr"/>
                <a:r>
                  <a:rPr lang="en-US" sz="1600" b="1">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JSON RPC</a:t>
                </a:r>
                <a:endParaRPr lang="vi-VN" sz="1600" b="1" cap="none" spc="0">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endParaRPr>
              </a:p>
            </p:txBody>
          </p:sp>
        </p:grpSp>
        <p:cxnSp>
          <p:nvCxnSpPr>
            <p:cNvPr id="41" name="Đường kết nối Mũi tên Thẳng 40">
              <a:extLst>
                <a:ext uri="{FF2B5EF4-FFF2-40B4-BE49-F238E27FC236}">
                  <a16:creationId xmlns:a16="http://schemas.microsoft.com/office/drawing/2014/main" id="{E7ACE165-A684-4AEC-B79E-1BE82C48B097}"/>
                </a:ext>
              </a:extLst>
            </p:cNvPr>
            <p:cNvCxnSpPr>
              <a:cxnSpLocks/>
            </p:cNvCxnSpPr>
            <p:nvPr/>
          </p:nvCxnSpPr>
          <p:spPr>
            <a:xfrm>
              <a:off x="899592" y="1519549"/>
              <a:ext cx="0" cy="913575"/>
            </a:xfrm>
            <a:prstGeom prst="straightConnector1">
              <a:avLst/>
            </a:prstGeom>
            <a:ln w="38100">
              <a:solidFill>
                <a:srgbClr val="1368AA"/>
              </a:solidFill>
              <a:tailEnd type="triangle"/>
            </a:ln>
          </p:spPr>
          <p:style>
            <a:lnRef idx="1">
              <a:schemeClr val="accent1"/>
            </a:lnRef>
            <a:fillRef idx="0">
              <a:schemeClr val="accent1"/>
            </a:fillRef>
            <a:effectRef idx="0">
              <a:schemeClr val="accent1"/>
            </a:effectRef>
            <a:fontRef idx="minor">
              <a:schemeClr val="tx1"/>
            </a:fontRef>
          </p:style>
        </p:cxnSp>
        <p:cxnSp>
          <p:nvCxnSpPr>
            <p:cNvPr id="42" name="Đường kết nối Mũi tên Thẳng 41">
              <a:extLst>
                <a:ext uri="{FF2B5EF4-FFF2-40B4-BE49-F238E27FC236}">
                  <a16:creationId xmlns:a16="http://schemas.microsoft.com/office/drawing/2014/main" id="{98706E17-2763-4D3E-A250-2F7DC9D6EAB6}"/>
                </a:ext>
              </a:extLst>
            </p:cNvPr>
            <p:cNvCxnSpPr>
              <a:cxnSpLocks/>
            </p:cNvCxnSpPr>
            <p:nvPr/>
          </p:nvCxnSpPr>
          <p:spPr>
            <a:xfrm flipV="1">
              <a:off x="1043608" y="1491630"/>
              <a:ext cx="0" cy="886989"/>
            </a:xfrm>
            <a:prstGeom prst="straightConnector1">
              <a:avLst/>
            </a:prstGeom>
            <a:ln w="38100">
              <a:solidFill>
                <a:srgbClr val="818284"/>
              </a:solidFill>
              <a:tailEnd type="triangle"/>
            </a:ln>
          </p:spPr>
          <p:style>
            <a:lnRef idx="1">
              <a:schemeClr val="accent1"/>
            </a:lnRef>
            <a:fillRef idx="0">
              <a:schemeClr val="accent1"/>
            </a:fillRef>
            <a:effectRef idx="0">
              <a:schemeClr val="accent1"/>
            </a:effectRef>
            <a:fontRef idx="minor">
              <a:schemeClr val="tx1"/>
            </a:fontRef>
          </p:style>
        </p:cxnSp>
        <p:sp>
          <p:nvSpPr>
            <p:cNvPr id="51" name="Hình chữ nhật 50">
              <a:extLst>
                <a:ext uri="{FF2B5EF4-FFF2-40B4-BE49-F238E27FC236}">
                  <a16:creationId xmlns:a16="http://schemas.microsoft.com/office/drawing/2014/main" id="{DD4556B8-628B-452E-AA3D-5930A4206A2D}"/>
                </a:ext>
              </a:extLst>
            </p:cNvPr>
            <p:cNvSpPr/>
            <p:nvPr/>
          </p:nvSpPr>
          <p:spPr>
            <a:xfrm rot="5400000">
              <a:off x="632768" y="1752260"/>
              <a:ext cx="1164101" cy="400110"/>
            </a:xfrm>
            <a:prstGeom prst="rect">
              <a:avLst/>
            </a:prstGeom>
            <a:noFill/>
          </p:spPr>
          <p:txBody>
            <a:bodyPr wrap="none" lIns="91440" tIns="45720" rIns="91440" bIns="45720">
              <a:spAutoFit/>
            </a:bodyPr>
            <a:lstStyle/>
            <a:p>
              <a:pPr algn="ctr"/>
              <a:r>
                <a:rPr lang="en-US" sz="2000" b="0" i="1" cap="none" spc="0">
                  <a:ln w="0"/>
                  <a:solidFill>
                    <a:srgbClr val="1368AA"/>
                  </a:solidFill>
                  <a:effectLst>
                    <a:outerShdw blurRad="38100" dist="19050" dir="2700000" algn="tl" rotWithShape="0">
                      <a:schemeClr val="dk1">
                        <a:alpha val="40000"/>
                      </a:schemeClr>
                    </a:outerShdw>
                  </a:effectLst>
                </a:rPr>
                <a:t>con</a:t>
              </a:r>
              <a:r>
                <a:rPr lang="en-US" sz="2000" b="0" i="1" cap="none" spc="0">
                  <a:ln w="0"/>
                  <a:solidFill>
                    <a:srgbClr val="818284"/>
                  </a:solidFill>
                  <a:effectLst>
                    <a:outerShdw blurRad="38100" dist="19050" dir="2700000" algn="tl" rotWithShape="0">
                      <a:schemeClr val="dk1">
                        <a:alpha val="40000"/>
                      </a:schemeClr>
                    </a:outerShdw>
                  </a:effectLst>
                </a:rPr>
                <a:t>nect</a:t>
              </a:r>
              <a:endParaRPr lang="vi-VN" sz="2000" b="0" i="1" cap="none" spc="0">
                <a:ln w="0"/>
                <a:solidFill>
                  <a:srgbClr val="818284"/>
                </a:solidFill>
                <a:effectLst>
                  <a:outerShdw blurRad="38100" dist="19050" dir="2700000" algn="tl" rotWithShape="0">
                    <a:schemeClr val="dk1">
                      <a:alpha val="40000"/>
                    </a:schemeClr>
                  </a:outerShdw>
                </a:effectLst>
              </a:endParaRPr>
            </a:p>
          </p:txBody>
        </p:sp>
      </p:grpSp>
      <p:sp>
        <p:nvSpPr>
          <p:cNvPr id="52" name="Hình chữ nhật 51">
            <a:extLst>
              <a:ext uri="{FF2B5EF4-FFF2-40B4-BE49-F238E27FC236}">
                <a16:creationId xmlns:a16="http://schemas.microsoft.com/office/drawing/2014/main" id="{D400DA4B-2DF9-475E-B6CD-638C0177E2B6}"/>
              </a:ext>
            </a:extLst>
          </p:cNvPr>
          <p:cNvSpPr/>
          <p:nvPr/>
        </p:nvSpPr>
        <p:spPr>
          <a:xfrm>
            <a:off x="801035" y="51470"/>
            <a:ext cx="3974165" cy="461665"/>
          </a:xfrm>
          <a:prstGeom prst="rect">
            <a:avLst/>
          </a:prstGeom>
          <a:noFill/>
        </p:spPr>
        <p:txBody>
          <a:bodyPr wrap="none" lIns="91440" tIns="45720" rIns="91440" bIns="45720">
            <a:spAutoFit/>
          </a:bodyPr>
          <a:lstStyle/>
          <a:p>
            <a:pPr algn="ctr"/>
            <a:r>
              <a:rPr lang="en-US" sz="2400" b="1" cap="none" spc="0">
                <a:ln w="0"/>
                <a:solidFill>
                  <a:schemeClr val="tx1"/>
                </a:solidFill>
              </a:rPr>
              <a:t>Ethereum JavaScript API</a:t>
            </a:r>
            <a:endParaRPr lang="vi-VN" sz="2400" b="1" cap="none" spc="0">
              <a:ln w="0"/>
              <a:solidFill>
                <a:schemeClr val="tx1"/>
              </a:solidFill>
            </a:endParaRPr>
          </a:p>
        </p:txBody>
      </p:sp>
      <p:pic>
        <p:nvPicPr>
          <p:cNvPr id="1030" name="Picture 6" descr="Image result for Ethereum JavaScript API">
            <a:extLst>
              <a:ext uri="{FF2B5EF4-FFF2-40B4-BE49-F238E27FC236}">
                <a16:creationId xmlns:a16="http://schemas.microsoft.com/office/drawing/2014/main" id="{33084E85-1354-41CA-954B-ABF6ACF2FB6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20538"/>
            <a:ext cx="783905" cy="783905"/>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Nhóm 59">
            <a:extLst>
              <a:ext uri="{FF2B5EF4-FFF2-40B4-BE49-F238E27FC236}">
                <a16:creationId xmlns:a16="http://schemas.microsoft.com/office/drawing/2014/main" id="{458D0125-C146-4A41-B18D-8EEC2217D4F1}"/>
              </a:ext>
            </a:extLst>
          </p:cNvPr>
          <p:cNvGrpSpPr/>
          <p:nvPr/>
        </p:nvGrpSpPr>
        <p:grpSpPr>
          <a:xfrm>
            <a:off x="5352072" y="364991"/>
            <a:ext cx="4111423" cy="1390330"/>
            <a:chOff x="5490430" y="763367"/>
            <a:chExt cx="4111423" cy="1390330"/>
          </a:xfrm>
        </p:grpSpPr>
        <p:pic>
          <p:nvPicPr>
            <p:cNvPr id="17" name="Picture 20" descr="Image result for certificate of origin png">
              <a:extLst>
                <a:ext uri="{FF2B5EF4-FFF2-40B4-BE49-F238E27FC236}">
                  <a16:creationId xmlns:a16="http://schemas.microsoft.com/office/drawing/2014/main" id="{E98FC1F2-29A0-4CB8-9851-FE2112FC454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911708" y="1117595"/>
              <a:ext cx="1036102" cy="1036102"/>
            </a:xfrm>
            <a:prstGeom prst="rect">
              <a:avLst/>
            </a:prstGeom>
            <a:noFill/>
            <a:extLst>
              <a:ext uri="{909E8E84-426E-40DD-AFC4-6F175D3DCCD1}">
                <a14:hiddenFill xmlns:a14="http://schemas.microsoft.com/office/drawing/2010/main">
                  <a:solidFill>
                    <a:srgbClr val="FFFFFF"/>
                  </a:solidFill>
                </a14:hiddenFill>
              </a:ext>
            </a:extLst>
          </p:spPr>
        </p:pic>
        <p:sp>
          <p:nvSpPr>
            <p:cNvPr id="18" name="Hình chữ nhật 17">
              <a:extLst>
                <a:ext uri="{FF2B5EF4-FFF2-40B4-BE49-F238E27FC236}">
                  <a16:creationId xmlns:a16="http://schemas.microsoft.com/office/drawing/2014/main" id="{8BC679C4-49DF-4850-8A8B-D43BA560ADC8}"/>
                </a:ext>
              </a:extLst>
            </p:cNvPr>
            <p:cNvSpPr/>
            <p:nvPr/>
          </p:nvSpPr>
          <p:spPr>
            <a:xfrm>
              <a:off x="6429758" y="1281126"/>
              <a:ext cx="3172095" cy="738664"/>
            </a:xfrm>
            <a:prstGeom prst="rect">
              <a:avLst/>
            </a:prstGeom>
            <a:noFill/>
          </p:spPr>
          <p:txBody>
            <a:bodyPr wrap="square" lIns="91440" tIns="45720" rIns="91440" bIns="45720">
              <a:spAutoFit/>
            </a:bodyPr>
            <a:lstStyle/>
            <a:p>
              <a:pPr marL="685800" indent="-220663">
                <a:buFont typeface="Arial" panose="020B0604020202020204" pitchFamily="34" charset="0"/>
                <a:buChar char="•"/>
              </a:pPr>
              <a:r>
                <a:rPr lang="en-US" sz="1400">
                  <a:ln w="0"/>
                  <a:effectLst>
                    <a:outerShdw blurRad="38100" dist="19050" dir="2700000" algn="tl" rotWithShape="0">
                      <a:schemeClr val="dk1">
                        <a:alpha val="40000"/>
                      </a:schemeClr>
                    </a:outerShdw>
                  </a:effectLst>
                </a:rPr>
                <a:t>f</a:t>
              </a:r>
              <a:r>
                <a:rPr lang="en-US" sz="1400" b="0" cap="none" spc="0">
                  <a:ln w="0"/>
                  <a:solidFill>
                    <a:schemeClr val="tx1"/>
                  </a:solidFill>
                  <a:effectLst>
                    <a:outerShdw blurRad="38100" dist="19050" dir="2700000" algn="tl" rotWithShape="0">
                      <a:schemeClr val="dk1">
                        <a:alpha val="40000"/>
                      </a:schemeClr>
                    </a:outerShdw>
                  </a:effectLst>
                </a:rPr>
                <a:t>ile </a:t>
              </a:r>
              <a:r>
                <a:rPr lang="en-US" sz="1400" b="1" cap="none" spc="0">
                  <a:ln w="0"/>
                  <a:solidFill>
                    <a:srgbClr val="FF0000"/>
                  </a:solidFill>
                  <a:effectLst>
                    <a:outerShdw blurRad="38100" dist="19050" dir="2700000" algn="tl" rotWithShape="0">
                      <a:schemeClr val="dk1">
                        <a:alpha val="40000"/>
                      </a:schemeClr>
                    </a:outerShdw>
                  </a:effectLst>
                </a:rPr>
                <a:t>smartcontract.sol</a:t>
              </a:r>
            </a:p>
            <a:p>
              <a:pPr marL="685800" indent="-220663">
                <a:buFont typeface="Arial" panose="020B0604020202020204" pitchFamily="34" charset="0"/>
                <a:buChar char="•"/>
              </a:pPr>
              <a:r>
                <a:rPr lang="en-US" sz="1400">
                  <a:ln w="0"/>
                  <a:effectLst>
                    <a:outerShdw blurRad="38100" dist="19050" dir="2700000" algn="tl" rotWithShape="0">
                      <a:schemeClr val="dk1">
                        <a:alpha val="40000"/>
                      </a:schemeClr>
                    </a:outerShdw>
                  </a:effectLst>
                </a:rPr>
                <a:t>file </a:t>
              </a:r>
              <a:r>
                <a:rPr lang="en-US" sz="1400" b="1">
                  <a:ln w="0"/>
                  <a:solidFill>
                    <a:srgbClr val="FF0000"/>
                  </a:solidFill>
                  <a:effectLst>
                    <a:outerShdw blurRad="38100" dist="19050" dir="2700000" algn="tl" rotWithShape="0">
                      <a:schemeClr val="dk1">
                        <a:alpha val="40000"/>
                      </a:schemeClr>
                    </a:outerShdw>
                  </a:effectLst>
                </a:rPr>
                <a:t>.js</a:t>
              </a:r>
            </a:p>
            <a:p>
              <a:pPr marL="685800" indent="-220663">
                <a:buFont typeface="Arial" panose="020B0604020202020204" pitchFamily="34" charset="0"/>
                <a:buChar char="•"/>
              </a:pPr>
              <a:r>
                <a:rPr lang="en-US" sz="1400" b="1" i="1">
                  <a:ln w="0"/>
                  <a:solidFill>
                    <a:srgbClr val="FF0000"/>
                  </a:solidFill>
                  <a:effectLst>
                    <a:outerShdw blurRad="38100" dist="19050" dir="2700000" algn="tl" rotWithShape="0">
                      <a:schemeClr val="dk1">
                        <a:alpha val="40000"/>
                      </a:schemeClr>
                    </a:outerShdw>
                  </a:effectLst>
                </a:rPr>
                <a:t>c</a:t>
              </a:r>
              <a:r>
                <a:rPr lang="en-US" sz="1400" b="1" i="1" cap="none" spc="0">
                  <a:ln w="0"/>
                  <a:solidFill>
                    <a:srgbClr val="FF0000"/>
                  </a:solidFill>
                  <a:effectLst>
                    <a:outerShdw blurRad="38100" dist="19050" dir="2700000" algn="tl" rotWithShape="0">
                      <a:schemeClr val="dk1">
                        <a:alpha val="40000"/>
                      </a:schemeClr>
                    </a:outerShdw>
                  </a:effectLst>
                </a:rPr>
                <a:t>onfig.js</a:t>
              </a:r>
              <a:endParaRPr lang="vi-VN" sz="1400" b="1" i="1" cap="none" spc="0">
                <a:ln w="0"/>
                <a:solidFill>
                  <a:srgbClr val="FF0000"/>
                </a:solidFill>
                <a:effectLst>
                  <a:outerShdw blurRad="38100" dist="19050" dir="2700000" algn="tl" rotWithShape="0">
                    <a:schemeClr val="dk1">
                      <a:alpha val="40000"/>
                    </a:schemeClr>
                  </a:outerShdw>
                </a:effectLst>
              </a:endParaRPr>
            </a:p>
          </p:txBody>
        </p:sp>
        <p:sp>
          <p:nvSpPr>
            <p:cNvPr id="59" name="Hình chữ nhật 58">
              <a:extLst>
                <a:ext uri="{FF2B5EF4-FFF2-40B4-BE49-F238E27FC236}">
                  <a16:creationId xmlns:a16="http://schemas.microsoft.com/office/drawing/2014/main" id="{AA2B4634-B0F5-4D4F-BD17-A34AF902FC1A}"/>
                </a:ext>
              </a:extLst>
            </p:cNvPr>
            <p:cNvSpPr/>
            <p:nvPr/>
          </p:nvSpPr>
          <p:spPr>
            <a:xfrm>
              <a:off x="5490430" y="763367"/>
              <a:ext cx="1878656" cy="40011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000" b="1" cap="none" spc="0">
                  <a:ln/>
                  <a:solidFill>
                    <a:srgbClr val="08579D"/>
                  </a:solidFill>
                  <a:effectLst/>
                </a:rPr>
                <a:t>Smart Contract</a:t>
              </a:r>
              <a:endParaRPr lang="vi-VN" sz="2000" b="1" cap="none" spc="0">
                <a:ln/>
                <a:solidFill>
                  <a:srgbClr val="08579D"/>
                </a:solidFill>
                <a:effectLst/>
              </a:endParaRPr>
            </a:p>
          </p:txBody>
        </p:sp>
      </p:grpSp>
      <p:sp>
        <p:nvSpPr>
          <p:cNvPr id="62" name="Block Arc 65">
            <a:extLst>
              <a:ext uri="{FF2B5EF4-FFF2-40B4-BE49-F238E27FC236}">
                <a16:creationId xmlns:a16="http://schemas.microsoft.com/office/drawing/2014/main" id="{E81C47F2-B07E-4827-B116-2F3CD7BB94B4}"/>
              </a:ext>
            </a:extLst>
          </p:cNvPr>
          <p:cNvSpPr/>
          <p:nvPr/>
        </p:nvSpPr>
        <p:spPr>
          <a:xfrm rot="16200000">
            <a:off x="6716989" y="3179062"/>
            <a:ext cx="2122024" cy="1805627"/>
          </a:xfrm>
          <a:prstGeom prst="blockArc">
            <a:avLst>
              <a:gd name="adj1" fmla="val 10667780"/>
              <a:gd name="adj2" fmla="val 19618937"/>
              <a:gd name="adj3" fmla="val 2867"/>
            </a:avLst>
          </a:prstGeom>
          <a:solidFill>
            <a:srgbClr val="5E464D"/>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61" name="Hình chữ nhật 60">
            <a:extLst>
              <a:ext uri="{FF2B5EF4-FFF2-40B4-BE49-F238E27FC236}">
                <a16:creationId xmlns:a16="http://schemas.microsoft.com/office/drawing/2014/main" id="{CCF224A5-6083-43F0-9AEB-06D33DF8CF08}"/>
              </a:ext>
            </a:extLst>
          </p:cNvPr>
          <p:cNvSpPr/>
          <p:nvPr/>
        </p:nvSpPr>
        <p:spPr>
          <a:xfrm>
            <a:off x="6928081" y="2645499"/>
            <a:ext cx="2324439" cy="523220"/>
          </a:xfrm>
          <a:prstGeom prst="rect">
            <a:avLst/>
          </a:prstGeom>
          <a:noFill/>
        </p:spPr>
        <p:txBody>
          <a:bodyPr wrap="square" lIns="91440" tIns="45720" rIns="91440" bIns="45720">
            <a:spAutoFit/>
          </a:bodyPr>
          <a:lstStyle/>
          <a:p>
            <a:r>
              <a:rPr lang="en-US" sz="1400" b="1" cap="none" spc="0">
                <a:ln w="9525">
                  <a:solidFill>
                    <a:sysClr val="windowText" lastClr="000000"/>
                  </a:solidFill>
                  <a:prstDash val="solid"/>
                </a:ln>
                <a:solidFill>
                  <a:srgbClr val="41BFF9"/>
                </a:solidFill>
              </a:rPr>
              <a:t>Ethereum Blockchain for developer</a:t>
            </a:r>
            <a:endParaRPr lang="vi-VN" sz="1400" b="1" cap="none" spc="0">
              <a:ln w="9525">
                <a:solidFill>
                  <a:sysClr val="windowText" lastClr="000000"/>
                </a:solidFill>
                <a:prstDash val="solid"/>
              </a:ln>
              <a:solidFill>
                <a:srgbClr val="41BFF9"/>
              </a:solidFill>
            </a:endParaRPr>
          </a:p>
        </p:txBody>
      </p:sp>
      <p:sp>
        <p:nvSpPr>
          <p:cNvPr id="70" name="Block Arc 65">
            <a:extLst>
              <a:ext uri="{FF2B5EF4-FFF2-40B4-BE49-F238E27FC236}">
                <a16:creationId xmlns:a16="http://schemas.microsoft.com/office/drawing/2014/main" id="{DABFD093-450D-4FE5-B8EF-982EAE895307}"/>
              </a:ext>
            </a:extLst>
          </p:cNvPr>
          <p:cNvSpPr/>
          <p:nvPr/>
        </p:nvSpPr>
        <p:spPr>
          <a:xfrm rot="13422282">
            <a:off x="5493003" y="541579"/>
            <a:ext cx="1571336" cy="1420180"/>
          </a:xfrm>
          <a:prstGeom prst="blockArc">
            <a:avLst>
              <a:gd name="adj1" fmla="val 13332054"/>
              <a:gd name="adj2" fmla="val 21266701"/>
              <a:gd name="adj3" fmla="val 4101"/>
            </a:avLst>
          </a:prstGeom>
          <a:blipFill>
            <a:blip r:embed="rId9"/>
            <a:tile tx="0" ty="0" sx="100000" sy="100000" flip="none" algn="tl"/>
          </a:bli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cxnSp>
        <p:nvCxnSpPr>
          <p:cNvPr id="1031" name="Đường kết nối Mũi tên Thẳng 1030">
            <a:extLst>
              <a:ext uri="{FF2B5EF4-FFF2-40B4-BE49-F238E27FC236}">
                <a16:creationId xmlns:a16="http://schemas.microsoft.com/office/drawing/2014/main" id="{1AE9E440-35CB-4FA6-977E-D31E9D63EFF4}"/>
              </a:ext>
            </a:extLst>
          </p:cNvPr>
          <p:cNvCxnSpPr>
            <a:cxnSpLocks/>
          </p:cNvCxnSpPr>
          <p:nvPr/>
        </p:nvCxnSpPr>
        <p:spPr>
          <a:xfrm flipV="1">
            <a:off x="4652728" y="1529845"/>
            <a:ext cx="1000653" cy="529507"/>
          </a:xfrm>
          <a:prstGeom prst="straightConnector1">
            <a:avLst/>
          </a:prstGeom>
          <a:ln w="38100">
            <a:solidFill>
              <a:srgbClr val="39DFC3"/>
            </a:solidFill>
            <a:tailEnd type="triangle"/>
          </a:ln>
        </p:spPr>
        <p:style>
          <a:lnRef idx="1">
            <a:schemeClr val="accent1"/>
          </a:lnRef>
          <a:fillRef idx="0">
            <a:schemeClr val="accent1"/>
          </a:fillRef>
          <a:effectRef idx="0">
            <a:schemeClr val="accent1"/>
          </a:effectRef>
          <a:fontRef idx="minor">
            <a:schemeClr val="tx1"/>
          </a:fontRef>
        </p:style>
      </p:cxnSp>
      <p:sp>
        <p:nvSpPr>
          <p:cNvPr id="74" name="Hình chữ nhật 73">
            <a:extLst>
              <a:ext uri="{FF2B5EF4-FFF2-40B4-BE49-F238E27FC236}">
                <a16:creationId xmlns:a16="http://schemas.microsoft.com/office/drawing/2014/main" id="{6041F0DD-8584-4AA4-9A16-FDE3E7B52A3E}"/>
              </a:ext>
            </a:extLst>
          </p:cNvPr>
          <p:cNvSpPr/>
          <p:nvPr/>
        </p:nvSpPr>
        <p:spPr>
          <a:xfrm rot="19757380">
            <a:off x="4576286" y="1533626"/>
            <a:ext cx="1018228" cy="584775"/>
          </a:xfrm>
          <a:prstGeom prst="rect">
            <a:avLst/>
          </a:prstGeom>
          <a:noFill/>
        </p:spPr>
        <p:txBody>
          <a:bodyPr wrap="none" lIns="91440" tIns="45720" rIns="91440" bIns="45720">
            <a:spAutoFit/>
          </a:bodyPr>
          <a:lstStyle/>
          <a:p>
            <a:pPr algn="ctr"/>
            <a:r>
              <a:rPr lang="en-US" sz="1600" b="0" i="1" cap="none" spc="0">
                <a:ln w="0"/>
                <a:solidFill>
                  <a:srgbClr val="5E464D"/>
                </a:solidFill>
                <a:effectLst>
                  <a:outerShdw blurRad="38100" dist="19050" dir="2700000" algn="tl" rotWithShape="0">
                    <a:schemeClr val="dk1">
                      <a:alpha val="40000"/>
                    </a:schemeClr>
                  </a:outerShdw>
                </a:effectLst>
              </a:rPr>
              <a:t>form </a:t>
            </a:r>
            <a:br>
              <a:rPr lang="en-US" sz="1600" b="0" i="1" cap="none" spc="0">
                <a:ln w="0"/>
                <a:solidFill>
                  <a:srgbClr val="5E464D"/>
                </a:solidFill>
                <a:effectLst>
                  <a:outerShdw blurRad="38100" dist="19050" dir="2700000" algn="tl" rotWithShape="0">
                    <a:schemeClr val="dk1">
                      <a:alpha val="40000"/>
                    </a:schemeClr>
                  </a:outerShdw>
                </a:effectLst>
              </a:rPr>
            </a:br>
            <a:r>
              <a:rPr lang="en-US" sz="1600" b="0" i="1" cap="none" spc="0">
                <a:ln w="0"/>
                <a:solidFill>
                  <a:srgbClr val="5E464D"/>
                </a:solidFill>
                <a:effectLst>
                  <a:outerShdw blurRad="38100" dist="19050" dir="2700000" algn="tl" rotWithShape="0">
                    <a:schemeClr val="dk1">
                      <a:alpha val="40000"/>
                    </a:schemeClr>
                  </a:outerShdw>
                </a:effectLst>
              </a:rPr>
              <a:t>&amp; locate</a:t>
            </a:r>
            <a:endParaRPr lang="vi-VN" sz="1600" b="0" i="1" cap="none" spc="0">
              <a:ln w="0"/>
              <a:solidFill>
                <a:srgbClr val="5E464D"/>
              </a:solidFill>
              <a:effectLst>
                <a:outerShdw blurRad="38100" dist="19050" dir="2700000" algn="tl" rotWithShape="0">
                  <a:schemeClr val="dk1">
                    <a:alpha val="40000"/>
                  </a:schemeClr>
                </a:outerShdw>
              </a:effectLst>
            </a:endParaRPr>
          </a:p>
        </p:txBody>
      </p:sp>
      <p:pic>
        <p:nvPicPr>
          <p:cNvPr id="1033" name="Picture 8" descr="Image result for node JS png">
            <a:extLst>
              <a:ext uri="{FF2B5EF4-FFF2-40B4-BE49-F238E27FC236}">
                <a16:creationId xmlns:a16="http://schemas.microsoft.com/office/drawing/2014/main" id="{B1EC74DB-A8DC-4185-B73E-42D4FA15464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84629" y="51470"/>
            <a:ext cx="1480954" cy="905850"/>
          </a:xfrm>
          <a:prstGeom prst="rect">
            <a:avLst/>
          </a:prstGeom>
          <a:noFill/>
          <a:extLst>
            <a:ext uri="{909E8E84-426E-40DD-AFC4-6F175D3DCCD1}">
              <a14:hiddenFill xmlns:a14="http://schemas.microsoft.com/office/drawing/2010/main">
                <a:solidFill>
                  <a:srgbClr val="FFFFFF"/>
                </a:solidFill>
              </a14:hiddenFill>
            </a:ext>
          </a:extLst>
        </p:spPr>
      </p:pic>
      <p:sp>
        <p:nvSpPr>
          <p:cNvPr id="1034" name="Hình chữ nhật 1033">
            <a:extLst>
              <a:ext uri="{FF2B5EF4-FFF2-40B4-BE49-F238E27FC236}">
                <a16:creationId xmlns:a16="http://schemas.microsoft.com/office/drawing/2014/main" id="{7E9B1A9F-2865-4039-8995-91A83A55B387}"/>
              </a:ext>
            </a:extLst>
          </p:cNvPr>
          <p:cNvSpPr/>
          <p:nvPr/>
        </p:nvSpPr>
        <p:spPr>
          <a:xfrm>
            <a:off x="5381991" y="3118867"/>
            <a:ext cx="1640577" cy="584775"/>
          </a:xfrm>
          <a:prstGeom prst="rect">
            <a:avLst/>
          </a:prstGeom>
          <a:noFill/>
        </p:spPr>
        <p:txBody>
          <a:bodyPr wrap="none" lIns="91440" tIns="45720" rIns="91440" bIns="45720">
            <a:spAutoFit/>
          </a:bodyPr>
          <a:lstStyle/>
          <a:p>
            <a:pPr algn="ctr"/>
            <a:r>
              <a:rPr lang="en-US" sz="1600" b="0" i="1" cap="none" spc="0">
                <a:ln w="0"/>
                <a:solidFill>
                  <a:srgbClr val="FF0000"/>
                </a:solidFill>
                <a:effectLst>
                  <a:outerShdw blurRad="38100" dist="19050" dir="2700000" algn="tl" rotWithShape="0">
                    <a:schemeClr val="dk1">
                      <a:alpha val="40000"/>
                    </a:schemeClr>
                  </a:outerShdw>
                </a:effectLst>
              </a:rPr>
              <a:t>port / host key</a:t>
            </a:r>
            <a:br>
              <a:rPr lang="en-US" sz="1600" b="0" i="1" cap="none" spc="0">
                <a:ln w="0"/>
                <a:solidFill>
                  <a:srgbClr val="FF0000"/>
                </a:solidFill>
                <a:effectLst>
                  <a:outerShdw blurRad="38100" dist="19050" dir="2700000" algn="tl" rotWithShape="0">
                    <a:schemeClr val="dk1">
                      <a:alpha val="40000"/>
                    </a:schemeClr>
                  </a:outerShdw>
                </a:effectLst>
              </a:rPr>
            </a:br>
            <a:r>
              <a:rPr lang="en-US" sz="1600" b="1">
                <a:ln w="0"/>
                <a:solidFill>
                  <a:srgbClr val="42B8EC"/>
                </a:solidFill>
                <a:effectLst>
                  <a:outerShdw blurRad="38100" dist="19050" dir="2700000" algn="tl" rotWithShape="0">
                    <a:schemeClr val="dk1">
                      <a:alpha val="40000"/>
                    </a:schemeClr>
                  </a:outerShdw>
                </a:effectLst>
              </a:rPr>
              <a:t>EthBlockchain</a:t>
            </a:r>
            <a:endParaRPr lang="vi-VN" sz="1600" b="0" i="1" cap="none" spc="0">
              <a:ln w="0"/>
              <a:solidFill>
                <a:srgbClr val="FF0000"/>
              </a:solidFill>
              <a:effectLst>
                <a:outerShdw blurRad="38100" dist="19050" dir="2700000" algn="tl" rotWithShape="0">
                  <a:schemeClr val="dk1">
                    <a:alpha val="40000"/>
                  </a:schemeClr>
                </a:outerShdw>
              </a:effectLst>
            </a:endParaRPr>
          </a:p>
        </p:txBody>
      </p:sp>
      <p:sp>
        <p:nvSpPr>
          <p:cNvPr id="1035" name="Hình chữ nhật 1034">
            <a:extLst>
              <a:ext uri="{FF2B5EF4-FFF2-40B4-BE49-F238E27FC236}">
                <a16:creationId xmlns:a16="http://schemas.microsoft.com/office/drawing/2014/main" id="{67389E18-CC4F-4C44-9A7D-54963B8350CF}"/>
              </a:ext>
            </a:extLst>
          </p:cNvPr>
          <p:cNvSpPr/>
          <p:nvPr/>
        </p:nvSpPr>
        <p:spPr>
          <a:xfrm>
            <a:off x="6183506" y="2033058"/>
            <a:ext cx="1640578" cy="338554"/>
          </a:xfrm>
          <a:prstGeom prst="rect">
            <a:avLst/>
          </a:prstGeom>
          <a:noFill/>
        </p:spPr>
        <p:txBody>
          <a:bodyPr wrap="none" lIns="91440" tIns="45720" rIns="91440" bIns="45720">
            <a:spAutoFit/>
          </a:bodyPr>
          <a:lstStyle/>
          <a:p>
            <a:pPr algn="ctr"/>
            <a:r>
              <a:rPr lang="en-US" sz="1600" b="0" i="1" cap="none" spc="0">
                <a:ln w="0"/>
                <a:solidFill>
                  <a:srgbClr val="FF0000"/>
                </a:solidFill>
                <a:effectLst>
                  <a:outerShdw blurRad="38100" dist="19050" dir="2700000" algn="tl" rotWithShape="0">
                    <a:schemeClr val="dk1">
                      <a:alpha val="40000"/>
                    </a:schemeClr>
                  </a:outerShdw>
                </a:effectLst>
              </a:rPr>
              <a:t>port / host key</a:t>
            </a:r>
            <a:endParaRPr lang="vi-VN" sz="1600" b="0" i="1" cap="none" spc="0">
              <a:ln w="0"/>
              <a:solidFill>
                <a:srgbClr val="FF0000"/>
              </a:solidFill>
              <a:effectLst>
                <a:outerShdw blurRad="38100" dist="19050" dir="2700000" algn="tl" rotWithShape="0">
                  <a:schemeClr val="dk1">
                    <a:alpha val="40000"/>
                  </a:schemeClr>
                </a:outerShdw>
              </a:effectLst>
            </a:endParaRPr>
          </a:p>
        </p:txBody>
      </p:sp>
      <p:cxnSp>
        <p:nvCxnSpPr>
          <p:cNvPr id="80" name="Straight Connector 33">
            <a:extLst>
              <a:ext uri="{FF2B5EF4-FFF2-40B4-BE49-F238E27FC236}">
                <a16:creationId xmlns:a16="http://schemas.microsoft.com/office/drawing/2014/main" id="{1A6F93E8-4C4D-4145-A6E6-81679FDAD4DF}"/>
              </a:ext>
            </a:extLst>
          </p:cNvPr>
          <p:cNvCxnSpPr>
            <a:cxnSpLocks/>
          </p:cNvCxnSpPr>
          <p:nvPr/>
        </p:nvCxnSpPr>
        <p:spPr>
          <a:xfrm flipH="1">
            <a:off x="6906623" y="1685252"/>
            <a:ext cx="430648" cy="486879"/>
          </a:xfrm>
          <a:prstGeom prst="line">
            <a:avLst/>
          </a:prstGeom>
          <a:solidFill>
            <a:srgbClr val="27D8D8">
              <a:alpha val="80000"/>
            </a:srgbClr>
          </a:solidFill>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43" name="Đường kết nối Mũi tên Thẳng 1042">
            <a:extLst>
              <a:ext uri="{FF2B5EF4-FFF2-40B4-BE49-F238E27FC236}">
                <a16:creationId xmlns:a16="http://schemas.microsoft.com/office/drawing/2014/main" id="{6C9C4D2C-CCE3-487B-9EC3-A0131B07AE43}"/>
              </a:ext>
            </a:extLst>
          </p:cNvPr>
          <p:cNvCxnSpPr/>
          <p:nvPr/>
        </p:nvCxnSpPr>
        <p:spPr>
          <a:xfrm flipH="1">
            <a:off x="6012160" y="2424480"/>
            <a:ext cx="648072" cy="795342"/>
          </a:xfrm>
          <a:prstGeom prst="straightConnector1">
            <a:avLst/>
          </a:prstGeom>
          <a:ln w="38100">
            <a:solidFill>
              <a:srgbClr val="08579D"/>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7" name="Đường kết nối Mũi tên Thẳng 86">
            <a:extLst>
              <a:ext uri="{FF2B5EF4-FFF2-40B4-BE49-F238E27FC236}">
                <a16:creationId xmlns:a16="http://schemas.microsoft.com/office/drawing/2014/main" id="{0BB31E67-43DC-4148-A742-BF1A1CEE5822}"/>
              </a:ext>
            </a:extLst>
          </p:cNvPr>
          <p:cNvCxnSpPr>
            <a:cxnSpLocks/>
          </p:cNvCxnSpPr>
          <p:nvPr/>
        </p:nvCxnSpPr>
        <p:spPr>
          <a:xfrm flipV="1">
            <a:off x="6300191" y="2335393"/>
            <a:ext cx="648073" cy="819465"/>
          </a:xfrm>
          <a:prstGeom prst="straightConnector1">
            <a:avLst/>
          </a:prstGeom>
          <a:ln w="38100">
            <a:solidFill>
              <a:srgbClr val="42B6E9"/>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55" name="Hình chữ nhật: Góc Tròn 1054">
            <a:extLst>
              <a:ext uri="{FF2B5EF4-FFF2-40B4-BE49-F238E27FC236}">
                <a16:creationId xmlns:a16="http://schemas.microsoft.com/office/drawing/2014/main" id="{7CE2E943-F7E6-4A25-B89F-B4744102B5E5}"/>
              </a:ext>
            </a:extLst>
          </p:cNvPr>
          <p:cNvSpPr/>
          <p:nvPr/>
        </p:nvSpPr>
        <p:spPr>
          <a:xfrm>
            <a:off x="1979712" y="3765198"/>
            <a:ext cx="2808312" cy="1284810"/>
          </a:xfrm>
          <a:prstGeom prst="roundRect">
            <a:avLst/>
          </a:prstGeom>
          <a:noFill/>
          <a:ln w="28575">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ình chữ nhật 63">
            <a:extLst>
              <a:ext uri="{FF2B5EF4-FFF2-40B4-BE49-F238E27FC236}">
                <a16:creationId xmlns:a16="http://schemas.microsoft.com/office/drawing/2014/main" id="{300BEF71-E5EE-4311-9666-6B52379FFD8E}"/>
              </a:ext>
            </a:extLst>
          </p:cNvPr>
          <p:cNvSpPr/>
          <p:nvPr/>
        </p:nvSpPr>
        <p:spPr>
          <a:xfrm>
            <a:off x="1878191" y="3370870"/>
            <a:ext cx="3129383" cy="369332"/>
          </a:xfrm>
          <a:prstGeom prst="rect">
            <a:avLst/>
          </a:prstGeom>
          <a:noFill/>
        </p:spPr>
        <p:txBody>
          <a:bodyPr wrap="none" lIns="91440" tIns="45720" rIns="91440" bIns="45720">
            <a:spAutoFit/>
          </a:bodyPr>
          <a:lstStyle/>
          <a:p>
            <a:pPr algn="ctr"/>
            <a:r>
              <a:rPr lang="en-US">
                <a:ln w="0"/>
                <a:solidFill>
                  <a:srgbClr val="2C889A"/>
                </a:solidFill>
                <a:effectLst>
                  <a:outerShdw blurRad="38100" dist="19050" dir="2700000" algn="tl" rotWithShape="0">
                    <a:schemeClr val="dk1">
                      <a:alpha val="40000"/>
                    </a:schemeClr>
                  </a:outerShdw>
                </a:effectLst>
              </a:rPr>
              <a:t>manage accounts / wallets</a:t>
            </a:r>
            <a:endParaRPr lang="vi-VN" b="0" cap="none" spc="0">
              <a:ln w="0"/>
              <a:solidFill>
                <a:srgbClr val="2C889A"/>
              </a:solidFill>
              <a:effectLst>
                <a:outerShdw blurRad="38100" dist="19050" dir="2700000" algn="tl" rotWithShape="0">
                  <a:schemeClr val="dk1">
                    <a:alpha val="40000"/>
                  </a:schemeClr>
                </a:outerShdw>
              </a:effectLst>
            </a:endParaRPr>
          </a:p>
        </p:txBody>
      </p:sp>
      <p:cxnSp>
        <p:nvCxnSpPr>
          <p:cNvPr id="66" name="Đường kết nối Mũi tên Thẳng 65">
            <a:extLst>
              <a:ext uri="{FF2B5EF4-FFF2-40B4-BE49-F238E27FC236}">
                <a16:creationId xmlns:a16="http://schemas.microsoft.com/office/drawing/2014/main" id="{1533559E-B878-4344-881F-CD3C77F39902}"/>
              </a:ext>
            </a:extLst>
          </p:cNvPr>
          <p:cNvCxnSpPr/>
          <p:nvPr/>
        </p:nvCxnSpPr>
        <p:spPr>
          <a:xfrm>
            <a:off x="4788024" y="4731990"/>
            <a:ext cx="2303321" cy="0"/>
          </a:xfrm>
          <a:prstGeom prst="straightConnector1">
            <a:avLst/>
          </a:prstGeom>
          <a:ln w="38100">
            <a:solidFill>
              <a:srgbClr val="2C889A"/>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3" name="Hình chữ nhật 102">
            <a:extLst>
              <a:ext uri="{FF2B5EF4-FFF2-40B4-BE49-F238E27FC236}">
                <a16:creationId xmlns:a16="http://schemas.microsoft.com/office/drawing/2014/main" id="{5DB30E8B-09BD-4ED1-80E7-F4466681A2AC}"/>
              </a:ext>
            </a:extLst>
          </p:cNvPr>
          <p:cNvSpPr/>
          <p:nvPr/>
        </p:nvSpPr>
        <p:spPr>
          <a:xfrm>
            <a:off x="5415691" y="4668433"/>
            <a:ext cx="968535" cy="338554"/>
          </a:xfrm>
          <a:prstGeom prst="rect">
            <a:avLst/>
          </a:prstGeom>
          <a:noFill/>
        </p:spPr>
        <p:txBody>
          <a:bodyPr wrap="none" lIns="91440" tIns="45720" rIns="91440" bIns="45720">
            <a:spAutoFit/>
          </a:bodyPr>
          <a:lstStyle/>
          <a:p>
            <a:pPr algn="ctr"/>
            <a:r>
              <a:rPr lang="en-US" sz="1600" b="0" i="1" cap="none" spc="0">
                <a:ln w="0"/>
                <a:solidFill>
                  <a:srgbClr val="FF0000"/>
                </a:solidFill>
                <a:effectLst>
                  <a:outerShdw blurRad="38100" dist="19050" dir="2700000" algn="tl" rotWithShape="0">
                    <a:schemeClr val="dk1">
                      <a:alpha val="40000"/>
                    </a:schemeClr>
                  </a:outerShdw>
                </a:effectLst>
              </a:rPr>
              <a:t>transact</a:t>
            </a:r>
            <a:endParaRPr lang="vi-VN" sz="1600" b="0" i="1" cap="none" spc="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4784521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1000"/>
                                        <p:tgtEl>
                                          <p:spTgt spid="54"/>
                                        </p:tgtEl>
                                      </p:cBhvr>
                                    </p:animEffect>
                                    <p:anim calcmode="lin" valueType="num">
                                      <p:cBhvr>
                                        <p:cTn id="8" dur="1000" fill="hold"/>
                                        <p:tgtEl>
                                          <p:spTgt spid="54"/>
                                        </p:tgtEl>
                                        <p:attrNameLst>
                                          <p:attrName>ppt_x</p:attrName>
                                        </p:attrNameLst>
                                      </p:cBhvr>
                                      <p:tavLst>
                                        <p:tav tm="0">
                                          <p:val>
                                            <p:strVal val="#ppt_x"/>
                                          </p:val>
                                        </p:tav>
                                        <p:tav tm="100000">
                                          <p:val>
                                            <p:strVal val="#ppt_x"/>
                                          </p:val>
                                        </p:tav>
                                      </p:tavLst>
                                    </p:anim>
                                    <p:anim calcmode="lin" valueType="num">
                                      <p:cBhvr>
                                        <p:cTn id="9"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58"/>
                                        </p:tgtEl>
                                        <p:attrNameLst>
                                          <p:attrName>style.visibility</p:attrName>
                                        </p:attrNameLst>
                                      </p:cBhvr>
                                      <p:to>
                                        <p:strVal val="visible"/>
                                      </p:to>
                                    </p:set>
                                    <p:animEffect transition="in" filter="wipe(down)">
                                      <p:cBhvr>
                                        <p:cTn id="14" dur="500"/>
                                        <p:tgtEl>
                                          <p:spTgt spid="58"/>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031"/>
                                        </p:tgtEl>
                                        <p:attrNameLst>
                                          <p:attrName>style.visibility</p:attrName>
                                        </p:attrNameLst>
                                      </p:cBhvr>
                                      <p:to>
                                        <p:strVal val="visible"/>
                                      </p:to>
                                    </p:set>
                                    <p:animEffect transition="in" filter="barn(inVertical)">
                                      <p:cBhvr>
                                        <p:cTn id="19" dur="500"/>
                                        <p:tgtEl>
                                          <p:spTgt spid="1031"/>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74"/>
                                        </p:tgtEl>
                                        <p:attrNameLst>
                                          <p:attrName>style.visibility</p:attrName>
                                        </p:attrNameLst>
                                      </p:cBhvr>
                                      <p:to>
                                        <p:strVal val="visible"/>
                                      </p:to>
                                    </p:set>
                                    <p:animEffect transition="in" filter="barn(inVertical)">
                                      <p:cBhvr>
                                        <p:cTn id="22" dur="500"/>
                                        <p:tgtEl>
                                          <p:spTgt spid="74"/>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barn(inVertical)">
                                      <p:cBhvr>
                                        <p:cTn id="27" dur="500"/>
                                        <p:tgtEl>
                                          <p:spTgt spid="60"/>
                                        </p:tgtEl>
                                      </p:cBhvr>
                                    </p:animEffect>
                                  </p:childTnLst>
                                </p:cTn>
                              </p:par>
                              <p:par>
                                <p:cTn id="28" presetID="16" presetClass="entr" presetSubtype="21" fill="hold" nodeType="withEffect">
                                  <p:stCondLst>
                                    <p:cond delay="0"/>
                                  </p:stCondLst>
                                  <p:childTnLst>
                                    <p:set>
                                      <p:cBhvr>
                                        <p:cTn id="29" dur="1" fill="hold">
                                          <p:stCondLst>
                                            <p:cond delay="0"/>
                                          </p:stCondLst>
                                        </p:cTn>
                                        <p:tgtEl>
                                          <p:spTgt spid="70"/>
                                        </p:tgtEl>
                                        <p:attrNameLst>
                                          <p:attrName>style.visibility</p:attrName>
                                        </p:attrNameLst>
                                      </p:cBhvr>
                                      <p:to>
                                        <p:strVal val="visible"/>
                                      </p:to>
                                    </p:set>
                                    <p:animEffect transition="in" filter="barn(inVertical)">
                                      <p:cBhvr>
                                        <p:cTn id="30" dur="500"/>
                                        <p:tgtEl>
                                          <p:spTgt spid="70"/>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033"/>
                                        </p:tgtEl>
                                        <p:attrNameLst>
                                          <p:attrName>style.visibility</p:attrName>
                                        </p:attrNameLst>
                                      </p:cBhvr>
                                      <p:to>
                                        <p:strVal val="visible"/>
                                      </p:to>
                                    </p:set>
                                    <p:anim calcmode="lin" valueType="num">
                                      <p:cBhvr additive="base">
                                        <p:cTn id="35" dur="500" fill="hold"/>
                                        <p:tgtEl>
                                          <p:spTgt spid="1033"/>
                                        </p:tgtEl>
                                        <p:attrNameLst>
                                          <p:attrName>ppt_x</p:attrName>
                                        </p:attrNameLst>
                                      </p:cBhvr>
                                      <p:tavLst>
                                        <p:tav tm="0">
                                          <p:val>
                                            <p:strVal val="#ppt_x"/>
                                          </p:val>
                                        </p:tav>
                                        <p:tav tm="100000">
                                          <p:val>
                                            <p:strVal val="#ppt_x"/>
                                          </p:val>
                                        </p:tav>
                                      </p:tavLst>
                                    </p:anim>
                                    <p:anim calcmode="lin" valueType="num">
                                      <p:cBhvr additive="base">
                                        <p:cTn id="36" dur="500" fill="hold"/>
                                        <p:tgtEl>
                                          <p:spTgt spid="1033"/>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054"/>
                                        </p:tgtEl>
                                        <p:attrNameLst>
                                          <p:attrName>style.visibility</p:attrName>
                                        </p:attrNameLst>
                                      </p:cBhvr>
                                      <p:to>
                                        <p:strVal val="visible"/>
                                      </p:to>
                                    </p:set>
                                    <p:animEffect transition="in" filter="fade">
                                      <p:cBhvr>
                                        <p:cTn id="41" dur="1000"/>
                                        <p:tgtEl>
                                          <p:spTgt spid="1054"/>
                                        </p:tgtEl>
                                      </p:cBhvr>
                                    </p:animEffect>
                                    <p:anim calcmode="lin" valueType="num">
                                      <p:cBhvr>
                                        <p:cTn id="42" dur="1000" fill="hold"/>
                                        <p:tgtEl>
                                          <p:spTgt spid="1054"/>
                                        </p:tgtEl>
                                        <p:attrNameLst>
                                          <p:attrName>ppt_x</p:attrName>
                                        </p:attrNameLst>
                                      </p:cBhvr>
                                      <p:tavLst>
                                        <p:tav tm="0">
                                          <p:val>
                                            <p:strVal val="#ppt_x"/>
                                          </p:val>
                                        </p:tav>
                                        <p:tav tm="100000">
                                          <p:val>
                                            <p:strVal val="#ppt_x"/>
                                          </p:val>
                                        </p:tav>
                                      </p:tavLst>
                                    </p:anim>
                                    <p:anim calcmode="lin" valueType="num">
                                      <p:cBhvr>
                                        <p:cTn id="43" dur="1000" fill="hold"/>
                                        <p:tgtEl>
                                          <p:spTgt spid="1054"/>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1000"/>
                                        <p:tgtEl>
                                          <p:spTgt spid="16"/>
                                        </p:tgtEl>
                                      </p:cBhvr>
                                    </p:animEffect>
                                    <p:anim calcmode="lin" valueType="num">
                                      <p:cBhvr>
                                        <p:cTn id="49" dur="1000" fill="hold"/>
                                        <p:tgtEl>
                                          <p:spTgt spid="16"/>
                                        </p:tgtEl>
                                        <p:attrNameLst>
                                          <p:attrName>ppt_x</p:attrName>
                                        </p:attrNameLst>
                                      </p:cBhvr>
                                      <p:tavLst>
                                        <p:tav tm="0">
                                          <p:val>
                                            <p:strVal val="#ppt_x"/>
                                          </p:val>
                                        </p:tav>
                                        <p:tav tm="100000">
                                          <p:val>
                                            <p:strVal val="#ppt_x"/>
                                          </p:val>
                                        </p:tav>
                                      </p:tavLst>
                                    </p:anim>
                                    <p:anim calcmode="lin" valueType="num">
                                      <p:cBhvr>
                                        <p:cTn id="50" dur="1000" fill="hold"/>
                                        <p:tgtEl>
                                          <p:spTgt spid="16"/>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62"/>
                                        </p:tgtEl>
                                        <p:attrNameLst>
                                          <p:attrName>style.visibility</p:attrName>
                                        </p:attrNameLst>
                                      </p:cBhvr>
                                      <p:to>
                                        <p:strVal val="visible"/>
                                      </p:to>
                                    </p:set>
                                    <p:animEffect transition="in" filter="fade">
                                      <p:cBhvr>
                                        <p:cTn id="53" dur="1000"/>
                                        <p:tgtEl>
                                          <p:spTgt spid="62"/>
                                        </p:tgtEl>
                                      </p:cBhvr>
                                    </p:animEffect>
                                    <p:anim calcmode="lin" valueType="num">
                                      <p:cBhvr>
                                        <p:cTn id="54" dur="1000" fill="hold"/>
                                        <p:tgtEl>
                                          <p:spTgt spid="62"/>
                                        </p:tgtEl>
                                        <p:attrNameLst>
                                          <p:attrName>ppt_x</p:attrName>
                                        </p:attrNameLst>
                                      </p:cBhvr>
                                      <p:tavLst>
                                        <p:tav tm="0">
                                          <p:val>
                                            <p:strVal val="#ppt_x"/>
                                          </p:val>
                                        </p:tav>
                                        <p:tav tm="100000">
                                          <p:val>
                                            <p:strVal val="#ppt_x"/>
                                          </p:val>
                                        </p:tav>
                                      </p:tavLst>
                                    </p:anim>
                                    <p:anim calcmode="lin" valueType="num">
                                      <p:cBhvr>
                                        <p:cTn id="55" dur="1000" fill="hold"/>
                                        <p:tgtEl>
                                          <p:spTgt spid="62"/>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1000"/>
                                        <p:tgtEl>
                                          <p:spTgt spid="61"/>
                                        </p:tgtEl>
                                      </p:cBhvr>
                                    </p:animEffect>
                                    <p:anim calcmode="lin" valueType="num">
                                      <p:cBhvr>
                                        <p:cTn id="59" dur="1000" fill="hold"/>
                                        <p:tgtEl>
                                          <p:spTgt spid="61"/>
                                        </p:tgtEl>
                                        <p:attrNameLst>
                                          <p:attrName>ppt_x</p:attrName>
                                        </p:attrNameLst>
                                      </p:cBhvr>
                                      <p:tavLst>
                                        <p:tav tm="0">
                                          <p:val>
                                            <p:strVal val="#ppt_x"/>
                                          </p:val>
                                        </p:tav>
                                        <p:tav tm="100000">
                                          <p:val>
                                            <p:strVal val="#ppt_x"/>
                                          </p:val>
                                        </p:tav>
                                      </p:tavLst>
                                    </p:anim>
                                    <p:anim calcmode="lin" valueType="num">
                                      <p:cBhvr>
                                        <p:cTn id="60"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80"/>
                                        </p:tgtEl>
                                        <p:attrNameLst>
                                          <p:attrName>style.visibility</p:attrName>
                                        </p:attrNameLst>
                                      </p:cBhvr>
                                      <p:to>
                                        <p:strVal val="visible"/>
                                      </p:to>
                                    </p:set>
                                    <p:animEffect transition="in" filter="fade">
                                      <p:cBhvr>
                                        <p:cTn id="65" dur="1000"/>
                                        <p:tgtEl>
                                          <p:spTgt spid="80"/>
                                        </p:tgtEl>
                                      </p:cBhvr>
                                    </p:animEffect>
                                    <p:anim calcmode="lin" valueType="num">
                                      <p:cBhvr>
                                        <p:cTn id="66" dur="1000" fill="hold"/>
                                        <p:tgtEl>
                                          <p:spTgt spid="80"/>
                                        </p:tgtEl>
                                        <p:attrNameLst>
                                          <p:attrName>ppt_x</p:attrName>
                                        </p:attrNameLst>
                                      </p:cBhvr>
                                      <p:tavLst>
                                        <p:tav tm="0">
                                          <p:val>
                                            <p:strVal val="#ppt_x"/>
                                          </p:val>
                                        </p:tav>
                                        <p:tav tm="100000">
                                          <p:val>
                                            <p:strVal val="#ppt_x"/>
                                          </p:val>
                                        </p:tav>
                                      </p:tavLst>
                                    </p:anim>
                                    <p:anim calcmode="lin" valueType="num">
                                      <p:cBhvr>
                                        <p:cTn id="67" dur="1000" fill="hold"/>
                                        <p:tgtEl>
                                          <p:spTgt spid="80"/>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1035"/>
                                        </p:tgtEl>
                                        <p:attrNameLst>
                                          <p:attrName>style.visibility</p:attrName>
                                        </p:attrNameLst>
                                      </p:cBhvr>
                                      <p:to>
                                        <p:strVal val="visible"/>
                                      </p:to>
                                    </p:set>
                                    <p:animEffect transition="in" filter="fade">
                                      <p:cBhvr>
                                        <p:cTn id="70" dur="1000"/>
                                        <p:tgtEl>
                                          <p:spTgt spid="1035"/>
                                        </p:tgtEl>
                                      </p:cBhvr>
                                    </p:animEffect>
                                    <p:anim calcmode="lin" valueType="num">
                                      <p:cBhvr>
                                        <p:cTn id="71" dur="1000" fill="hold"/>
                                        <p:tgtEl>
                                          <p:spTgt spid="1035"/>
                                        </p:tgtEl>
                                        <p:attrNameLst>
                                          <p:attrName>ppt_x</p:attrName>
                                        </p:attrNameLst>
                                      </p:cBhvr>
                                      <p:tavLst>
                                        <p:tav tm="0">
                                          <p:val>
                                            <p:strVal val="#ppt_x"/>
                                          </p:val>
                                        </p:tav>
                                        <p:tav tm="100000">
                                          <p:val>
                                            <p:strVal val="#ppt_x"/>
                                          </p:val>
                                        </p:tav>
                                      </p:tavLst>
                                    </p:anim>
                                    <p:anim calcmode="lin" valueType="num">
                                      <p:cBhvr>
                                        <p:cTn id="72" dur="1000" fill="hold"/>
                                        <p:tgtEl>
                                          <p:spTgt spid="1035"/>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1034"/>
                                        </p:tgtEl>
                                        <p:attrNameLst>
                                          <p:attrName>style.visibility</p:attrName>
                                        </p:attrNameLst>
                                      </p:cBhvr>
                                      <p:to>
                                        <p:strVal val="visible"/>
                                      </p:to>
                                    </p:set>
                                    <p:anim calcmode="lin" valueType="num">
                                      <p:cBhvr additive="base">
                                        <p:cTn id="77" dur="500" fill="hold"/>
                                        <p:tgtEl>
                                          <p:spTgt spid="1034"/>
                                        </p:tgtEl>
                                        <p:attrNameLst>
                                          <p:attrName>ppt_x</p:attrName>
                                        </p:attrNameLst>
                                      </p:cBhvr>
                                      <p:tavLst>
                                        <p:tav tm="0">
                                          <p:val>
                                            <p:strVal val="#ppt_x"/>
                                          </p:val>
                                        </p:tav>
                                        <p:tav tm="100000">
                                          <p:val>
                                            <p:strVal val="#ppt_x"/>
                                          </p:val>
                                        </p:tav>
                                      </p:tavLst>
                                    </p:anim>
                                    <p:anim calcmode="lin" valueType="num">
                                      <p:cBhvr additive="base">
                                        <p:cTn id="78" dur="500" fill="hold"/>
                                        <p:tgtEl>
                                          <p:spTgt spid="1034"/>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nodeType="clickEffect">
                                  <p:stCondLst>
                                    <p:cond delay="0"/>
                                  </p:stCondLst>
                                  <p:childTnLst>
                                    <p:set>
                                      <p:cBhvr>
                                        <p:cTn id="82" dur="1" fill="hold">
                                          <p:stCondLst>
                                            <p:cond delay="0"/>
                                          </p:stCondLst>
                                        </p:cTn>
                                        <p:tgtEl>
                                          <p:spTgt spid="1043"/>
                                        </p:tgtEl>
                                        <p:attrNameLst>
                                          <p:attrName>style.visibility</p:attrName>
                                        </p:attrNameLst>
                                      </p:cBhvr>
                                      <p:to>
                                        <p:strVal val="visible"/>
                                      </p:to>
                                    </p:set>
                                    <p:animEffect transition="in" filter="wipe(down)">
                                      <p:cBhvr>
                                        <p:cTn id="83" dur="500"/>
                                        <p:tgtEl>
                                          <p:spTgt spid="1043"/>
                                        </p:tgtEl>
                                      </p:cBhvr>
                                    </p:animEffect>
                                  </p:childTnLst>
                                </p:cTn>
                              </p:par>
                              <p:par>
                                <p:cTn id="84" presetID="22" presetClass="entr" presetSubtype="4" fill="hold" nodeType="withEffect">
                                  <p:stCondLst>
                                    <p:cond delay="0"/>
                                  </p:stCondLst>
                                  <p:childTnLst>
                                    <p:set>
                                      <p:cBhvr>
                                        <p:cTn id="85" dur="1" fill="hold">
                                          <p:stCondLst>
                                            <p:cond delay="0"/>
                                          </p:stCondLst>
                                        </p:cTn>
                                        <p:tgtEl>
                                          <p:spTgt spid="87"/>
                                        </p:tgtEl>
                                        <p:attrNameLst>
                                          <p:attrName>style.visibility</p:attrName>
                                        </p:attrNameLst>
                                      </p:cBhvr>
                                      <p:to>
                                        <p:strVal val="visible"/>
                                      </p:to>
                                    </p:set>
                                    <p:animEffect transition="in" filter="wipe(down)">
                                      <p:cBhvr>
                                        <p:cTn id="86" dur="500"/>
                                        <p:tgtEl>
                                          <p:spTgt spid="87"/>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64"/>
                                        </p:tgtEl>
                                        <p:attrNameLst>
                                          <p:attrName>style.visibility</p:attrName>
                                        </p:attrNameLst>
                                      </p:cBhvr>
                                      <p:to>
                                        <p:strVal val="visible"/>
                                      </p:to>
                                    </p:set>
                                    <p:animEffect transition="in" filter="fade">
                                      <p:cBhvr>
                                        <p:cTn id="91" dur="500"/>
                                        <p:tgtEl>
                                          <p:spTgt spid="6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055"/>
                                        </p:tgtEl>
                                        <p:attrNameLst>
                                          <p:attrName>style.visibility</p:attrName>
                                        </p:attrNameLst>
                                      </p:cBhvr>
                                      <p:to>
                                        <p:strVal val="visible"/>
                                      </p:to>
                                    </p:set>
                                    <p:animEffect transition="in" filter="fade">
                                      <p:cBhvr>
                                        <p:cTn id="94" dur="500"/>
                                        <p:tgtEl>
                                          <p:spTgt spid="1055"/>
                                        </p:tgtEl>
                                      </p:cBhvr>
                                    </p:animEffect>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nodeType="clickEffect">
                                  <p:stCondLst>
                                    <p:cond delay="0"/>
                                  </p:stCondLst>
                                  <p:childTnLst>
                                    <p:set>
                                      <p:cBhvr>
                                        <p:cTn id="98" dur="1" fill="hold">
                                          <p:stCondLst>
                                            <p:cond delay="0"/>
                                          </p:stCondLst>
                                        </p:cTn>
                                        <p:tgtEl>
                                          <p:spTgt spid="66"/>
                                        </p:tgtEl>
                                        <p:attrNameLst>
                                          <p:attrName>style.visibility</p:attrName>
                                        </p:attrNameLst>
                                      </p:cBhvr>
                                      <p:to>
                                        <p:strVal val="visible"/>
                                      </p:to>
                                    </p:set>
                                    <p:animEffect transition="in" filter="fade">
                                      <p:cBhvr>
                                        <p:cTn id="99" dur="1000"/>
                                        <p:tgtEl>
                                          <p:spTgt spid="66"/>
                                        </p:tgtEl>
                                      </p:cBhvr>
                                    </p:animEffect>
                                    <p:anim calcmode="lin" valueType="num">
                                      <p:cBhvr>
                                        <p:cTn id="100" dur="1000" fill="hold"/>
                                        <p:tgtEl>
                                          <p:spTgt spid="66"/>
                                        </p:tgtEl>
                                        <p:attrNameLst>
                                          <p:attrName>ppt_x</p:attrName>
                                        </p:attrNameLst>
                                      </p:cBhvr>
                                      <p:tavLst>
                                        <p:tav tm="0">
                                          <p:val>
                                            <p:strVal val="#ppt_x"/>
                                          </p:val>
                                        </p:tav>
                                        <p:tav tm="100000">
                                          <p:val>
                                            <p:strVal val="#ppt_x"/>
                                          </p:val>
                                        </p:tav>
                                      </p:tavLst>
                                    </p:anim>
                                    <p:anim calcmode="lin" valueType="num">
                                      <p:cBhvr>
                                        <p:cTn id="101" dur="1000" fill="hold"/>
                                        <p:tgtEl>
                                          <p:spTgt spid="66"/>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103"/>
                                        </p:tgtEl>
                                        <p:attrNameLst>
                                          <p:attrName>style.visibility</p:attrName>
                                        </p:attrNameLst>
                                      </p:cBhvr>
                                      <p:to>
                                        <p:strVal val="visible"/>
                                      </p:to>
                                    </p:set>
                                    <p:animEffect transition="in" filter="fade">
                                      <p:cBhvr>
                                        <p:cTn id="104" dur="1000"/>
                                        <p:tgtEl>
                                          <p:spTgt spid="103"/>
                                        </p:tgtEl>
                                      </p:cBhvr>
                                    </p:animEffect>
                                    <p:anim calcmode="lin" valueType="num">
                                      <p:cBhvr>
                                        <p:cTn id="105" dur="1000" fill="hold"/>
                                        <p:tgtEl>
                                          <p:spTgt spid="103"/>
                                        </p:tgtEl>
                                        <p:attrNameLst>
                                          <p:attrName>ppt_x</p:attrName>
                                        </p:attrNameLst>
                                      </p:cBhvr>
                                      <p:tavLst>
                                        <p:tav tm="0">
                                          <p:val>
                                            <p:strVal val="#ppt_x"/>
                                          </p:val>
                                        </p:tav>
                                        <p:tav tm="100000">
                                          <p:val>
                                            <p:strVal val="#ppt_x"/>
                                          </p:val>
                                        </p:tav>
                                      </p:tavLst>
                                    </p:anim>
                                    <p:anim calcmode="lin" valueType="num">
                                      <p:cBhvr>
                                        <p:cTn id="106" dur="1000" fill="hold"/>
                                        <p:tgtEl>
                                          <p:spTgt spid="10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74" grpId="0"/>
      <p:bldP spid="1034" grpId="0"/>
      <p:bldP spid="1035" grpId="0"/>
      <p:bldP spid="1055" grpId="0" animBg="1"/>
      <p:bldP spid="64" grpId="0"/>
      <p:bldP spid="10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3"/>
          <p:cNvGrpSpPr/>
          <p:nvPr/>
        </p:nvGrpSpPr>
        <p:grpSpPr>
          <a:xfrm>
            <a:off x="923551" y="555120"/>
            <a:ext cx="3378796" cy="911709"/>
            <a:chOff x="911424" y="1244624"/>
            <a:chExt cx="4505061" cy="1215612"/>
          </a:xfrm>
        </p:grpSpPr>
        <p:sp>
          <p:nvSpPr>
            <p:cNvPr id="40" name="Freeform: Shape 6"/>
            <p:cNvSpPr/>
            <p:nvPr/>
          </p:nvSpPr>
          <p:spPr bwMode="auto">
            <a:xfrm flipH="1">
              <a:off x="911424" y="1244624"/>
              <a:ext cx="1084974" cy="1084975"/>
            </a:xfrm>
            <a:custGeom>
              <a:avLst/>
              <a:gdLst>
                <a:gd name="connsiteX0" fmla="*/ 508910 w 1084974"/>
                <a:gd name="connsiteY0" fmla="*/ 0 h 1084975"/>
                <a:gd name="connsiteX1" fmla="*/ 31229 w 1084974"/>
                <a:gd name="connsiteY1" fmla="*/ 253981 h 1084975"/>
                <a:gd name="connsiteX2" fmla="*/ 0 w 1084974"/>
                <a:gd name="connsiteY2" fmla="*/ 311517 h 1084975"/>
                <a:gd name="connsiteX3" fmla="*/ 773457 w 1084974"/>
                <a:gd name="connsiteY3" fmla="*/ 1084975 h 1084975"/>
                <a:gd name="connsiteX4" fmla="*/ 830993 w 1084974"/>
                <a:gd name="connsiteY4" fmla="*/ 1053745 h 1084975"/>
                <a:gd name="connsiteX5" fmla="*/ 1084974 w 1084974"/>
                <a:gd name="connsiteY5" fmla="*/ 576064 h 1084975"/>
                <a:gd name="connsiteX6" fmla="*/ 508910 w 1084974"/>
                <a:gd name="connsiteY6" fmla="*/ 0 h 108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974" h="1084975">
                  <a:moveTo>
                    <a:pt x="508910" y="0"/>
                  </a:moveTo>
                  <a:cubicBezTo>
                    <a:pt x="310066" y="0"/>
                    <a:pt x="134752" y="100747"/>
                    <a:pt x="31229" y="253981"/>
                  </a:cubicBezTo>
                  <a:lnTo>
                    <a:pt x="0" y="311517"/>
                  </a:lnTo>
                  <a:lnTo>
                    <a:pt x="773457" y="1084975"/>
                  </a:lnTo>
                  <a:lnTo>
                    <a:pt x="830993" y="1053745"/>
                  </a:lnTo>
                  <a:cubicBezTo>
                    <a:pt x="984227" y="950222"/>
                    <a:pt x="1084974" y="774908"/>
                    <a:pt x="1084974" y="576064"/>
                  </a:cubicBezTo>
                  <a:cubicBezTo>
                    <a:pt x="1084974" y="257913"/>
                    <a:pt x="827061" y="0"/>
                    <a:pt x="508910" y="0"/>
                  </a:cubicBezTo>
                  <a:close/>
                </a:path>
              </a:pathLst>
            </a:custGeom>
            <a:solidFill>
              <a:srgbClr val="68B7C3"/>
            </a:solidFill>
            <a:ln w="19050">
              <a:noFill/>
              <a:round/>
              <a:headEnd/>
              <a:tailEnd/>
            </a:ln>
          </p:spPr>
          <p:txBody>
            <a:bodyPr anchor="ctr"/>
            <a:lstStyle/>
            <a:p>
              <a:pPr algn="ctr"/>
              <a:endParaRPr dirty="0">
                <a:latin typeface="Calibri" panose="020F0502020204030204" pitchFamily="34" charset="0"/>
                <a:cs typeface="+mn-ea"/>
                <a:sym typeface="+mn-lt"/>
              </a:endParaRPr>
            </a:p>
          </p:txBody>
        </p:sp>
        <p:cxnSp>
          <p:nvCxnSpPr>
            <p:cNvPr id="41" name="Straight Connector 2"/>
            <p:cNvCxnSpPr/>
            <p:nvPr/>
          </p:nvCxnSpPr>
          <p:spPr>
            <a:xfrm flipH="1">
              <a:off x="1155787" y="1496652"/>
              <a:ext cx="900100" cy="900100"/>
            </a:xfrm>
            <a:prstGeom prst="line">
              <a:avLst/>
            </a:prstGeom>
            <a:ln w="38100">
              <a:solidFill>
                <a:srgbClr val="68B7C3"/>
              </a:solidFill>
            </a:ln>
          </p:spPr>
          <p:style>
            <a:lnRef idx="1">
              <a:schemeClr val="accent1"/>
            </a:lnRef>
            <a:fillRef idx="0">
              <a:schemeClr val="accent1"/>
            </a:fillRef>
            <a:effectRef idx="0">
              <a:schemeClr val="accent1"/>
            </a:effectRef>
            <a:fontRef idx="minor">
              <a:schemeClr val="tx1"/>
            </a:fontRef>
          </p:style>
        </p:cxnSp>
        <p:sp>
          <p:nvSpPr>
            <p:cNvPr id="42" name="TextBox 9"/>
            <p:cNvSpPr txBox="1"/>
            <p:nvPr/>
          </p:nvSpPr>
          <p:spPr>
            <a:xfrm>
              <a:off x="997495" y="1340768"/>
              <a:ext cx="655949" cy="707886"/>
            </a:xfrm>
            <a:prstGeom prst="rect">
              <a:avLst/>
            </a:prstGeom>
            <a:noFill/>
          </p:spPr>
          <p:txBody>
            <a:bodyPr wrap="none" anchor="ctr">
              <a:normAutofit fontScale="85000" lnSpcReduction="20000"/>
            </a:bodyPr>
            <a:lstStyle/>
            <a:p>
              <a:pPr algn="ctr"/>
              <a:r>
                <a:rPr lang="en-US" altLang="zh-CN" sz="4000">
                  <a:solidFill>
                    <a:schemeClr val="bg1"/>
                  </a:solidFill>
                  <a:latin typeface="Calibri" panose="020F0502020204030204" pitchFamily="34" charset="0"/>
                  <a:cs typeface="+mn-ea"/>
                  <a:sym typeface="+mn-lt"/>
                </a:rPr>
                <a:t>01</a:t>
              </a:r>
            </a:p>
          </p:txBody>
        </p:sp>
        <p:grpSp>
          <p:nvGrpSpPr>
            <p:cNvPr id="43" name="Group 10"/>
            <p:cNvGrpSpPr/>
            <p:nvPr/>
          </p:nvGrpSpPr>
          <p:grpSpPr>
            <a:xfrm>
              <a:off x="1453911" y="1405439"/>
              <a:ext cx="3962574" cy="1054797"/>
              <a:chOff x="3943834" y="212844"/>
              <a:chExt cx="3962574" cy="1054797"/>
            </a:xfrm>
          </p:grpSpPr>
          <p:sp>
            <p:nvSpPr>
              <p:cNvPr id="44" name="TextBox 11"/>
              <p:cNvSpPr txBox="1"/>
              <p:nvPr/>
            </p:nvSpPr>
            <p:spPr>
              <a:xfrm>
                <a:off x="3943834" y="212844"/>
                <a:ext cx="3962574" cy="734429"/>
              </a:xfrm>
              <a:prstGeom prst="rect">
                <a:avLst/>
              </a:prstGeom>
              <a:noFill/>
            </p:spPr>
            <p:txBody>
              <a:bodyPr wrap="none" lIns="360000" tIns="0" rIns="0" bIns="0" anchor="b" anchorCtr="0">
                <a:normAutofit/>
              </a:bodyPr>
              <a:lstStyle/>
              <a:p>
                <a:r>
                  <a:rPr lang="en-US" altLang="zh-CN" sz="2000" b="1">
                    <a:solidFill>
                      <a:srgbClr val="68B7C3"/>
                    </a:solidFill>
                    <a:latin typeface="Calibri" panose="020F0502020204030204" pitchFamily="34" charset="0"/>
                    <a:cs typeface="+mn-ea"/>
                    <a:sym typeface="+mn-lt"/>
                  </a:rPr>
                  <a:t>Install needed parties</a:t>
                </a:r>
                <a:endParaRPr lang="zh-CN" altLang="en-US" sz="2000" b="1" dirty="0">
                  <a:solidFill>
                    <a:srgbClr val="68B7C3"/>
                  </a:solidFill>
                  <a:latin typeface="Calibri" panose="020F0502020204030204" pitchFamily="34" charset="0"/>
                  <a:cs typeface="+mn-ea"/>
                  <a:sym typeface="+mn-lt"/>
                </a:endParaRPr>
              </a:p>
            </p:txBody>
          </p:sp>
          <p:sp>
            <p:nvSpPr>
              <p:cNvPr id="45" name="TextBox 12"/>
              <p:cNvSpPr txBox="1">
                <a:spLocks/>
              </p:cNvSpPr>
              <p:nvPr/>
            </p:nvSpPr>
            <p:spPr>
              <a:xfrm>
                <a:off x="3943834" y="947273"/>
                <a:ext cx="3962574" cy="320368"/>
              </a:xfrm>
              <a:prstGeom prst="rect">
                <a:avLst/>
              </a:prstGeom>
            </p:spPr>
            <p:txBody>
              <a:bodyPr vert="horz" wrap="square" lIns="360000" tIns="0" rIns="0" bIns="0" anchor="ctr" anchorCtr="0">
                <a:normAutofit/>
              </a:bodyPr>
              <a:lstStyle/>
              <a:p>
                <a:pPr>
                  <a:lnSpc>
                    <a:spcPct val="120000"/>
                  </a:lnSpc>
                </a:pPr>
                <a:r>
                  <a:rPr lang="en-US" altLang="zh-CN" sz="1100" i="1">
                    <a:solidFill>
                      <a:schemeClr val="dk1">
                        <a:lumMod val="100000"/>
                      </a:schemeClr>
                    </a:solidFill>
                    <a:latin typeface="Calibri" panose="020F0502020204030204" pitchFamily="34" charset="0"/>
                    <a:cs typeface="+mn-ea"/>
                    <a:sym typeface="+mn-lt"/>
                  </a:rPr>
                  <a:t>(Web3, JSON RPC, …)</a:t>
                </a:r>
                <a:endParaRPr lang="zh-CN" altLang="en-US" sz="1100" i="1" dirty="0">
                  <a:solidFill>
                    <a:schemeClr val="dk1">
                      <a:lumMod val="100000"/>
                    </a:schemeClr>
                  </a:solidFill>
                  <a:latin typeface="Calibri" panose="020F0502020204030204" pitchFamily="34" charset="0"/>
                  <a:cs typeface="+mn-ea"/>
                  <a:sym typeface="+mn-lt"/>
                </a:endParaRPr>
              </a:p>
            </p:txBody>
          </p:sp>
        </p:grpSp>
      </p:grpSp>
      <p:grpSp>
        <p:nvGrpSpPr>
          <p:cNvPr id="5" name="Group 14"/>
          <p:cNvGrpSpPr/>
          <p:nvPr/>
        </p:nvGrpSpPr>
        <p:grpSpPr>
          <a:xfrm>
            <a:off x="5136019" y="555120"/>
            <a:ext cx="3502718" cy="864096"/>
            <a:chOff x="911424" y="1244624"/>
            <a:chExt cx="4670292" cy="1152128"/>
          </a:xfrm>
        </p:grpSpPr>
        <p:sp>
          <p:nvSpPr>
            <p:cNvPr id="34" name="Freeform: Shape 15"/>
            <p:cNvSpPr/>
            <p:nvPr/>
          </p:nvSpPr>
          <p:spPr bwMode="auto">
            <a:xfrm flipH="1">
              <a:off x="911424" y="1244624"/>
              <a:ext cx="1084974" cy="1084975"/>
            </a:xfrm>
            <a:custGeom>
              <a:avLst/>
              <a:gdLst>
                <a:gd name="connsiteX0" fmla="*/ 508910 w 1084974"/>
                <a:gd name="connsiteY0" fmla="*/ 0 h 1084975"/>
                <a:gd name="connsiteX1" fmla="*/ 31229 w 1084974"/>
                <a:gd name="connsiteY1" fmla="*/ 253981 h 1084975"/>
                <a:gd name="connsiteX2" fmla="*/ 0 w 1084974"/>
                <a:gd name="connsiteY2" fmla="*/ 311517 h 1084975"/>
                <a:gd name="connsiteX3" fmla="*/ 773457 w 1084974"/>
                <a:gd name="connsiteY3" fmla="*/ 1084975 h 1084975"/>
                <a:gd name="connsiteX4" fmla="*/ 830993 w 1084974"/>
                <a:gd name="connsiteY4" fmla="*/ 1053745 h 1084975"/>
                <a:gd name="connsiteX5" fmla="*/ 1084974 w 1084974"/>
                <a:gd name="connsiteY5" fmla="*/ 576064 h 1084975"/>
                <a:gd name="connsiteX6" fmla="*/ 508910 w 1084974"/>
                <a:gd name="connsiteY6" fmla="*/ 0 h 108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974" h="1084975">
                  <a:moveTo>
                    <a:pt x="508910" y="0"/>
                  </a:moveTo>
                  <a:cubicBezTo>
                    <a:pt x="310066" y="0"/>
                    <a:pt x="134752" y="100747"/>
                    <a:pt x="31229" y="253981"/>
                  </a:cubicBezTo>
                  <a:lnTo>
                    <a:pt x="0" y="311517"/>
                  </a:lnTo>
                  <a:lnTo>
                    <a:pt x="773457" y="1084975"/>
                  </a:lnTo>
                  <a:lnTo>
                    <a:pt x="830993" y="1053745"/>
                  </a:lnTo>
                  <a:cubicBezTo>
                    <a:pt x="984227" y="950222"/>
                    <a:pt x="1084974" y="774908"/>
                    <a:pt x="1084974" y="576064"/>
                  </a:cubicBezTo>
                  <a:cubicBezTo>
                    <a:pt x="1084974" y="257913"/>
                    <a:pt x="827061" y="0"/>
                    <a:pt x="508910" y="0"/>
                  </a:cubicBezTo>
                  <a:close/>
                </a:path>
              </a:pathLst>
            </a:custGeom>
            <a:solidFill>
              <a:schemeClr val="accent1"/>
            </a:solidFill>
            <a:ln w="19050">
              <a:noFill/>
              <a:round/>
              <a:headEnd/>
              <a:tailEnd/>
            </a:ln>
          </p:spPr>
          <p:txBody>
            <a:bodyPr anchor="ctr"/>
            <a:lstStyle/>
            <a:p>
              <a:pPr algn="ctr"/>
              <a:endParaRPr>
                <a:latin typeface="Calibri" panose="020F0502020204030204" pitchFamily="34" charset="0"/>
                <a:cs typeface="+mn-ea"/>
                <a:sym typeface="+mn-lt"/>
              </a:endParaRPr>
            </a:p>
          </p:txBody>
        </p:sp>
        <p:cxnSp>
          <p:nvCxnSpPr>
            <p:cNvPr id="35" name="Straight Connector 16"/>
            <p:cNvCxnSpPr/>
            <p:nvPr/>
          </p:nvCxnSpPr>
          <p:spPr>
            <a:xfrm flipH="1">
              <a:off x="1155787" y="1496652"/>
              <a:ext cx="900100" cy="9001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6" name="TextBox 17"/>
            <p:cNvSpPr txBox="1"/>
            <p:nvPr/>
          </p:nvSpPr>
          <p:spPr>
            <a:xfrm>
              <a:off x="966237" y="1340768"/>
              <a:ext cx="718466" cy="707886"/>
            </a:xfrm>
            <a:prstGeom prst="rect">
              <a:avLst/>
            </a:prstGeom>
            <a:noFill/>
          </p:spPr>
          <p:txBody>
            <a:bodyPr wrap="none" anchor="ctr">
              <a:normAutofit fontScale="85000" lnSpcReduction="20000"/>
            </a:bodyPr>
            <a:lstStyle/>
            <a:p>
              <a:pPr algn="ctr"/>
              <a:r>
                <a:rPr lang="en-US" altLang="zh-CN" sz="4000">
                  <a:solidFill>
                    <a:schemeClr val="bg1"/>
                  </a:solidFill>
                  <a:latin typeface="Calibri" panose="020F0502020204030204" pitchFamily="34" charset="0"/>
                  <a:cs typeface="+mn-ea"/>
                  <a:sym typeface="+mn-lt"/>
                </a:rPr>
                <a:t>02</a:t>
              </a:r>
            </a:p>
          </p:txBody>
        </p:sp>
        <p:sp>
          <p:nvSpPr>
            <p:cNvPr id="38" name="TextBox 19"/>
            <p:cNvSpPr txBox="1"/>
            <p:nvPr/>
          </p:nvSpPr>
          <p:spPr>
            <a:xfrm>
              <a:off x="1556849" y="1706992"/>
              <a:ext cx="4024867" cy="643216"/>
            </a:xfrm>
            <a:prstGeom prst="rect">
              <a:avLst/>
            </a:prstGeom>
            <a:noFill/>
          </p:spPr>
          <p:txBody>
            <a:bodyPr wrap="none" lIns="360000" tIns="0" rIns="0" bIns="0" anchor="b" anchorCtr="0">
              <a:noAutofit/>
            </a:bodyPr>
            <a:lstStyle/>
            <a:p>
              <a:r>
                <a:rPr lang="en-US" altLang="zh-CN" sz="2000" b="1">
                  <a:solidFill>
                    <a:schemeClr val="accent1">
                      <a:lumMod val="100000"/>
                    </a:schemeClr>
                  </a:solidFill>
                  <a:latin typeface="Calibri" panose="020F0502020204030204" pitchFamily="34" charset="0"/>
                  <a:cs typeface="+mn-ea"/>
                  <a:sym typeface="+mn-lt"/>
                </a:rPr>
                <a:t>Write – Test – </a:t>
              </a:r>
              <a:br>
                <a:rPr lang="en-US" altLang="zh-CN" sz="2000" b="1">
                  <a:solidFill>
                    <a:schemeClr val="accent1">
                      <a:lumMod val="100000"/>
                    </a:schemeClr>
                  </a:solidFill>
                  <a:latin typeface="Calibri" panose="020F0502020204030204" pitchFamily="34" charset="0"/>
                  <a:cs typeface="+mn-ea"/>
                  <a:sym typeface="+mn-lt"/>
                </a:rPr>
              </a:br>
              <a:r>
                <a:rPr lang="en-US" altLang="zh-CN" sz="2000" b="1">
                  <a:solidFill>
                    <a:schemeClr val="accent1">
                      <a:lumMod val="100000"/>
                    </a:schemeClr>
                  </a:solidFill>
                  <a:latin typeface="Calibri" panose="020F0502020204030204" pitchFamily="34" charset="0"/>
                  <a:cs typeface="+mn-ea"/>
                  <a:sym typeface="+mn-lt"/>
                </a:rPr>
                <a:t>Deploy Smart Contract</a:t>
              </a:r>
              <a:endParaRPr lang="en-US" altLang="zh-CN" sz="2000" b="1" dirty="0">
                <a:solidFill>
                  <a:schemeClr val="accent1">
                    <a:lumMod val="100000"/>
                  </a:schemeClr>
                </a:solidFill>
                <a:latin typeface="Calibri" panose="020F0502020204030204" pitchFamily="34" charset="0"/>
                <a:cs typeface="+mn-ea"/>
                <a:sym typeface="+mn-lt"/>
              </a:endParaRPr>
            </a:p>
          </p:txBody>
        </p:sp>
      </p:grpSp>
      <p:grpSp>
        <p:nvGrpSpPr>
          <p:cNvPr id="6" name="Group 21"/>
          <p:cNvGrpSpPr/>
          <p:nvPr/>
        </p:nvGrpSpPr>
        <p:grpSpPr>
          <a:xfrm>
            <a:off x="942004" y="1705179"/>
            <a:ext cx="3378796" cy="864096"/>
            <a:chOff x="911424" y="1244624"/>
            <a:chExt cx="4505061" cy="1152128"/>
          </a:xfrm>
        </p:grpSpPr>
        <p:sp>
          <p:nvSpPr>
            <p:cNvPr id="28" name="Freeform: Shape 22"/>
            <p:cNvSpPr/>
            <p:nvPr/>
          </p:nvSpPr>
          <p:spPr bwMode="auto">
            <a:xfrm flipH="1">
              <a:off x="911424" y="1244624"/>
              <a:ext cx="1084974" cy="1084975"/>
            </a:xfrm>
            <a:custGeom>
              <a:avLst/>
              <a:gdLst>
                <a:gd name="connsiteX0" fmla="*/ 508910 w 1084974"/>
                <a:gd name="connsiteY0" fmla="*/ 0 h 1084975"/>
                <a:gd name="connsiteX1" fmla="*/ 31229 w 1084974"/>
                <a:gd name="connsiteY1" fmla="*/ 253981 h 1084975"/>
                <a:gd name="connsiteX2" fmla="*/ 0 w 1084974"/>
                <a:gd name="connsiteY2" fmla="*/ 311517 h 1084975"/>
                <a:gd name="connsiteX3" fmla="*/ 773457 w 1084974"/>
                <a:gd name="connsiteY3" fmla="*/ 1084975 h 1084975"/>
                <a:gd name="connsiteX4" fmla="*/ 830993 w 1084974"/>
                <a:gd name="connsiteY4" fmla="*/ 1053745 h 1084975"/>
                <a:gd name="connsiteX5" fmla="*/ 1084974 w 1084974"/>
                <a:gd name="connsiteY5" fmla="*/ 576064 h 1084975"/>
                <a:gd name="connsiteX6" fmla="*/ 508910 w 1084974"/>
                <a:gd name="connsiteY6" fmla="*/ 0 h 108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974" h="1084975">
                  <a:moveTo>
                    <a:pt x="508910" y="0"/>
                  </a:moveTo>
                  <a:cubicBezTo>
                    <a:pt x="310066" y="0"/>
                    <a:pt x="134752" y="100747"/>
                    <a:pt x="31229" y="253981"/>
                  </a:cubicBezTo>
                  <a:lnTo>
                    <a:pt x="0" y="311517"/>
                  </a:lnTo>
                  <a:lnTo>
                    <a:pt x="773457" y="1084975"/>
                  </a:lnTo>
                  <a:lnTo>
                    <a:pt x="830993" y="1053745"/>
                  </a:lnTo>
                  <a:cubicBezTo>
                    <a:pt x="984227" y="950222"/>
                    <a:pt x="1084974" y="774908"/>
                    <a:pt x="1084974" y="576064"/>
                  </a:cubicBezTo>
                  <a:cubicBezTo>
                    <a:pt x="1084974" y="257913"/>
                    <a:pt x="827061" y="0"/>
                    <a:pt x="508910" y="0"/>
                  </a:cubicBezTo>
                  <a:close/>
                </a:path>
              </a:pathLst>
            </a:custGeom>
            <a:solidFill>
              <a:srgbClr val="68B7C3"/>
            </a:solidFill>
            <a:ln w="19050">
              <a:noFill/>
              <a:round/>
              <a:headEnd/>
              <a:tailEnd/>
            </a:ln>
          </p:spPr>
          <p:txBody>
            <a:bodyPr anchor="ctr"/>
            <a:lstStyle/>
            <a:p>
              <a:pPr algn="ctr"/>
              <a:endParaRPr>
                <a:latin typeface="Calibri" panose="020F0502020204030204" pitchFamily="34" charset="0"/>
                <a:cs typeface="+mn-ea"/>
                <a:sym typeface="+mn-lt"/>
              </a:endParaRPr>
            </a:p>
          </p:txBody>
        </p:sp>
        <p:cxnSp>
          <p:nvCxnSpPr>
            <p:cNvPr id="29" name="Straight Connector 23"/>
            <p:cNvCxnSpPr/>
            <p:nvPr/>
          </p:nvCxnSpPr>
          <p:spPr>
            <a:xfrm flipH="1">
              <a:off x="1155787" y="1496652"/>
              <a:ext cx="900100" cy="900100"/>
            </a:xfrm>
            <a:prstGeom prst="line">
              <a:avLst/>
            </a:prstGeom>
            <a:ln w="38100">
              <a:solidFill>
                <a:srgbClr val="68B7C3"/>
              </a:solidFill>
            </a:ln>
          </p:spPr>
          <p:style>
            <a:lnRef idx="1">
              <a:schemeClr val="accent1"/>
            </a:lnRef>
            <a:fillRef idx="0">
              <a:schemeClr val="accent1"/>
            </a:fillRef>
            <a:effectRef idx="0">
              <a:schemeClr val="accent1"/>
            </a:effectRef>
            <a:fontRef idx="minor">
              <a:schemeClr val="tx1"/>
            </a:fontRef>
          </p:style>
        </p:cxnSp>
        <p:sp>
          <p:nvSpPr>
            <p:cNvPr id="30" name="TextBox 24"/>
            <p:cNvSpPr txBox="1"/>
            <p:nvPr/>
          </p:nvSpPr>
          <p:spPr>
            <a:xfrm>
              <a:off x="959023" y="1340768"/>
              <a:ext cx="732893" cy="707886"/>
            </a:xfrm>
            <a:prstGeom prst="rect">
              <a:avLst/>
            </a:prstGeom>
            <a:noFill/>
          </p:spPr>
          <p:txBody>
            <a:bodyPr wrap="none" anchor="ctr">
              <a:normAutofit fontScale="85000" lnSpcReduction="20000"/>
            </a:bodyPr>
            <a:lstStyle/>
            <a:p>
              <a:pPr algn="ctr"/>
              <a:r>
                <a:rPr lang="en-US" altLang="zh-CN" sz="4000">
                  <a:solidFill>
                    <a:schemeClr val="bg1"/>
                  </a:solidFill>
                  <a:latin typeface="Calibri" panose="020F0502020204030204" pitchFamily="34" charset="0"/>
                  <a:cs typeface="+mn-ea"/>
                  <a:sym typeface="+mn-lt"/>
                </a:rPr>
                <a:t>03</a:t>
              </a:r>
            </a:p>
          </p:txBody>
        </p:sp>
        <p:sp>
          <p:nvSpPr>
            <p:cNvPr id="32" name="TextBox 26"/>
            <p:cNvSpPr txBox="1"/>
            <p:nvPr/>
          </p:nvSpPr>
          <p:spPr>
            <a:xfrm>
              <a:off x="1453911" y="1496652"/>
              <a:ext cx="3962574" cy="643216"/>
            </a:xfrm>
            <a:prstGeom prst="rect">
              <a:avLst/>
            </a:prstGeom>
            <a:noFill/>
          </p:spPr>
          <p:txBody>
            <a:bodyPr wrap="none" lIns="360000" tIns="0" rIns="0" bIns="0" anchor="b" anchorCtr="0">
              <a:normAutofit/>
            </a:bodyPr>
            <a:lstStyle/>
            <a:p>
              <a:r>
                <a:rPr lang="en-US" altLang="zh-CN" sz="2000" b="1">
                  <a:solidFill>
                    <a:srgbClr val="68B7C3"/>
                  </a:solidFill>
                  <a:latin typeface="Calibri" panose="020F0502020204030204" pitchFamily="34" charset="0"/>
                  <a:cs typeface="+mn-ea"/>
                  <a:sym typeface="+mn-lt"/>
                </a:rPr>
                <a:t>Migrating Smart Contract</a:t>
              </a:r>
              <a:endParaRPr lang="en-US" altLang="zh-CN" sz="2000" b="1" dirty="0">
                <a:solidFill>
                  <a:srgbClr val="68B7C3"/>
                </a:solidFill>
                <a:latin typeface="Calibri" panose="020F0502020204030204" pitchFamily="34" charset="0"/>
                <a:cs typeface="+mn-ea"/>
                <a:sym typeface="+mn-lt"/>
              </a:endParaRPr>
            </a:p>
          </p:txBody>
        </p:sp>
      </p:grpSp>
      <p:grpSp>
        <p:nvGrpSpPr>
          <p:cNvPr id="7" name="Group 28"/>
          <p:cNvGrpSpPr/>
          <p:nvPr/>
        </p:nvGrpSpPr>
        <p:grpSpPr>
          <a:xfrm>
            <a:off x="5124473" y="1722076"/>
            <a:ext cx="3504286" cy="864096"/>
            <a:chOff x="911424" y="1244624"/>
            <a:chExt cx="4672381" cy="1152128"/>
          </a:xfrm>
        </p:grpSpPr>
        <p:sp>
          <p:nvSpPr>
            <p:cNvPr id="22" name="Freeform: Shape 29"/>
            <p:cNvSpPr/>
            <p:nvPr/>
          </p:nvSpPr>
          <p:spPr bwMode="auto">
            <a:xfrm flipH="1">
              <a:off x="911424" y="1244624"/>
              <a:ext cx="1084974" cy="1084975"/>
            </a:xfrm>
            <a:custGeom>
              <a:avLst/>
              <a:gdLst>
                <a:gd name="connsiteX0" fmla="*/ 508910 w 1084974"/>
                <a:gd name="connsiteY0" fmla="*/ 0 h 1084975"/>
                <a:gd name="connsiteX1" fmla="*/ 31229 w 1084974"/>
                <a:gd name="connsiteY1" fmla="*/ 253981 h 1084975"/>
                <a:gd name="connsiteX2" fmla="*/ 0 w 1084974"/>
                <a:gd name="connsiteY2" fmla="*/ 311517 h 1084975"/>
                <a:gd name="connsiteX3" fmla="*/ 773457 w 1084974"/>
                <a:gd name="connsiteY3" fmla="*/ 1084975 h 1084975"/>
                <a:gd name="connsiteX4" fmla="*/ 830993 w 1084974"/>
                <a:gd name="connsiteY4" fmla="*/ 1053745 h 1084975"/>
                <a:gd name="connsiteX5" fmla="*/ 1084974 w 1084974"/>
                <a:gd name="connsiteY5" fmla="*/ 576064 h 1084975"/>
                <a:gd name="connsiteX6" fmla="*/ 508910 w 1084974"/>
                <a:gd name="connsiteY6" fmla="*/ 0 h 108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974" h="1084975">
                  <a:moveTo>
                    <a:pt x="508910" y="0"/>
                  </a:moveTo>
                  <a:cubicBezTo>
                    <a:pt x="310066" y="0"/>
                    <a:pt x="134752" y="100747"/>
                    <a:pt x="31229" y="253981"/>
                  </a:cubicBezTo>
                  <a:lnTo>
                    <a:pt x="0" y="311517"/>
                  </a:lnTo>
                  <a:lnTo>
                    <a:pt x="773457" y="1084975"/>
                  </a:lnTo>
                  <a:lnTo>
                    <a:pt x="830993" y="1053745"/>
                  </a:lnTo>
                  <a:cubicBezTo>
                    <a:pt x="984227" y="950222"/>
                    <a:pt x="1084974" y="774908"/>
                    <a:pt x="1084974" y="576064"/>
                  </a:cubicBezTo>
                  <a:cubicBezTo>
                    <a:pt x="1084974" y="257913"/>
                    <a:pt x="827061" y="0"/>
                    <a:pt x="508910" y="0"/>
                  </a:cubicBezTo>
                  <a:close/>
                </a:path>
              </a:pathLst>
            </a:custGeom>
            <a:solidFill>
              <a:schemeClr val="accent1"/>
            </a:solidFill>
            <a:ln w="19050">
              <a:noFill/>
              <a:round/>
              <a:headEnd/>
              <a:tailEnd/>
            </a:ln>
          </p:spPr>
          <p:txBody>
            <a:bodyPr anchor="ctr"/>
            <a:lstStyle/>
            <a:p>
              <a:pPr algn="ctr"/>
              <a:endParaRPr>
                <a:latin typeface="Calibri" panose="020F0502020204030204" pitchFamily="34" charset="0"/>
                <a:cs typeface="+mn-ea"/>
                <a:sym typeface="+mn-lt"/>
              </a:endParaRPr>
            </a:p>
          </p:txBody>
        </p:sp>
        <p:cxnSp>
          <p:nvCxnSpPr>
            <p:cNvPr id="23" name="Straight Connector 30"/>
            <p:cNvCxnSpPr/>
            <p:nvPr/>
          </p:nvCxnSpPr>
          <p:spPr>
            <a:xfrm flipH="1">
              <a:off x="1155787" y="1496652"/>
              <a:ext cx="900100" cy="9001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4" name="TextBox 31"/>
            <p:cNvSpPr txBox="1"/>
            <p:nvPr/>
          </p:nvSpPr>
          <p:spPr>
            <a:xfrm>
              <a:off x="967038" y="1340768"/>
              <a:ext cx="716863" cy="707886"/>
            </a:xfrm>
            <a:prstGeom prst="rect">
              <a:avLst/>
            </a:prstGeom>
            <a:noFill/>
          </p:spPr>
          <p:txBody>
            <a:bodyPr wrap="none" anchor="ctr">
              <a:normAutofit fontScale="85000" lnSpcReduction="20000"/>
            </a:bodyPr>
            <a:lstStyle/>
            <a:p>
              <a:pPr algn="ctr"/>
              <a:r>
                <a:rPr lang="en-US" altLang="zh-CN" sz="4000">
                  <a:solidFill>
                    <a:schemeClr val="bg1"/>
                  </a:solidFill>
                  <a:latin typeface="Calibri" panose="020F0502020204030204" pitchFamily="34" charset="0"/>
                  <a:cs typeface="+mn-ea"/>
                  <a:sym typeface="+mn-lt"/>
                </a:rPr>
                <a:t>04</a:t>
              </a:r>
            </a:p>
          </p:txBody>
        </p:sp>
        <p:sp>
          <p:nvSpPr>
            <p:cNvPr id="26" name="TextBox 33"/>
            <p:cNvSpPr txBox="1"/>
            <p:nvPr/>
          </p:nvSpPr>
          <p:spPr>
            <a:xfrm>
              <a:off x="1621231" y="2132341"/>
              <a:ext cx="3962574" cy="242864"/>
            </a:xfrm>
            <a:prstGeom prst="rect">
              <a:avLst/>
            </a:prstGeom>
            <a:noFill/>
          </p:spPr>
          <p:txBody>
            <a:bodyPr wrap="none" lIns="360000" tIns="0" rIns="0" bIns="0" anchor="b" anchorCtr="0">
              <a:noAutofit/>
            </a:bodyPr>
            <a:lstStyle/>
            <a:p>
              <a:r>
                <a:rPr lang="en-US" altLang="zh-CN" sz="2000" b="1">
                  <a:solidFill>
                    <a:schemeClr val="accent1">
                      <a:lumMod val="100000"/>
                    </a:schemeClr>
                  </a:solidFill>
                  <a:latin typeface="Calibri" panose="020F0502020204030204" pitchFamily="34" charset="0"/>
                  <a:cs typeface="+mn-ea"/>
                  <a:sym typeface="+mn-lt"/>
                </a:rPr>
                <a:t>Instantiating web3.js </a:t>
              </a:r>
              <a:br>
                <a:rPr lang="en-US" altLang="zh-CN" sz="2000" b="1">
                  <a:solidFill>
                    <a:schemeClr val="accent1">
                      <a:lumMod val="100000"/>
                    </a:schemeClr>
                  </a:solidFill>
                  <a:latin typeface="Calibri" panose="020F0502020204030204" pitchFamily="34" charset="0"/>
                  <a:cs typeface="+mn-ea"/>
                  <a:sym typeface="+mn-lt"/>
                </a:rPr>
              </a:br>
              <a:r>
                <a:rPr lang="en-US" altLang="zh-CN" sz="2000" b="1">
                  <a:solidFill>
                    <a:schemeClr val="accent1">
                      <a:lumMod val="100000"/>
                    </a:schemeClr>
                  </a:solidFill>
                  <a:latin typeface="Calibri" panose="020F0502020204030204" pitchFamily="34" charset="0"/>
                  <a:cs typeface="+mn-ea"/>
                  <a:sym typeface="+mn-lt"/>
                </a:rPr>
                <a:t>&amp; Smart Contract</a:t>
              </a:r>
              <a:endParaRPr lang="en-US" altLang="zh-CN" sz="2000" b="1" dirty="0">
                <a:solidFill>
                  <a:schemeClr val="accent1">
                    <a:lumMod val="100000"/>
                  </a:schemeClr>
                </a:solidFill>
                <a:latin typeface="Calibri" panose="020F0502020204030204" pitchFamily="34" charset="0"/>
                <a:cs typeface="+mn-ea"/>
                <a:sym typeface="+mn-lt"/>
              </a:endParaRPr>
            </a:p>
          </p:txBody>
        </p:sp>
      </p:grpSp>
      <p:grpSp>
        <p:nvGrpSpPr>
          <p:cNvPr id="8" name="Group 35"/>
          <p:cNvGrpSpPr/>
          <p:nvPr/>
        </p:nvGrpSpPr>
        <p:grpSpPr>
          <a:xfrm>
            <a:off x="942004" y="2783175"/>
            <a:ext cx="3474287" cy="1056759"/>
            <a:chOff x="911424" y="987740"/>
            <a:chExt cx="4632382" cy="1409012"/>
          </a:xfrm>
        </p:grpSpPr>
        <p:sp>
          <p:nvSpPr>
            <p:cNvPr id="16" name="Freeform: Shape 36"/>
            <p:cNvSpPr/>
            <p:nvPr/>
          </p:nvSpPr>
          <p:spPr bwMode="auto">
            <a:xfrm flipH="1">
              <a:off x="911424" y="1244624"/>
              <a:ext cx="1084974" cy="1084975"/>
            </a:xfrm>
            <a:custGeom>
              <a:avLst/>
              <a:gdLst>
                <a:gd name="connsiteX0" fmla="*/ 508910 w 1084974"/>
                <a:gd name="connsiteY0" fmla="*/ 0 h 1084975"/>
                <a:gd name="connsiteX1" fmla="*/ 31229 w 1084974"/>
                <a:gd name="connsiteY1" fmla="*/ 253981 h 1084975"/>
                <a:gd name="connsiteX2" fmla="*/ 0 w 1084974"/>
                <a:gd name="connsiteY2" fmla="*/ 311517 h 1084975"/>
                <a:gd name="connsiteX3" fmla="*/ 773457 w 1084974"/>
                <a:gd name="connsiteY3" fmla="*/ 1084975 h 1084975"/>
                <a:gd name="connsiteX4" fmla="*/ 830993 w 1084974"/>
                <a:gd name="connsiteY4" fmla="*/ 1053745 h 1084975"/>
                <a:gd name="connsiteX5" fmla="*/ 1084974 w 1084974"/>
                <a:gd name="connsiteY5" fmla="*/ 576064 h 1084975"/>
                <a:gd name="connsiteX6" fmla="*/ 508910 w 1084974"/>
                <a:gd name="connsiteY6" fmla="*/ 0 h 108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974" h="1084975">
                  <a:moveTo>
                    <a:pt x="508910" y="0"/>
                  </a:moveTo>
                  <a:cubicBezTo>
                    <a:pt x="310066" y="0"/>
                    <a:pt x="134752" y="100747"/>
                    <a:pt x="31229" y="253981"/>
                  </a:cubicBezTo>
                  <a:lnTo>
                    <a:pt x="0" y="311517"/>
                  </a:lnTo>
                  <a:lnTo>
                    <a:pt x="773457" y="1084975"/>
                  </a:lnTo>
                  <a:lnTo>
                    <a:pt x="830993" y="1053745"/>
                  </a:lnTo>
                  <a:cubicBezTo>
                    <a:pt x="984227" y="950222"/>
                    <a:pt x="1084974" y="774908"/>
                    <a:pt x="1084974" y="576064"/>
                  </a:cubicBezTo>
                  <a:cubicBezTo>
                    <a:pt x="1084974" y="257913"/>
                    <a:pt x="827061" y="0"/>
                    <a:pt x="508910" y="0"/>
                  </a:cubicBezTo>
                  <a:close/>
                </a:path>
              </a:pathLst>
            </a:custGeom>
            <a:solidFill>
              <a:srgbClr val="68B7C3"/>
            </a:solidFill>
            <a:ln w="19050">
              <a:noFill/>
              <a:round/>
              <a:headEnd/>
              <a:tailEnd/>
            </a:ln>
          </p:spPr>
          <p:txBody>
            <a:bodyPr anchor="ctr"/>
            <a:lstStyle/>
            <a:p>
              <a:pPr algn="ctr"/>
              <a:endParaRPr>
                <a:latin typeface="Calibri" panose="020F0502020204030204" pitchFamily="34" charset="0"/>
                <a:cs typeface="+mn-ea"/>
                <a:sym typeface="+mn-lt"/>
              </a:endParaRPr>
            </a:p>
          </p:txBody>
        </p:sp>
        <p:cxnSp>
          <p:nvCxnSpPr>
            <p:cNvPr id="17" name="Straight Connector 37"/>
            <p:cNvCxnSpPr/>
            <p:nvPr/>
          </p:nvCxnSpPr>
          <p:spPr>
            <a:xfrm flipH="1">
              <a:off x="1155787" y="1496652"/>
              <a:ext cx="900100" cy="900100"/>
            </a:xfrm>
            <a:prstGeom prst="line">
              <a:avLst/>
            </a:prstGeom>
            <a:ln w="38100">
              <a:solidFill>
                <a:srgbClr val="68B7C3"/>
              </a:solidFill>
            </a:ln>
          </p:spPr>
          <p:style>
            <a:lnRef idx="1">
              <a:schemeClr val="accent1"/>
            </a:lnRef>
            <a:fillRef idx="0">
              <a:schemeClr val="accent1"/>
            </a:fillRef>
            <a:effectRef idx="0">
              <a:schemeClr val="accent1"/>
            </a:effectRef>
            <a:fontRef idx="minor">
              <a:schemeClr val="tx1"/>
            </a:fontRef>
          </p:style>
        </p:cxnSp>
        <p:sp>
          <p:nvSpPr>
            <p:cNvPr id="18" name="TextBox 38"/>
            <p:cNvSpPr txBox="1"/>
            <p:nvPr/>
          </p:nvSpPr>
          <p:spPr>
            <a:xfrm>
              <a:off x="957420" y="1340768"/>
              <a:ext cx="736099" cy="707886"/>
            </a:xfrm>
            <a:prstGeom prst="rect">
              <a:avLst/>
            </a:prstGeom>
            <a:noFill/>
          </p:spPr>
          <p:txBody>
            <a:bodyPr wrap="none" anchor="ctr">
              <a:normAutofit fontScale="85000" lnSpcReduction="20000"/>
            </a:bodyPr>
            <a:lstStyle/>
            <a:p>
              <a:pPr algn="ctr"/>
              <a:r>
                <a:rPr lang="en-US" altLang="zh-CN" sz="4000">
                  <a:solidFill>
                    <a:schemeClr val="bg1"/>
                  </a:solidFill>
                  <a:latin typeface="Calibri" panose="020F0502020204030204" pitchFamily="34" charset="0"/>
                  <a:cs typeface="+mn-ea"/>
                  <a:sym typeface="+mn-lt"/>
                </a:rPr>
                <a:t>05</a:t>
              </a:r>
            </a:p>
          </p:txBody>
        </p:sp>
        <p:grpSp>
          <p:nvGrpSpPr>
            <p:cNvPr id="19" name="Group 39"/>
            <p:cNvGrpSpPr/>
            <p:nvPr/>
          </p:nvGrpSpPr>
          <p:grpSpPr>
            <a:xfrm>
              <a:off x="1581232" y="987740"/>
              <a:ext cx="3962574" cy="1341858"/>
              <a:chOff x="4071155" y="-204855"/>
              <a:chExt cx="3962574" cy="1341858"/>
            </a:xfrm>
          </p:grpSpPr>
          <p:sp>
            <p:nvSpPr>
              <p:cNvPr id="20" name="TextBox 40"/>
              <p:cNvSpPr txBox="1"/>
              <p:nvPr/>
            </p:nvSpPr>
            <p:spPr>
              <a:xfrm>
                <a:off x="4071155" y="-204855"/>
                <a:ext cx="3962574" cy="1060205"/>
              </a:xfrm>
              <a:prstGeom prst="rect">
                <a:avLst/>
              </a:prstGeom>
              <a:noFill/>
            </p:spPr>
            <p:txBody>
              <a:bodyPr wrap="none" lIns="360000" tIns="0" rIns="0" bIns="0" anchor="b" anchorCtr="0">
                <a:normAutofit/>
              </a:bodyPr>
              <a:lstStyle/>
              <a:p>
                <a:r>
                  <a:rPr lang="en-US" altLang="zh-CN" sz="2000" b="1">
                    <a:solidFill>
                      <a:srgbClr val="68B7C3"/>
                    </a:solidFill>
                    <a:latin typeface="Calibri" panose="020F0502020204030204" pitchFamily="34" charset="0"/>
                    <a:cs typeface="+mn-ea"/>
                    <a:sym typeface="+mn-lt"/>
                  </a:rPr>
                  <a:t>Handle function with UI</a:t>
                </a:r>
                <a:endParaRPr lang="en-US" altLang="zh-CN" sz="2000" b="1" dirty="0">
                  <a:solidFill>
                    <a:srgbClr val="68B7C3"/>
                  </a:solidFill>
                  <a:latin typeface="Calibri" panose="020F0502020204030204" pitchFamily="34" charset="0"/>
                  <a:cs typeface="+mn-ea"/>
                  <a:sym typeface="+mn-lt"/>
                </a:endParaRPr>
              </a:p>
            </p:txBody>
          </p:sp>
          <p:sp>
            <p:nvSpPr>
              <p:cNvPr id="21" name="TextBox 41"/>
              <p:cNvSpPr txBox="1">
                <a:spLocks/>
              </p:cNvSpPr>
              <p:nvPr/>
            </p:nvSpPr>
            <p:spPr>
              <a:xfrm>
                <a:off x="4071155" y="816635"/>
                <a:ext cx="3962574" cy="320368"/>
              </a:xfrm>
              <a:prstGeom prst="rect">
                <a:avLst/>
              </a:prstGeom>
            </p:spPr>
            <p:txBody>
              <a:bodyPr vert="horz" wrap="square" lIns="360000" tIns="0" rIns="0" bIns="0" anchor="ctr" anchorCtr="0">
                <a:normAutofit/>
              </a:bodyPr>
              <a:lstStyle/>
              <a:p>
                <a:pPr>
                  <a:lnSpc>
                    <a:spcPct val="120000"/>
                  </a:lnSpc>
                </a:pPr>
                <a:r>
                  <a:rPr lang="en-US" altLang="zh-CN" sz="1050" i="1">
                    <a:latin typeface="Calibri" panose="020F0502020204030204" pitchFamily="34" charset="0"/>
                    <a:cs typeface="+mn-ea"/>
                    <a:sym typeface="+mn-lt"/>
                  </a:rPr>
                  <a:t>(updated, …)</a:t>
                </a:r>
                <a:endParaRPr lang="zh-CN" altLang="en-US" sz="1050" i="1" dirty="0">
                  <a:latin typeface="Calibri" panose="020F0502020204030204" pitchFamily="34" charset="0"/>
                  <a:cs typeface="+mn-ea"/>
                  <a:sym typeface="+mn-lt"/>
                </a:endParaRPr>
              </a:p>
            </p:txBody>
          </p:sp>
        </p:grpSp>
      </p:grpSp>
      <p:grpSp>
        <p:nvGrpSpPr>
          <p:cNvPr id="9" name="Group 42"/>
          <p:cNvGrpSpPr/>
          <p:nvPr/>
        </p:nvGrpSpPr>
        <p:grpSpPr>
          <a:xfrm>
            <a:off x="5136019" y="2926848"/>
            <a:ext cx="3683969" cy="969602"/>
            <a:chOff x="911424" y="1244624"/>
            <a:chExt cx="4911958" cy="1292802"/>
          </a:xfrm>
        </p:grpSpPr>
        <p:sp>
          <p:nvSpPr>
            <p:cNvPr id="10" name="Freeform: Shape 43"/>
            <p:cNvSpPr/>
            <p:nvPr/>
          </p:nvSpPr>
          <p:spPr bwMode="auto">
            <a:xfrm flipH="1">
              <a:off x="911424" y="1244624"/>
              <a:ext cx="1084974" cy="1084975"/>
            </a:xfrm>
            <a:custGeom>
              <a:avLst/>
              <a:gdLst>
                <a:gd name="connsiteX0" fmla="*/ 508910 w 1084974"/>
                <a:gd name="connsiteY0" fmla="*/ 0 h 1084975"/>
                <a:gd name="connsiteX1" fmla="*/ 31229 w 1084974"/>
                <a:gd name="connsiteY1" fmla="*/ 253981 h 1084975"/>
                <a:gd name="connsiteX2" fmla="*/ 0 w 1084974"/>
                <a:gd name="connsiteY2" fmla="*/ 311517 h 1084975"/>
                <a:gd name="connsiteX3" fmla="*/ 773457 w 1084974"/>
                <a:gd name="connsiteY3" fmla="*/ 1084975 h 1084975"/>
                <a:gd name="connsiteX4" fmla="*/ 830993 w 1084974"/>
                <a:gd name="connsiteY4" fmla="*/ 1053745 h 1084975"/>
                <a:gd name="connsiteX5" fmla="*/ 1084974 w 1084974"/>
                <a:gd name="connsiteY5" fmla="*/ 576064 h 1084975"/>
                <a:gd name="connsiteX6" fmla="*/ 508910 w 1084974"/>
                <a:gd name="connsiteY6" fmla="*/ 0 h 108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974" h="1084975">
                  <a:moveTo>
                    <a:pt x="508910" y="0"/>
                  </a:moveTo>
                  <a:cubicBezTo>
                    <a:pt x="310066" y="0"/>
                    <a:pt x="134752" y="100747"/>
                    <a:pt x="31229" y="253981"/>
                  </a:cubicBezTo>
                  <a:lnTo>
                    <a:pt x="0" y="311517"/>
                  </a:lnTo>
                  <a:lnTo>
                    <a:pt x="773457" y="1084975"/>
                  </a:lnTo>
                  <a:lnTo>
                    <a:pt x="830993" y="1053745"/>
                  </a:lnTo>
                  <a:cubicBezTo>
                    <a:pt x="984227" y="950222"/>
                    <a:pt x="1084974" y="774908"/>
                    <a:pt x="1084974" y="576064"/>
                  </a:cubicBezTo>
                  <a:cubicBezTo>
                    <a:pt x="1084974" y="257913"/>
                    <a:pt x="827061" y="0"/>
                    <a:pt x="508910" y="0"/>
                  </a:cubicBezTo>
                  <a:close/>
                </a:path>
              </a:pathLst>
            </a:custGeom>
            <a:solidFill>
              <a:schemeClr val="accent1"/>
            </a:solidFill>
            <a:ln w="19050">
              <a:noFill/>
              <a:round/>
              <a:headEnd/>
              <a:tailEnd/>
            </a:ln>
          </p:spPr>
          <p:txBody>
            <a:bodyPr anchor="ctr"/>
            <a:lstStyle/>
            <a:p>
              <a:pPr algn="ctr"/>
              <a:endParaRPr>
                <a:latin typeface="Calibri" panose="020F0502020204030204" pitchFamily="34" charset="0"/>
                <a:cs typeface="+mn-ea"/>
                <a:sym typeface="+mn-lt"/>
              </a:endParaRPr>
            </a:p>
          </p:txBody>
        </p:sp>
        <p:cxnSp>
          <p:nvCxnSpPr>
            <p:cNvPr id="11" name="Straight Connector 44"/>
            <p:cNvCxnSpPr/>
            <p:nvPr/>
          </p:nvCxnSpPr>
          <p:spPr>
            <a:xfrm flipH="1">
              <a:off x="1155787" y="1496652"/>
              <a:ext cx="900100" cy="9001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TextBox 45"/>
            <p:cNvSpPr txBox="1"/>
            <p:nvPr/>
          </p:nvSpPr>
          <p:spPr>
            <a:xfrm>
              <a:off x="956619" y="1340768"/>
              <a:ext cx="737702" cy="707886"/>
            </a:xfrm>
            <a:prstGeom prst="rect">
              <a:avLst/>
            </a:prstGeom>
            <a:noFill/>
          </p:spPr>
          <p:txBody>
            <a:bodyPr wrap="none" anchor="ctr">
              <a:normAutofit fontScale="85000" lnSpcReduction="20000"/>
            </a:bodyPr>
            <a:lstStyle/>
            <a:p>
              <a:pPr algn="ctr"/>
              <a:r>
                <a:rPr lang="en-US" altLang="zh-CN" sz="4000">
                  <a:solidFill>
                    <a:schemeClr val="bg1"/>
                  </a:solidFill>
                  <a:latin typeface="Calibri" panose="020F0502020204030204" pitchFamily="34" charset="0"/>
                  <a:cs typeface="+mn-ea"/>
                  <a:sym typeface="+mn-lt"/>
                </a:rPr>
                <a:t>06</a:t>
              </a:r>
            </a:p>
          </p:txBody>
        </p:sp>
        <p:grpSp>
          <p:nvGrpSpPr>
            <p:cNvPr id="13" name="Group 46"/>
            <p:cNvGrpSpPr/>
            <p:nvPr/>
          </p:nvGrpSpPr>
          <p:grpSpPr>
            <a:xfrm>
              <a:off x="1665728" y="2058603"/>
              <a:ext cx="4157654" cy="478823"/>
              <a:chOff x="4155651" y="866008"/>
              <a:chExt cx="4157654" cy="478823"/>
            </a:xfrm>
          </p:grpSpPr>
          <p:sp>
            <p:nvSpPr>
              <p:cNvPr id="14" name="TextBox 47"/>
              <p:cNvSpPr txBox="1"/>
              <p:nvPr/>
            </p:nvSpPr>
            <p:spPr>
              <a:xfrm>
                <a:off x="4155651" y="866008"/>
                <a:ext cx="3962574" cy="242864"/>
              </a:xfrm>
              <a:prstGeom prst="rect">
                <a:avLst/>
              </a:prstGeom>
              <a:noFill/>
            </p:spPr>
            <p:txBody>
              <a:bodyPr wrap="none" lIns="360000" tIns="0" rIns="0" bIns="0" anchor="b" anchorCtr="0">
                <a:noAutofit/>
              </a:bodyPr>
              <a:lstStyle/>
              <a:p>
                <a:r>
                  <a:rPr lang="en-US" altLang="zh-CN" sz="2000" b="1">
                    <a:solidFill>
                      <a:schemeClr val="accent1">
                        <a:lumMod val="100000"/>
                      </a:schemeClr>
                    </a:solidFill>
                    <a:latin typeface="Calibri" panose="020F0502020204030204" pitchFamily="34" charset="0"/>
                    <a:cs typeface="+mn-ea"/>
                    <a:sym typeface="+mn-lt"/>
                  </a:rPr>
                  <a:t>Interacting with Dapp </a:t>
                </a:r>
                <a:br>
                  <a:rPr lang="en-US" altLang="zh-CN" sz="2000" b="1">
                    <a:solidFill>
                      <a:schemeClr val="accent1">
                        <a:lumMod val="100000"/>
                      </a:schemeClr>
                    </a:solidFill>
                    <a:latin typeface="Calibri" panose="020F0502020204030204" pitchFamily="34" charset="0"/>
                    <a:cs typeface="+mn-ea"/>
                    <a:sym typeface="+mn-lt"/>
                  </a:rPr>
                </a:br>
                <a:r>
                  <a:rPr lang="en-US" altLang="zh-CN" sz="2000" b="1">
                    <a:solidFill>
                      <a:schemeClr val="accent1">
                        <a:lumMod val="100000"/>
                      </a:schemeClr>
                    </a:solidFill>
                    <a:latin typeface="Calibri" panose="020F0502020204030204" pitchFamily="34" charset="0"/>
                    <a:cs typeface="+mn-ea"/>
                    <a:sym typeface="+mn-lt"/>
                  </a:rPr>
                  <a:t>in a browser </a:t>
                </a:r>
                <a:endParaRPr lang="zh-CN" altLang="en-US" sz="2000" b="1" dirty="0">
                  <a:solidFill>
                    <a:schemeClr val="accent1">
                      <a:lumMod val="100000"/>
                    </a:schemeClr>
                  </a:solidFill>
                  <a:latin typeface="Calibri" panose="020F0502020204030204" pitchFamily="34" charset="0"/>
                  <a:cs typeface="+mn-ea"/>
                  <a:sym typeface="+mn-lt"/>
                </a:endParaRPr>
              </a:p>
            </p:txBody>
          </p:sp>
          <p:sp>
            <p:nvSpPr>
              <p:cNvPr id="15" name="TextBox 48"/>
              <p:cNvSpPr txBox="1">
                <a:spLocks/>
              </p:cNvSpPr>
              <p:nvPr/>
            </p:nvSpPr>
            <p:spPr>
              <a:xfrm>
                <a:off x="4350731" y="1024463"/>
                <a:ext cx="3962574" cy="320368"/>
              </a:xfrm>
              <a:prstGeom prst="rect">
                <a:avLst/>
              </a:prstGeom>
            </p:spPr>
            <p:txBody>
              <a:bodyPr vert="horz" wrap="square" lIns="360000" tIns="0" rIns="0" bIns="0" anchor="ctr" anchorCtr="0">
                <a:normAutofit/>
              </a:bodyPr>
              <a:lstStyle/>
              <a:p>
                <a:pPr>
                  <a:lnSpc>
                    <a:spcPct val="120000"/>
                  </a:lnSpc>
                </a:pPr>
                <a:r>
                  <a:rPr lang="en-US" altLang="zh-CN" sz="1050" i="1">
                    <a:solidFill>
                      <a:schemeClr val="dk1">
                        <a:lumMod val="100000"/>
                      </a:schemeClr>
                    </a:solidFill>
                    <a:latin typeface="Calibri" panose="020F0502020204030204" pitchFamily="34" charset="0"/>
                    <a:cs typeface="+mn-ea"/>
                    <a:sym typeface="+mn-lt"/>
                  </a:rPr>
                  <a:t>Using Meta Mask</a:t>
                </a:r>
                <a:endParaRPr lang="zh-CN" altLang="en-US" sz="1050" i="1" dirty="0">
                  <a:solidFill>
                    <a:schemeClr val="dk1">
                      <a:lumMod val="100000"/>
                    </a:schemeClr>
                  </a:solidFill>
                  <a:latin typeface="Calibri" panose="020F0502020204030204" pitchFamily="34" charset="0"/>
                  <a:cs typeface="+mn-ea"/>
                  <a:sym typeface="+mn-lt"/>
                </a:endParaRPr>
              </a:p>
            </p:txBody>
          </p:sp>
        </p:grpSp>
      </p:grpSp>
      <p:grpSp>
        <p:nvGrpSpPr>
          <p:cNvPr id="47" name="Group 35">
            <a:extLst>
              <a:ext uri="{FF2B5EF4-FFF2-40B4-BE49-F238E27FC236}">
                <a16:creationId xmlns:a16="http://schemas.microsoft.com/office/drawing/2014/main" id="{656BDF40-4BCD-4AF5-BA52-4EE9654F2D36}"/>
              </a:ext>
            </a:extLst>
          </p:cNvPr>
          <p:cNvGrpSpPr/>
          <p:nvPr/>
        </p:nvGrpSpPr>
        <p:grpSpPr>
          <a:xfrm>
            <a:off x="988104" y="4196132"/>
            <a:ext cx="3483878" cy="864096"/>
            <a:chOff x="911424" y="1244624"/>
            <a:chExt cx="4645171" cy="1152128"/>
          </a:xfrm>
        </p:grpSpPr>
        <p:sp>
          <p:nvSpPr>
            <p:cNvPr id="48" name="Freeform: Shape 36">
              <a:extLst>
                <a:ext uri="{FF2B5EF4-FFF2-40B4-BE49-F238E27FC236}">
                  <a16:creationId xmlns:a16="http://schemas.microsoft.com/office/drawing/2014/main" id="{2C919E58-F599-4908-97D7-A1BC7457911D}"/>
                </a:ext>
              </a:extLst>
            </p:cNvPr>
            <p:cNvSpPr/>
            <p:nvPr/>
          </p:nvSpPr>
          <p:spPr bwMode="auto">
            <a:xfrm flipH="1">
              <a:off x="911424" y="1244624"/>
              <a:ext cx="1084974" cy="1084975"/>
            </a:xfrm>
            <a:custGeom>
              <a:avLst/>
              <a:gdLst>
                <a:gd name="connsiteX0" fmla="*/ 508910 w 1084974"/>
                <a:gd name="connsiteY0" fmla="*/ 0 h 1084975"/>
                <a:gd name="connsiteX1" fmla="*/ 31229 w 1084974"/>
                <a:gd name="connsiteY1" fmla="*/ 253981 h 1084975"/>
                <a:gd name="connsiteX2" fmla="*/ 0 w 1084974"/>
                <a:gd name="connsiteY2" fmla="*/ 311517 h 1084975"/>
                <a:gd name="connsiteX3" fmla="*/ 773457 w 1084974"/>
                <a:gd name="connsiteY3" fmla="*/ 1084975 h 1084975"/>
                <a:gd name="connsiteX4" fmla="*/ 830993 w 1084974"/>
                <a:gd name="connsiteY4" fmla="*/ 1053745 h 1084975"/>
                <a:gd name="connsiteX5" fmla="*/ 1084974 w 1084974"/>
                <a:gd name="connsiteY5" fmla="*/ 576064 h 1084975"/>
                <a:gd name="connsiteX6" fmla="*/ 508910 w 1084974"/>
                <a:gd name="connsiteY6" fmla="*/ 0 h 108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974" h="1084975">
                  <a:moveTo>
                    <a:pt x="508910" y="0"/>
                  </a:moveTo>
                  <a:cubicBezTo>
                    <a:pt x="310066" y="0"/>
                    <a:pt x="134752" y="100747"/>
                    <a:pt x="31229" y="253981"/>
                  </a:cubicBezTo>
                  <a:lnTo>
                    <a:pt x="0" y="311517"/>
                  </a:lnTo>
                  <a:lnTo>
                    <a:pt x="773457" y="1084975"/>
                  </a:lnTo>
                  <a:lnTo>
                    <a:pt x="830993" y="1053745"/>
                  </a:lnTo>
                  <a:cubicBezTo>
                    <a:pt x="984227" y="950222"/>
                    <a:pt x="1084974" y="774908"/>
                    <a:pt x="1084974" y="576064"/>
                  </a:cubicBezTo>
                  <a:cubicBezTo>
                    <a:pt x="1084974" y="257913"/>
                    <a:pt x="827061" y="0"/>
                    <a:pt x="508910" y="0"/>
                  </a:cubicBezTo>
                  <a:close/>
                </a:path>
              </a:pathLst>
            </a:custGeom>
            <a:solidFill>
              <a:srgbClr val="68B7C3"/>
            </a:solidFill>
            <a:ln w="19050">
              <a:noFill/>
              <a:round/>
              <a:headEnd/>
              <a:tailEnd/>
            </a:ln>
          </p:spPr>
          <p:txBody>
            <a:bodyPr anchor="ctr"/>
            <a:lstStyle/>
            <a:p>
              <a:pPr algn="ctr"/>
              <a:endParaRPr>
                <a:latin typeface="Calibri" panose="020F0502020204030204" pitchFamily="34" charset="0"/>
                <a:cs typeface="+mn-ea"/>
                <a:sym typeface="+mn-lt"/>
              </a:endParaRPr>
            </a:p>
          </p:txBody>
        </p:sp>
        <p:cxnSp>
          <p:nvCxnSpPr>
            <p:cNvPr id="49" name="Straight Connector 37">
              <a:extLst>
                <a:ext uri="{FF2B5EF4-FFF2-40B4-BE49-F238E27FC236}">
                  <a16:creationId xmlns:a16="http://schemas.microsoft.com/office/drawing/2014/main" id="{E61D4476-2AD2-44C7-B664-53F5D183BD33}"/>
                </a:ext>
              </a:extLst>
            </p:cNvPr>
            <p:cNvCxnSpPr/>
            <p:nvPr/>
          </p:nvCxnSpPr>
          <p:spPr>
            <a:xfrm flipH="1">
              <a:off x="1155787" y="1496652"/>
              <a:ext cx="900100" cy="900100"/>
            </a:xfrm>
            <a:prstGeom prst="line">
              <a:avLst/>
            </a:prstGeom>
            <a:ln w="38100">
              <a:solidFill>
                <a:srgbClr val="68B7C3"/>
              </a:solidFill>
            </a:ln>
          </p:spPr>
          <p:style>
            <a:lnRef idx="1">
              <a:schemeClr val="accent1"/>
            </a:lnRef>
            <a:fillRef idx="0">
              <a:schemeClr val="accent1"/>
            </a:fillRef>
            <a:effectRef idx="0">
              <a:schemeClr val="accent1"/>
            </a:effectRef>
            <a:fontRef idx="minor">
              <a:schemeClr val="tx1"/>
            </a:fontRef>
          </p:style>
        </p:cxnSp>
        <p:sp>
          <p:nvSpPr>
            <p:cNvPr id="50" name="TextBox 38">
              <a:extLst>
                <a:ext uri="{FF2B5EF4-FFF2-40B4-BE49-F238E27FC236}">
                  <a16:creationId xmlns:a16="http://schemas.microsoft.com/office/drawing/2014/main" id="{812C1F15-F5CF-47E1-8E0D-FEBC24B0A0E4}"/>
                </a:ext>
              </a:extLst>
            </p:cNvPr>
            <p:cNvSpPr txBox="1"/>
            <p:nvPr/>
          </p:nvSpPr>
          <p:spPr>
            <a:xfrm>
              <a:off x="957420" y="1340768"/>
              <a:ext cx="736099" cy="707886"/>
            </a:xfrm>
            <a:prstGeom prst="rect">
              <a:avLst/>
            </a:prstGeom>
            <a:noFill/>
          </p:spPr>
          <p:txBody>
            <a:bodyPr wrap="none" anchor="ctr">
              <a:normAutofit fontScale="85000" lnSpcReduction="20000"/>
            </a:bodyPr>
            <a:lstStyle/>
            <a:p>
              <a:pPr algn="ctr"/>
              <a:r>
                <a:rPr lang="en-US" altLang="zh-CN" sz="4000">
                  <a:solidFill>
                    <a:schemeClr val="bg1"/>
                  </a:solidFill>
                  <a:latin typeface="Calibri" panose="020F0502020204030204" pitchFamily="34" charset="0"/>
                  <a:cs typeface="+mn-ea"/>
                  <a:sym typeface="+mn-lt"/>
                </a:rPr>
                <a:t>07</a:t>
              </a:r>
            </a:p>
          </p:txBody>
        </p:sp>
        <p:sp>
          <p:nvSpPr>
            <p:cNvPr id="52" name="TextBox 40">
              <a:extLst>
                <a:ext uri="{FF2B5EF4-FFF2-40B4-BE49-F238E27FC236}">
                  <a16:creationId xmlns:a16="http://schemas.microsoft.com/office/drawing/2014/main" id="{B33B7532-3E8A-4332-8DBE-E3BB1462FD66}"/>
                </a:ext>
              </a:extLst>
            </p:cNvPr>
            <p:cNvSpPr txBox="1"/>
            <p:nvPr/>
          </p:nvSpPr>
          <p:spPr>
            <a:xfrm>
              <a:off x="1594021" y="2083107"/>
              <a:ext cx="3962574" cy="242864"/>
            </a:xfrm>
            <a:prstGeom prst="rect">
              <a:avLst/>
            </a:prstGeom>
            <a:noFill/>
          </p:spPr>
          <p:txBody>
            <a:bodyPr wrap="none" lIns="360000" tIns="0" rIns="0" bIns="0" anchor="b" anchorCtr="0">
              <a:noAutofit/>
            </a:bodyPr>
            <a:lstStyle/>
            <a:p>
              <a:r>
                <a:rPr lang="en-US" altLang="zh-CN" sz="2000" b="1">
                  <a:solidFill>
                    <a:srgbClr val="68B7C3"/>
                  </a:solidFill>
                  <a:latin typeface="Calibri" panose="020F0502020204030204" pitchFamily="34" charset="0"/>
                  <a:cs typeface="+mn-ea"/>
                  <a:sym typeface="+mn-lt"/>
                </a:rPr>
                <a:t>Link Meta Mask with the </a:t>
              </a:r>
              <a:br>
                <a:rPr lang="en-US" altLang="zh-CN" sz="2000" b="1">
                  <a:solidFill>
                    <a:srgbClr val="68B7C3"/>
                  </a:solidFill>
                  <a:latin typeface="Calibri" panose="020F0502020204030204" pitchFamily="34" charset="0"/>
                  <a:cs typeface="+mn-ea"/>
                  <a:sym typeface="+mn-lt"/>
                </a:rPr>
              </a:br>
              <a:r>
                <a:rPr lang="en-US" altLang="zh-CN" sz="2000" b="1">
                  <a:solidFill>
                    <a:srgbClr val="68B7C3"/>
                  </a:solidFill>
                  <a:latin typeface="Calibri" panose="020F0502020204030204" pitchFamily="34" charset="0"/>
                  <a:cs typeface="+mn-ea"/>
                  <a:sym typeface="+mn-lt"/>
                </a:rPr>
                <a:t>EtheBlockchain network</a:t>
              </a:r>
              <a:endParaRPr lang="en-US" altLang="zh-CN" sz="2000" b="1" dirty="0">
                <a:solidFill>
                  <a:srgbClr val="68B7C3"/>
                </a:solidFill>
                <a:latin typeface="Calibri" panose="020F0502020204030204" pitchFamily="34" charset="0"/>
                <a:cs typeface="+mn-ea"/>
                <a:sym typeface="+mn-lt"/>
              </a:endParaRPr>
            </a:p>
          </p:txBody>
        </p:sp>
      </p:grpSp>
      <p:grpSp>
        <p:nvGrpSpPr>
          <p:cNvPr id="54" name="Group 42">
            <a:extLst>
              <a:ext uri="{FF2B5EF4-FFF2-40B4-BE49-F238E27FC236}">
                <a16:creationId xmlns:a16="http://schemas.microsoft.com/office/drawing/2014/main" id="{4200C4D8-8F30-4958-A7E7-9E387AD640E2}"/>
              </a:ext>
            </a:extLst>
          </p:cNvPr>
          <p:cNvGrpSpPr/>
          <p:nvPr/>
        </p:nvGrpSpPr>
        <p:grpSpPr>
          <a:xfrm>
            <a:off x="5182738" y="4196132"/>
            <a:ext cx="3490940" cy="864096"/>
            <a:chOff x="911424" y="1244624"/>
            <a:chExt cx="4654586" cy="1152128"/>
          </a:xfrm>
        </p:grpSpPr>
        <p:sp>
          <p:nvSpPr>
            <p:cNvPr id="55" name="Freeform: Shape 43">
              <a:extLst>
                <a:ext uri="{FF2B5EF4-FFF2-40B4-BE49-F238E27FC236}">
                  <a16:creationId xmlns:a16="http://schemas.microsoft.com/office/drawing/2014/main" id="{5DC91B2F-914E-480F-A75B-F1C4558145D2}"/>
                </a:ext>
              </a:extLst>
            </p:cNvPr>
            <p:cNvSpPr/>
            <p:nvPr/>
          </p:nvSpPr>
          <p:spPr bwMode="auto">
            <a:xfrm flipH="1">
              <a:off x="911424" y="1244624"/>
              <a:ext cx="1084974" cy="1084975"/>
            </a:xfrm>
            <a:custGeom>
              <a:avLst/>
              <a:gdLst>
                <a:gd name="connsiteX0" fmla="*/ 508910 w 1084974"/>
                <a:gd name="connsiteY0" fmla="*/ 0 h 1084975"/>
                <a:gd name="connsiteX1" fmla="*/ 31229 w 1084974"/>
                <a:gd name="connsiteY1" fmla="*/ 253981 h 1084975"/>
                <a:gd name="connsiteX2" fmla="*/ 0 w 1084974"/>
                <a:gd name="connsiteY2" fmla="*/ 311517 h 1084975"/>
                <a:gd name="connsiteX3" fmla="*/ 773457 w 1084974"/>
                <a:gd name="connsiteY3" fmla="*/ 1084975 h 1084975"/>
                <a:gd name="connsiteX4" fmla="*/ 830993 w 1084974"/>
                <a:gd name="connsiteY4" fmla="*/ 1053745 h 1084975"/>
                <a:gd name="connsiteX5" fmla="*/ 1084974 w 1084974"/>
                <a:gd name="connsiteY5" fmla="*/ 576064 h 1084975"/>
                <a:gd name="connsiteX6" fmla="*/ 508910 w 1084974"/>
                <a:gd name="connsiteY6" fmla="*/ 0 h 108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974" h="1084975">
                  <a:moveTo>
                    <a:pt x="508910" y="0"/>
                  </a:moveTo>
                  <a:cubicBezTo>
                    <a:pt x="310066" y="0"/>
                    <a:pt x="134752" y="100747"/>
                    <a:pt x="31229" y="253981"/>
                  </a:cubicBezTo>
                  <a:lnTo>
                    <a:pt x="0" y="311517"/>
                  </a:lnTo>
                  <a:lnTo>
                    <a:pt x="773457" y="1084975"/>
                  </a:lnTo>
                  <a:lnTo>
                    <a:pt x="830993" y="1053745"/>
                  </a:lnTo>
                  <a:cubicBezTo>
                    <a:pt x="984227" y="950222"/>
                    <a:pt x="1084974" y="774908"/>
                    <a:pt x="1084974" y="576064"/>
                  </a:cubicBezTo>
                  <a:cubicBezTo>
                    <a:pt x="1084974" y="257913"/>
                    <a:pt x="827061" y="0"/>
                    <a:pt x="508910" y="0"/>
                  </a:cubicBezTo>
                  <a:close/>
                </a:path>
              </a:pathLst>
            </a:custGeom>
            <a:solidFill>
              <a:schemeClr val="accent1"/>
            </a:solidFill>
            <a:ln w="19050">
              <a:noFill/>
              <a:round/>
              <a:headEnd/>
              <a:tailEnd/>
            </a:ln>
          </p:spPr>
          <p:txBody>
            <a:bodyPr anchor="ctr"/>
            <a:lstStyle/>
            <a:p>
              <a:pPr algn="ctr"/>
              <a:endParaRPr>
                <a:latin typeface="Calibri" panose="020F0502020204030204" pitchFamily="34" charset="0"/>
                <a:cs typeface="+mn-ea"/>
                <a:sym typeface="+mn-lt"/>
              </a:endParaRPr>
            </a:p>
          </p:txBody>
        </p:sp>
        <p:cxnSp>
          <p:nvCxnSpPr>
            <p:cNvPr id="56" name="Straight Connector 44">
              <a:extLst>
                <a:ext uri="{FF2B5EF4-FFF2-40B4-BE49-F238E27FC236}">
                  <a16:creationId xmlns:a16="http://schemas.microsoft.com/office/drawing/2014/main" id="{70149656-D217-44B0-9CB4-8D89E4DE9787}"/>
                </a:ext>
              </a:extLst>
            </p:cNvPr>
            <p:cNvCxnSpPr/>
            <p:nvPr/>
          </p:nvCxnSpPr>
          <p:spPr>
            <a:xfrm flipH="1">
              <a:off x="1155787" y="1496652"/>
              <a:ext cx="900100" cy="9001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7" name="TextBox 45">
              <a:extLst>
                <a:ext uri="{FF2B5EF4-FFF2-40B4-BE49-F238E27FC236}">
                  <a16:creationId xmlns:a16="http://schemas.microsoft.com/office/drawing/2014/main" id="{3CF24918-00A6-488D-96AD-ABEC5DA8358C}"/>
                </a:ext>
              </a:extLst>
            </p:cNvPr>
            <p:cNvSpPr txBox="1"/>
            <p:nvPr/>
          </p:nvSpPr>
          <p:spPr>
            <a:xfrm>
              <a:off x="956619" y="1340768"/>
              <a:ext cx="737702" cy="707886"/>
            </a:xfrm>
            <a:prstGeom prst="rect">
              <a:avLst/>
            </a:prstGeom>
            <a:noFill/>
          </p:spPr>
          <p:txBody>
            <a:bodyPr wrap="none" anchor="ctr">
              <a:normAutofit fontScale="85000" lnSpcReduction="20000"/>
            </a:bodyPr>
            <a:lstStyle/>
            <a:p>
              <a:pPr algn="ctr"/>
              <a:r>
                <a:rPr lang="en-US" altLang="zh-CN" sz="4000">
                  <a:solidFill>
                    <a:schemeClr val="bg1"/>
                  </a:solidFill>
                  <a:latin typeface="Calibri" panose="020F0502020204030204" pitchFamily="34" charset="0"/>
                  <a:cs typeface="+mn-ea"/>
                  <a:sym typeface="+mn-lt"/>
                </a:rPr>
                <a:t>08</a:t>
              </a:r>
            </a:p>
          </p:txBody>
        </p:sp>
        <p:sp>
          <p:nvSpPr>
            <p:cNvPr id="59" name="TextBox 47">
              <a:extLst>
                <a:ext uri="{FF2B5EF4-FFF2-40B4-BE49-F238E27FC236}">
                  <a16:creationId xmlns:a16="http://schemas.microsoft.com/office/drawing/2014/main" id="{91B0F651-7613-4012-BA0F-933E52F7222E}"/>
                </a:ext>
              </a:extLst>
            </p:cNvPr>
            <p:cNvSpPr txBox="1"/>
            <p:nvPr/>
          </p:nvSpPr>
          <p:spPr>
            <a:xfrm>
              <a:off x="1603435" y="2067695"/>
              <a:ext cx="3962575" cy="242864"/>
            </a:xfrm>
            <a:prstGeom prst="rect">
              <a:avLst/>
            </a:prstGeom>
            <a:noFill/>
          </p:spPr>
          <p:txBody>
            <a:bodyPr wrap="none" lIns="360000" tIns="0" rIns="0" bIns="0" anchor="b" anchorCtr="0">
              <a:noAutofit/>
            </a:bodyPr>
            <a:lstStyle/>
            <a:p>
              <a:r>
                <a:rPr lang="en-US" altLang="zh-CN" sz="2000" b="1">
                  <a:solidFill>
                    <a:schemeClr val="accent1">
                      <a:lumMod val="100000"/>
                    </a:schemeClr>
                  </a:solidFill>
                  <a:latin typeface="Calibri" panose="020F0502020204030204" pitchFamily="34" charset="0"/>
                  <a:cs typeface="+mn-ea"/>
                  <a:sym typeface="+mn-lt"/>
                </a:rPr>
                <a:t>Create a Lite-Server to </a:t>
              </a:r>
              <a:br>
                <a:rPr lang="en-US" altLang="zh-CN" sz="2000" b="1">
                  <a:solidFill>
                    <a:schemeClr val="accent1">
                      <a:lumMod val="100000"/>
                    </a:schemeClr>
                  </a:solidFill>
                  <a:latin typeface="Calibri" panose="020F0502020204030204" pitchFamily="34" charset="0"/>
                  <a:cs typeface="+mn-ea"/>
                  <a:sym typeface="+mn-lt"/>
                </a:rPr>
              </a:br>
              <a:r>
                <a:rPr lang="en-US" altLang="zh-CN" sz="2000" b="1">
                  <a:solidFill>
                    <a:schemeClr val="accent1">
                      <a:lumMod val="100000"/>
                    </a:schemeClr>
                  </a:solidFill>
                  <a:latin typeface="Calibri" panose="020F0502020204030204" pitchFamily="34" charset="0"/>
                  <a:cs typeface="+mn-ea"/>
                  <a:sym typeface="+mn-lt"/>
                </a:rPr>
                <a:t>control DApp</a:t>
              </a:r>
              <a:endParaRPr lang="zh-CN" altLang="en-US" sz="2000" b="1" dirty="0">
                <a:solidFill>
                  <a:schemeClr val="accent1">
                    <a:lumMod val="100000"/>
                  </a:schemeClr>
                </a:solidFill>
                <a:latin typeface="Calibri" panose="020F0502020204030204" pitchFamily="34" charset="0"/>
                <a:cs typeface="+mn-ea"/>
                <a:sym typeface="+mn-lt"/>
              </a:endParaRPr>
            </a:p>
          </p:txBody>
        </p:sp>
      </p:grpSp>
      <p:sp>
        <p:nvSpPr>
          <p:cNvPr id="61" name="Hình chữ nhật 60">
            <a:extLst>
              <a:ext uri="{FF2B5EF4-FFF2-40B4-BE49-F238E27FC236}">
                <a16:creationId xmlns:a16="http://schemas.microsoft.com/office/drawing/2014/main" id="{36BAB981-A6AC-4902-912F-F045B9734172}"/>
              </a:ext>
            </a:extLst>
          </p:cNvPr>
          <p:cNvSpPr/>
          <p:nvPr/>
        </p:nvSpPr>
        <p:spPr>
          <a:xfrm>
            <a:off x="53250" y="21853"/>
            <a:ext cx="7903126" cy="461665"/>
          </a:xfrm>
          <a:prstGeom prst="rect">
            <a:avLst/>
          </a:prstGeom>
          <a:noFill/>
        </p:spPr>
        <p:txBody>
          <a:bodyPr wrap="none" lIns="91440" tIns="45720" rIns="91440" bIns="45720">
            <a:spAutoFit/>
          </a:bodyPr>
          <a:lstStyle/>
          <a:p>
            <a:pPr algn="ctr"/>
            <a:r>
              <a:rPr lang="en-US" sz="2400" b="1" cap="none" spc="0">
                <a:ln w="0"/>
                <a:solidFill>
                  <a:schemeClr val="tx1"/>
                </a:solidFill>
              </a:rPr>
              <a:t>STEP BY STEP – FOR TESTING OF PREVIOUS WEEK</a:t>
            </a:r>
            <a:endParaRPr lang="vi-VN" sz="2400" b="1" cap="none" spc="0">
              <a:ln w="0"/>
              <a:solidFill>
                <a:schemeClr val="tx1"/>
              </a:solidFill>
            </a:endParaRPr>
          </a:p>
        </p:txBody>
      </p:sp>
    </p:spTree>
    <p:extLst>
      <p:ext uri="{BB962C8B-B14F-4D97-AF65-F5344CB8AC3E}">
        <p14:creationId xmlns:p14="http://schemas.microsoft.com/office/powerpoint/2010/main" val="1620770287"/>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4"/>
                                        </p:tgtEl>
                                        <p:attrNameLst>
                                          <p:attrName>ppt_w</p:attrName>
                                        </p:attrNameLst>
                                      </p:cBhvr>
                                      <p:tavLst>
                                        <p:tav tm="0">
                                          <p:val>
                                            <p:strVal val="#ppt_w*.05"/>
                                          </p:val>
                                        </p:tav>
                                        <p:tav tm="100000">
                                          <p:val>
                                            <p:strVal val="#ppt_w"/>
                                          </p:val>
                                        </p:tav>
                                      </p:tavLst>
                                    </p:anim>
                                    <p:anim calcmode="lin" valueType="num">
                                      <p:cBhvr>
                                        <p:cTn id="10" dur="1000" fill="hold"/>
                                        <p:tgtEl>
                                          <p:spTgt spid="4"/>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4"/>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4"/>
                                        </p:tgtEl>
                                      </p:cBhvr>
                                    </p:animEffect>
                                  </p:childTnLst>
                                </p:cTn>
                              </p:par>
                            </p:childTnLst>
                          </p:cTn>
                        </p:par>
                        <p:par>
                          <p:cTn id="15" fill="hold">
                            <p:stCondLst>
                              <p:cond delay="1000"/>
                            </p:stCondLst>
                            <p:childTnLst>
                              <p:par>
                                <p:cTn id="16" presetID="25"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decel="50000" fill="hold">
                                          <p:stCondLst>
                                            <p:cond delay="0"/>
                                          </p:stCondLst>
                                        </p:cTn>
                                        <p:tgtEl>
                                          <p:spTgt spid="5"/>
                                        </p:tgtEl>
                                        <p:attrNameLst>
                                          <p:attrName>style.rotation</p:attrName>
                                        </p:attrNameLst>
                                      </p:cBhvr>
                                      <p:tavLst>
                                        <p:tav tm="0">
                                          <p:val>
                                            <p:fltVal val="-90"/>
                                          </p:val>
                                        </p:tav>
                                        <p:tav tm="100000">
                                          <p:val>
                                            <p:fltVal val="0"/>
                                          </p:val>
                                        </p:tav>
                                      </p:tavLst>
                                    </p:anim>
                                    <p:anim calcmode="lin" valueType="num">
                                      <p:cBhvr>
                                        <p:cTn id="19" dur="500" decel="50000" fill="hold">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20" dur="500" accel="50000" fill="hold">
                                          <p:stCondLst>
                                            <p:cond delay="500"/>
                                          </p:stCondLst>
                                        </p:cTn>
                                        <p:tgtEl>
                                          <p:spTgt spid="5"/>
                                        </p:tgtEl>
                                        <p:attrNameLst>
                                          <p:attrName>ppt_w</p:attrName>
                                        </p:attrNameLst>
                                      </p:cBhvr>
                                      <p:tavLst>
                                        <p:tav tm="0">
                                          <p:val>
                                            <p:strVal val="#ppt_w*.05"/>
                                          </p:val>
                                        </p:tav>
                                        <p:tav tm="100000">
                                          <p:val>
                                            <p:strVal val="#ppt_w"/>
                                          </p:val>
                                        </p:tav>
                                      </p:tavLst>
                                    </p:anim>
                                    <p:anim calcmode="lin" valueType="num">
                                      <p:cBhvr>
                                        <p:cTn id="21" dur="1000" fill="hold"/>
                                        <p:tgtEl>
                                          <p:spTgt spid="5"/>
                                        </p:tgtEl>
                                        <p:attrNameLst>
                                          <p:attrName>ppt_h</p:attrName>
                                        </p:attrNameLst>
                                      </p:cBhvr>
                                      <p:tavLst>
                                        <p:tav tm="0">
                                          <p:val>
                                            <p:strVal val="#ppt_h"/>
                                          </p:val>
                                        </p:tav>
                                        <p:tav tm="100000">
                                          <p:val>
                                            <p:strVal val="#ppt_h"/>
                                          </p:val>
                                        </p:tav>
                                      </p:tavLst>
                                    </p:anim>
                                    <p:anim calcmode="lin" valueType="num">
                                      <p:cBhvr>
                                        <p:cTn id="22" dur="500" decel="50000" fill="hold">
                                          <p:stCondLst>
                                            <p:cond delay="0"/>
                                          </p:stCondLst>
                                        </p:cTn>
                                        <p:tgtEl>
                                          <p:spTgt spid="5"/>
                                        </p:tgtEl>
                                        <p:attrNameLst>
                                          <p:attrName>ppt_x</p:attrName>
                                        </p:attrNameLst>
                                      </p:cBhvr>
                                      <p:tavLst>
                                        <p:tav tm="0">
                                          <p:val>
                                            <p:strVal val="#ppt_x+.4"/>
                                          </p:val>
                                        </p:tav>
                                        <p:tav tm="100000">
                                          <p:val>
                                            <p:strVal val="#ppt_x"/>
                                          </p:val>
                                        </p:tav>
                                      </p:tavLst>
                                    </p:anim>
                                    <p:anim calcmode="lin" valueType="num">
                                      <p:cBhvr>
                                        <p:cTn id="23" dur="500" decel="50000" fill="hold">
                                          <p:stCondLst>
                                            <p:cond delay="0"/>
                                          </p:stCondLst>
                                        </p:cTn>
                                        <p:tgtEl>
                                          <p:spTgt spid="5"/>
                                        </p:tgtEl>
                                        <p:attrNameLst>
                                          <p:attrName>ppt_y</p:attrName>
                                        </p:attrNameLst>
                                      </p:cBhvr>
                                      <p:tavLst>
                                        <p:tav tm="0">
                                          <p:val>
                                            <p:strVal val="#ppt_y-.2"/>
                                          </p:val>
                                        </p:tav>
                                        <p:tav tm="100000">
                                          <p:val>
                                            <p:strVal val="#ppt_y+.1"/>
                                          </p:val>
                                        </p:tav>
                                      </p:tavLst>
                                    </p:anim>
                                    <p:anim calcmode="lin" valueType="num">
                                      <p:cBhvr>
                                        <p:cTn id="24" dur="500" accel="50000" fill="hold">
                                          <p:stCondLst>
                                            <p:cond delay="500"/>
                                          </p:stCondLst>
                                        </p:cTn>
                                        <p:tgtEl>
                                          <p:spTgt spid="5"/>
                                        </p:tgtEl>
                                        <p:attrNameLst>
                                          <p:attrName>ppt_y</p:attrName>
                                        </p:attrNameLst>
                                      </p:cBhvr>
                                      <p:tavLst>
                                        <p:tav tm="0">
                                          <p:val>
                                            <p:strVal val="#ppt_y+.1"/>
                                          </p:val>
                                        </p:tav>
                                        <p:tav tm="100000">
                                          <p:val>
                                            <p:strVal val="#ppt_y"/>
                                          </p:val>
                                        </p:tav>
                                      </p:tavLst>
                                    </p:anim>
                                    <p:animEffect transition="in" filter="fade">
                                      <p:cBhvr>
                                        <p:cTn id="25" dur="1000" decel="50000">
                                          <p:stCondLst>
                                            <p:cond delay="0"/>
                                          </p:stCondLst>
                                        </p:cTn>
                                        <p:tgtEl>
                                          <p:spTgt spid="5"/>
                                        </p:tgtEl>
                                      </p:cBhvr>
                                    </p:animEffect>
                                  </p:childTnLst>
                                </p:cTn>
                              </p:par>
                            </p:childTnLst>
                          </p:cTn>
                        </p:par>
                        <p:par>
                          <p:cTn id="26" fill="hold">
                            <p:stCondLst>
                              <p:cond delay="2000"/>
                            </p:stCondLst>
                            <p:childTnLst>
                              <p:par>
                                <p:cTn id="27" presetID="25" presetClass="entr" presetSubtype="0"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50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30" dur="50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31" dur="500" accel="50000" fill="hold">
                                          <p:stCondLst>
                                            <p:cond delay="500"/>
                                          </p:stCondLst>
                                        </p:cTn>
                                        <p:tgtEl>
                                          <p:spTgt spid="6"/>
                                        </p:tgtEl>
                                        <p:attrNameLst>
                                          <p:attrName>ppt_w</p:attrName>
                                        </p:attrNameLst>
                                      </p:cBhvr>
                                      <p:tavLst>
                                        <p:tav tm="0">
                                          <p:val>
                                            <p:strVal val="#ppt_w*.05"/>
                                          </p:val>
                                        </p:tav>
                                        <p:tav tm="100000">
                                          <p:val>
                                            <p:strVal val="#ppt_w"/>
                                          </p:val>
                                        </p:tav>
                                      </p:tavLst>
                                    </p:anim>
                                    <p:anim calcmode="lin" valueType="num">
                                      <p:cBhvr>
                                        <p:cTn id="32" dur="1000" fill="hold"/>
                                        <p:tgtEl>
                                          <p:spTgt spid="6"/>
                                        </p:tgtEl>
                                        <p:attrNameLst>
                                          <p:attrName>ppt_h</p:attrName>
                                        </p:attrNameLst>
                                      </p:cBhvr>
                                      <p:tavLst>
                                        <p:tav tm="0">
                                          <p:val>
                                            <p:strVal val="#ppt_h"/>
                                          </p:val>
                                        </p:tav>
                                        <p:tav tm="100000">
                                          <p:val>
                                            <p:strVal val="#ppt_h"/>
                                          </p:val>
                                        </p:tav>
                                      </p:tavLst>
                                    </p:anim>
                                    <p:anim calcmode="lin" valueType="num">
                                      <p:cBhvr>
                                        <p:cTn id="33" dur="50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34" dur="50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35" dur="500" accel="50000" fill="hold">
                                          <p:stCondLst>
                                            <p:cond delay="500"/>
                                          </p:stCondLst>
                                        </p:cTn>
                                        <p:tgtEl>
                                          <p:spTgt spid="6"/>
                                        </p:tgtEl>
                                        <p:attrNameLst>
                                          <p:attrName>ppt_y</p:attrName>
                                        </p:attrNameLst>
                                      </p:cBhvr>
                                      <p:tavLst>
                                        <p:tav tm="0">
                                          <p:val>
                                            <p:strVal val="#ppt_y+.1"/>
                                          </p:val>
                                        </p:tav>
                                        <p:tav tm="100000">
                                          <p:val>
                                            <p:strVal val="#ppt_y"/>
                                          </p:val>
                                        </p:tav>
                                      </p:tavLst>
                                    </p:anim>
                                    <p:animEffect transition="in" filter="fade">
                                      <p:cBhvr>
                                        <p:cTn id="36" dur="1000" decel="50000">
                                          <p:stCondLst>
                                            <p:cond delay="0"/>
                                          </p:stCondLst>
                                        </p:cTn>
                                        <p:tgtEl>
                                          <p:spTgt spid="6"/>
                                        </p:tgtEl>
                                      </p:cBhvr>
                                    </p:animEffect>
                                  </p:childTnLst>
                                </p:cTn>
                              </p:par>
                            </p:childTnLst>
                          </p:cTn>
                        </p:par>
                        <p:par>
                          <p:cTn id="37" fill="hold">
                            <p:stCondLst>
                              <p:cond delay="3000"/>
                            </p:stCondLst>
                            <p:childTnLst>
                              <p:par>
                                <p:cTn id="38" presetID="25" presetClass="entr" presetSubtype="0" fill="hold" nodeType="after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p:cTn id="40" dur="500" decel="50000" fill="hold">
                                          <p:stCondLst>
                                            <p:cond delay="0"/>
                                          </p:stCondLst>
                                        </p:cTn>
                                        <p:tgtEl>
                                          <p:spTgt spid="7"/>
                                        </p:tgtEl>
                                        <p:attrNameLst>
                                          <p:attrName>style.rotation</p:attrName>
                                        </p:attrNameLst>
                                      </p:cBhvr>
                                      <p:tavLst>
                                        <p:tav tm="0">
                                          <p:val>
                                            <p:fltVal val="-90"/>
                                          </p:val>
                                        </p:tav>
                                        <p:tav tm="100000">
                                          <p:val>
                                            <p:fltVal val="0"/>
                                          </p:val>
                                        </p:tav>
                                      </p:tavLst>
                                    </p:anim>
                                    <p:anim calcmode="lin" valueType="num">
                                      <p:cBhvr>
                                        <p:cTn id="41" dur="500" decel="50000" fill="hold">
                                          <p:stCondLst>
                                            <p:cond delay="0"/>
                                          </p:stCondLst>
                                        </p:cTn>
                                        <p:tgtEl>
                                          <p:spTgt spid="7"/>
                                        </p:tgtEl>
                                        <p:attrNameLst>
                                          <p:attrName>ppt_w</p:attrName>
                                        </p:attrNameLst>
                                      </p:cBhvr>
                                      <p:tavLst>
                                        <p:tav tm="0">
                                          <p:val>
                                            <p:strVal val="#ppt_w"/>
                                          </p:val>
                                        </p:tav>
                                        <p:tav tm="100000">
                                          <p:val>
                                            <p:strVal val="#ppt_w*.05"/>
                                          </p:val>
                                        </p:tav>
                                      </p:tavLst>
                                    </p:anim>
                                    <p:anim calcmode="lin" valueType="num">
                                      <p:cBhvr>
                                        <p:cTn id="42" dur="500" accel="50000" fill="hold">
                                          <p:stCondLst>
                                            <p:cond delay="500"/>
                                          </p:stCondLst>
                                        </p:cTn>
                                        <p:tgtEl>
                                          <p:spTgt spid="7"/>
                                        </p:tgtEl>
                                        <p:attrNameLst>
                                          <p:attrName>ppt_w</p:attrName>
                                        </p:attrNameLst>
                                      </p:cBhvr>
                                      <p:tavLst>
                                        <p:tav tm="0">
                                          <p:val>
                                            <p:strVal val="#ppt_w*.05"/>
                                          </p:val>
                                        </p:tav>
                                        <p:tav tm="100000">
                                          <p:val>
                                            <p:strVal val="#ppt_w"/>
                                          </p:val>
                                        </p:tav>
                                      </p:tavLst>
                                    </p:anim>
                                    <p:anim calcmode="lin" valueType="num">
                                      <p:cBhvr>
                                        <p:cTn id="43" dur="1000" fill="hold"/>
                                        <p:tgtEl>
                                          <p:spTgt spid="7"/>
                                        </p:tgtEl>
                                        <p:attrNameLst>
                                          <p:attrName>ppt_h</p:attrName>
                                        </p:attrNameLst>
                                      </p:cBhvr>
                                      <p:tavLst>
                                        <p:tav tm="0">
                                          <p:val>
                                            <p:strVal val="#ppt_h"/>
                                          </p:val>
                                        </p:tav>
                                        <p:tav tm="100000">
                                          <p:val>
                                            <p:strVal val="#ppt_h"/>
                                          </p:val>
                                        </p:tav>
                                      </p:tavLst>
                                    </p:anim>
                                    <p:anim calcmode="lin" valueType="num">
                                      <p:cBhvr>
                                        <p:cTn id="44" dur="500" decel="50000" fill="hold">
                                          <p:stCondLst>
                                            <p:cond delay="0"/>
                                          </p:stCondLst>
                                        </p:cTn>
                                        <p:tgtEl>
                                          <p:spTgt spid="7"/>
                                        </p:tgtEl>
                                        <p:attrNameLst>
                                          <p:attrName>ppt_x</p:attrName>
                                        </p:attrNameLst>
                                      </p:cBhvr>
                                      <p:tavLst>
                                        <p:tav tm="0">
                                          <p:val>
                                            <p:strVal val="#ppt_x+.4"/>
                                          </p:val>
                                        </p:tav>
                                        <p:tav tm="100000">
                                          <p:val>
                                            <p:strVal val="#ppt_x"/>
                                          </p:val>
                                        </p:tav>
                                      </p:tavLst>
                                    </p:anim>
                                    <p:anim calcmode="lin" valueType="num">
                                      <p:cBhvr>
                                        <p:cTn id="45" dur="500" decel="50000" fill="hold">
                                          <p:stCondLst>
                                            <p:cond delay="0"/>
                                          </p:stCondLst>
                                        </p:cTn>
                                        <p:tgtEl>
                                          <p:spTgt spid="7"/>
                                        </p:tgtEl>
                                        <p:attrNameLst>
                                          <p:attrName>ppt_y</p:attrName>
                                        </p:attrNameLst>
                                      </p:cBhvr>
                                      <p:tavLst>
                                        <p:tav tm="0">
                                          <p:val>
                                            <p:strVal val="#ppt_y-.2"/>
                                          </p:val>
                                        </p:tav>
                                        <p:tav tm="100000">
                                          <p:val>
                                            <p:strVal val="#ppt_y+.1"/>
                                          </p:val>
                                        </p:tav>
                                      </p:tavLst>
                                    </p:anim>
                                    <p:anim calcmode="lin" valueType="num">
                                      <p:cBhvr>
                                        <p:cTn id="46" dur="500" accel="50000" fill="hold">
                                          <p:stCondLst>
                                            <p:cond delay="500"/>
                                          </p:stCondLst>
                                        </p:cTn>
                                        <p:tgtEl>
                                          <p:spTgt spid="7"/>
                                        </p:tgtEl>
                                        <p:attrNameLst>
                                          <p:attrName>ppt_y</p:attrName>
                                        </p:attrNameLst>
                                      </p:cBhvr>
                                      <p:tavLst>
                                        <p:tav tm="0">
                                          <p:val>
                                            <p:strVal val="#ppt_y+.1"/>
                                          </p:val>
                                        </p:tav>
                                        <p:tav tm="100000">
                                          <p:val>
                                            <p:strVal val="#ppt_y"/>
                                          </p:val>
                                        </p:tav>
                                      </p:tavLst>
                                    </p:anim>
                                    <p:animEffect transition="in" filter="fade">
                                      <p:cBhvr>
                                        <p:cTn id="47" dur="1000" decel="50000">
                                          <p:stCondLst>
                                            <p:cond delay="0"/>
                                          </p:stCondLst>
                                        </p:cTn>
                                        <p:tgtEl>
                                          <p:spTgt spid="7"/>
                                        </p:tgtEl>
                                      </p:cBhvr>
                                    </p:animEffect>
                                  </p:childTnLst>
                                </p:cTn>
                              </p:par>
                            </p:childTnLst>
                          </p:cTn>
                        </p:par>
                        <p:par>
                          <p:cTn id="48" fill="hold">
                            <p:stCondLst>
                              <p:cond delay="4000"/>
                            </p:stCondLst>
                            <p:childTnLst>
                              <p:par>
                                <p:cTn id="49" presetID="25" presetClass="entr" presetSubtype="0" fill="hold" nodeType="after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p:cTn id="51"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52"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53"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54" dur="1000" fill="hold"/>
                                        <p:tgtEl>
                                          <p:spTgt spid="8"/>
                                        </p:tgtEl>
                                        <p:attrNameLst>
                                          <p:attrName>ppt_h</p:attrName>
                                        </p:attrNameLst>
                                      </p:cBhvr>
                                      <p:tavLst>
                                        <p:tav tm="0">
                                          <p:val>
                                            <p:strVal val="#ppt_h"/>
                                          </p:val>
                                        </p:tav>
                                        <p:tav tm="100000">
                                          <p:val>
                                            <p:strVal val="#ppt_h"/>
                                          </p:val>
                                        </p:tav>
                                      </p:tavLst>
                                    </p:anim>
                                    <p:anim calcmode="lin" valueType="num">
                                      <p:cBhvr>
                                        <p:cTn id="55"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56"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57"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58" dur="1000" decel="50000">
                                          <p:stCondLst>
                                            <p:cond delay="0"/>
                                          </p:stCondLst>
                                        </p:cTn>
                                        <p:tgtEl>
                                          <p:spTgt spid="8"/>
                                        </p:tgtEl>
                                      </p:cBhvr>
                                    </p:animEffect>
                                  </p:childTnLst>
                                </p:cTn>
                              </p:par>
                            </p:childTnLst>
                          </p:cTn>
                        </p:par>
                        <p:par>
                          <p:cTn id="59" fill="hold">
                            <p:stCondLst>
                              <p:cond delay="5000"/>
                            </p:stCondLst>
                            <p:childTnLst>
                              <p:par>
                                <p:cTn id="60" presetID="25" presetClass="entr" presetSubtype="0" fill="hold" nodeType="afterEffect">
                                  <p:stCondLst>
                                    <p:cond delay="0"/>
                                  </p:stCondLst>
                                  <p:childTnLst>
                                    <p:set>
                                      <p:cBhvr>
                                        <p:cTn id="61" dur="1" fill="hold">
                                          <p:stCondLst>
                                            <p:cond delay="0"/>
                                          </p:stCondLst>
                                        </p:cTn>
                                        <p:tgtEl>
                                          <p:spTgt spid="9"/>
                                        </p:tgtEl>
                                        <p:attrNameLst>
                                          <p:attrName>style.visibility</p:attrName>
                                        </p:attrNameLst>
                                      </p:cBhvr>
                                      <p:to>
                                        <p:strVal val="visible"/>
                                      </p:to>
                                    </p:set>
                                    <p:anim calcmode="lin" valueType="num">
                                      <p:cBhvr>
                                        <p:cTn id="62" dur="500" decel="50000" fill="hold">
                                          <p:stCondLst>
                                            <p:cond delay="0"/>
                                          </p:stCondLst>
                                        </p:cTn>
                                        <p:tgtEl>
                                          <p:spTgt spid="9"/>
                                        </p:tgtEl>
                                        <p:attrNameLst>
                                          <p:attrName>style.rotation</p:attrName>
                                        </p:attrNameLst>
                                      </p:cBhvr>
                                      <p:tavLst>
                                        <p:tav tm="0">
                                          <p:val>
                                            <p:fltVal val="-90"/>
                                          </p:val>
                                        </p:tav>
                                        <p:tav tm="100000">
                                          <p:val>
                                            <p:fltVal val="0"/>
                                          </p:val>
                                        </p:tav>
                                      </p:tavLst>
                                    </p:anim>
                                    <p:anim calcmode="lin" valueType="num">
                                      <p:cBhvr>
                                        <p:cTn id="63" dur="500" decel="50000" fill="hold">
                                          <p:stCondLst>
                                            <p:cond delay="0"/>
                                          </p:stCondLst>
                                        </p:cTn>
                                        <p:tgtEl>
                                          <p:spTgt spid="9"/>
                                        </p:tgtEl>
                                        <p:attrNameLst>
                                          <p:attrName>ppt_w</p:attrName>
                                        </p:attrNameLst>
                                      </p:cBhvr>
                                      <p:tavLst>
                                        <p:tav tm="0">
                                          <p:val>
                                            <p:strVal val="#ppt_w"/>
                                          </p:val>
                                        </p:tav>
                                        <p:tav tm="100000">
                                          <p:val>
                                            <p:strVal val="#ppt_w*.05"/>
                                          </p:val>
                                        </p:tav>
                                      </p:tavLst>
                                    </p:anim>
                                    <p:anim calcmode="lin" valueType="num">
                                      <p:cBhvr>
                                        <p:cTn id="64" dur="500" accel="50000" fill="hold">
                                          <p:stCondLst>
                                            <p:cond delay="500"/>
                                          </p:stCondLst>
                                        </p:cTn>
                                        <p:tgtEl>
                                          <p:spTgt spid="9"/>
                                        </p:tgtEl>
                                        <p:attrNameLst>
                                          <p:attrName>ppt_w</p:attrName>
                                        </p:attrNameLst>
                                      </p:cBhvr>
                                      <p:tavLst>
                                        <p:tav tm="0">
                                          <p:val>
                                            <p:strVal val="#ppt_w*.05"/>
                                          </p:val>
                                        </p:tav>
                                        <p:tav tm="100000">
                                          <p:val>
                                            <p:strVal val="#ppt_w"/>
                                          </p:val>
                                        </p:tav>
                                      </p:tavLst>
                                    </p:anim>
                                    <p:anim calcmode="lin" valueType="num">
                                      <p:cBhvr>
                                        <p:cTn id="65" dur="1000" fill="hold"/>
                                        <p:tgtEl>
                                          <p:spTgt spid="9"/>
                                        </p:tgtEl>
                                        <p:attrNameLst>
                                          <p:attrName>ppt_h</p:attrName>
                                        </p:attrNameLst>
                                      </p:cBhvr>
                                      <p:tavLst>
                                        <p:tav tm="0">
                                          <p:val>
                                            <p:strVal val="#ppt_h"/>
                                          </p:val>
                                        </p:tav>
                                        <p:tav tm="100000">
                                          <p:val>
                                            <p:strVal val="#ppt_h"/>
                                          </p:val>
                                        </p:tav>
                                      </p:tavLst>
                                    </p:anim>
                                    <p:anim calcmode="lin" valueType="num">
                                      <p:cBhvr>
                                        <p:cTn id="66" dur="500" decel="50000" fill="hold">
                                          <p:stCondLst>
                                            <p:cond delay="0"/>
                                          </p:stCondLst>
                                        </p:cTn>
                                        <p:tgtEl>
                                          <p:spTgt spid="9"/>
                                        </p:tgtEl>
                                        <p:attrNameLst>
                                          <p:attrName>ppt_x</p:attrName>
                                        </p:attrNameLst>
                                      </p:cBhvr>
                                      <p:tavLst>
                                        <p:tav tm="0">
                                          <p:val>
                                            <p:strVal val="#ppt_x+.4"/>
                                          </p:val>
                                        </p:tav>
                                        <p:tav tm="100000">
                                          <p:val>
                                            <p:strVal val="#ppt_x"/>
                                          </p:val>
                                        </p:tav>
                                      </p:tavLst>
                                    </p:anim>
                                    <p:anim calcmode="lin" valueType="num">
                                      <p:cBhvr>
                                        <p:cTn id="67" dur="500" decel="50000" fill="hold">
                                          <p:stCondLst>
                                            <p:cond delay="0"/>
                                          </p:stCondLst>
                                        </p:cTn>
                                        <p:tgtEl>
                                          <p:spTgt spid="9"/>
                                        </p:tgtEl>
                                        <p:attrNameLst>
                                          <p:attrName>ppt_y</p:attrName>
                                        </p:attrNameLst>
                                      </p:cBhvr>
                                      <p:tavLst>
                                        <p:tav tm="0">
                                          <p:val>
                                            <p:strVal val="#ppt_y-.2"/>
                                          </p:val>
                                        </p:tav>
                                        <p:tav tm="100000">
                                          <p:val>
                                            <p:strVal val="#ppt_y+.1"/>
                                          </p:val>
                                        </p:tav>
                                      </p:tavLst>
                                    </p:anim>
                                    <p:anim calcmode="lin" valueType="num">
                                      <p:cBhvr>
                                        <p:cTn id="68" dur="500" accel="50000" fill="hold">
                                          <p:stCondLst>
                                            <p:cond delay="500"/>
                                          </p:stCondLst>
                                        </p:cTn>
                                        <p:tgtEl>
                                          <p:spTgt spid="9"/>
                                        </p:tgtEl>
                                        <p:attrNameLst>
                                          <p:attrName>ppt_y</p:attrName>
                                        </p:attrNameLst>
                                      </p:cBhvr>
                                      <p:tavLst>
                                        <p:tav tm="0">
                                          <p:val>
                                            <p:strVal val="#ppt_y+.1"/>
                                          </p:val>
                                        </p:tav>
                                        <p:tav tm="100000">
                                          <p:val>
                                            <p:strVal val="#ppt_y"/>
                                          </p:val>
                                        </p:tav>
                                      </p:tavLst>
                                    </p:anim>
                                    <p:animEffect transition="in" filter="fade">
                                      <p:cBhvr>
                                        <p:cTn id="69" dur="1000" decel="50000">
                                          <p:stCondLst>
                                            <p:cond delay="0"/>
                                          </p:stCondLst>
                                        </p:cTn>
                                        <p:tgtEl>
                                          <p:spTgt spid="9"/>
                                        </p:tgtEl>
                                      </p:cBhvr>
                                    </p:animEffect>
                                  </p:childTnLst>
                                </p:cTn>
                              </p:par>
                            </p:childTnLst>
                          </p:cTn>
                        </p:par>
                        <p:par>
                          <p:cTn id="70" fill="hold">
                            <p:stCondLst>
                              <p:cond delay="6000"/>
                            </p:stCondLst>
                            <p:childTnLst>
                              <p:par>
                                <p:cTn id="71" presetID="25" presetClass="entr" presetSubtype="0" fill="hold" nodeType="afterEffect">
                                  <p:stCondLst>
                                    <p:cond delay="0"/>
                                  </p:stCondLst>
                                  <p:childTnLst>
                                    <p:set>
                                      <p:cBhvr>
                                        <p:cTn id="72" dur="1" fill="hold">
                                          <p:stCondLst>
                                            <p:cond delay="0"/>
                                          </p:stCondLst>
                                        </p:cTn>
                                        <p:tgtEl>
                                          <p:spTgt spid="47"/>
                                        </p:tgtEl>
                                        <p:attrNameLst>
                                          <p:attrName>style.visibility</p:attrName>
                                        </p:attrNameLst>
                                      </p:cBhvr>
                                      <p:to>
                                        <p:strVal val="visible"/>
                                      </p:to>
                                    </p:set>
                                    <p:anim calcmode="lin" valueType="num">
                                      <p:cBhvr>
                                        <p:cTn id="73" dur="500" decel="50000" fill="hold">
                                          <p:stCondLst>
                                            <p:cond delay="0"/>
                                          </p:stCondLst>
                                        </p:cTn>
                                        <p:tgtEl>
                                          <p:spTgt spid="47"/>
                                        </p:tgtEl>
                                        <p:attrNameLst>
                                          <p:attrName>style.rotation</p:attrName>
                                        </p:attrNameLst>
                                      </p:cBhvr>
                                      <p:tavLst>
                                        <p:tav tm="0">
                                          <p:val>
                                            <p:fltVal val="-90"/>
                                          </p:val>
                                        </p:tav>
                                        <p:tav tm="100000">
                                          <p:val>
                                            <p:fltVal val="0"/>
                                          </p:val>
                                        </p:tav>
                                      </p:tavLst>
                                    </p:anim>
                                    <p:anim calcmode="lin" valueType="num">
                                      <p:cBhvr>
                                        <p:cTn id="74" dur="500" decel="50000" fill="hold">
                                          <p:stCondLst>
                                            <p:cond delay="0"/>
                                          </p:stCondLst>
                                        </p:cTn>
                                        <p:tgtEl>
                                          <p:spTgt spid="47"/>
                                        </p:tgtEl>
                                        <p:attrNameLst>
                                          <p:attrName>ppt_w</p:attrName>
                                        </p:attrNameLst>
                                      </p:cBhvr>
                                      <p:tavLst>
                                        <p:tav tm="0">
                                          <p:val>
                                            <p:strVal val="#ppt_w"/>
                                          </p:val>
                                        </p:tav>
                                        <p:tav tm="100000">
                                          <p:val>
                                            <p:strVal val="#ppt_w*.05"/>
                                          </p:val>
                                        </p:tav>
                                      </p:tavLst>
                                    </p:anim>
                                    <p:anim calcmode="lin" valueType="num">
                                      <p:cBhvr>
                                        <p:cTn id="75" dur="500" accel="50000" fill="hold">
                                          <p:stCondLst>
                                            <p:cond delay="500"/>
                                          </p:stCondLst>
                                        </p:cTn>
                                        <p:tgtEl>
                                          <p:spTgt spid="47"/>
                                        </p:tgtEl>
                                        <p:attrNameLst>
                                          <p:attrName>ppt_w</p:attrName>
                                        </p:attrNameLst>
                                      </p:cBhvr>
                                      <p:tavLst>
                                        <p:tav tm="0">
                                          <p:val>
                                            <p:strVal val="#ppt_w*.05"/>
                                          </p:val>
                                        </p:tav>
                                        <p:tav tm="100000">
                                          <p:val>
                                            <p:strVal val="#ppt_w"/>
                                          </p:val>
                                        </p:tav>
                                      </p:tavLst>
                                    </p:anim>
                                    <p:anim calcmode="lin" valueType="num">
                                      <p:cBhvr>
                                        <p:cTn id="76" dur="1000" fill="hold"/>
                                        <p:tgtEl>
                                          <p:spTgt spid="47"/>
                                        </p:tgtEl>
                                        <p:attrNameLst>
                                          <p:attrName>ppt_h</p:attrName>
                                        </p:attrNameLst>
                                      </p:cBhvr>
                                      <p:tavLst>
                                        <p:tav tm="0">
                                          <p:val>
                                            <p:strVal val="#ppt_h"/>
                                          </p:val>
                                        </p:tav>
                                        <p:tav tm="100000">
                                          <p:val>
                                            <p:strVal val="#ppt_h"/>
                                          </p:val>
                                        </p:tav>
                                      </p:tavLst>
                                    </p:anim>
                                    <p:anim calcmode="lin" valueType="num">
                                      <p:cBhvr>
                                        <p:cTn id="77" dur="500" decel="50000" fill="hold">
                                          <p:stCondLst>
                                            <p:cond delay="0"/>
                                          </p:stCondLst>
                                        </p:cTn>
                                        <p:tgtEl>
                                          <p:spTgt spid="47"/>
                                        </p:tgtEl>
                                        <p:attrNameLst>
                                          <p:attrName>ppt_x</p:attrName>
                                        </p:attrNameLst>
                                      </p:cBhvr>
                                      <p:tavLst>
                                        <p:tav tm="0">
                                          <p:val>
                                            <p:strVal val="#ppt_x+.4"/>
                                          </p:val>
                                        </p:tav>
                                        <p:tav tm="100000">
                                          <p:val>
                                            <p:strVal val="#ppt_x"/>
                                          </p:val>
                                        </p:tav>
                                      </p:tavLst>
                                    </p:anim>
                                    <p:anim calcmode="lin" valueType="num">
                                      <p:cBhvr>
                                        <p:cTn id="78" dur="500" decel="50000" fill="hold">
                                          <p:stCondLst>
                                            <p:cond delay="0"/>
                                          </p:stCondLst>
                                        </p:cTn>
                                        <p:tgtEl>
                                          <p:spTgt spid="47"/>
                                        </p:tgtEl>
                                        <p:attrNameLst>
                                          <p:attrName>ppt_y</p:attrName>
                                        </p:attrNameLst>
                                      </p:cBhvr>
                                      <p:tavLst>
                                        <p:tav tm="0">
                                          <p:val>
                                            <p:strVal val="#ppt_y-.2"/>
                                          </p:val>
                                        </p:tav>
                                        <p:tav tm="100000">
                                          <p:val>
                                            <p:strVal val="#ppt_y+.1"/>
                                          </p:val>
                                        </p:tav>
                                      </p:tavLst>
                                    </p:anim>
                                    <p:anim calcmode="lin" valueType="num">
                                      <p:cBhvr>
                                        <p:cTn id="79" dur="500" accel="50000" fill="hold">
                                          <p:stCondLst>
                                            <p:cond delay="500"/>
                                          </p:stCondLst>
                                        </p:cTn>
                                        <p:tgtEl>
                                          <p:spTgt spid="47"/>
                                        </p:tgtEl>
                                        <p:attrNameLst>
                                          <p:attrName>ppt_y</p:attrName>
                                        </p:attrNameLst>
                                      </p:cBhvr>
                                      <p:tavLst>
                                        <p:tav tm="0">
                                          <p:val>
                                            <p:strVal val="#ppt_y+.1"/>
                                          </p:val>
                                        </p:tav>
                                        <p:tav tm="100000">
                                          <p:val>
                                            <p:strVal val="#ppt_y"/>
                                          </p:val>
                                        </p:tav>
                                      </p:tavLst>
                                    </p:anim>
                                    <p:animEffect transition="in" filter="fade">
                                      <p:cBhvr>
                                        <p:cTn id="80" dur="1000" decel="50000">
                                          <p:stCondLst>
                                            <p:cond delay="0"/>
                                          </p:stCondLst>
                                        </p:cTn>
                                        <p:tgtEl>
                                          <p:spTgt spid="47"/>
                                        </p:tgtEl>
                                      </p:cBhvr>
                                    </p:animEffect>
                                  </p:childTnLst>
                                </p:cTn>
                              </p:par>
                            </p:childTnLst>
                          </p:cTn>
                        </p:par>
                        <p:par>
                          <p:cTn id="81" fill="hold">
                            <p:stCondLst>
                              <p:cond delay="7000"/>
                            </p:stCondLst>
                            <p:childTnLst>
                              <p:par>
                                <p:cTn id="82" presetID="25" presetClass="entr" presetSubtype="0" fill="hold" nodeType="afterEffect">
                                  <p:stCondLst>
                                    <p:cond delay="0"/>
                                  </p:stCondLst>
                                  <p:childTnLst>
                                    <p:set>
                                      <p:cBhvr>
                                        <p:cTn id="83" dur="1" fill="hold">
                                          <p:stCondLst>
                                            <p:cond delay="0"/>
                                          </p:stCondLst>
                                        </p:cTn>
                                        <p:tgtEl>
                                          <p:spTgt spid="54"/>
                                        </p:tgtEl>
                                        <p:attrNameLst>
                                          <p:attrName>style.visibility</p:attrName>
                                        </p:attrNameLst>
                                      </p:cBhvr>
                                      <p:to>
                                        <p:strVal val="visible"/>
                                      </p:to>
                                    </p:set>
                                    <p:anim calcmode="lin" valueType="num">
                                      <p:cBhvr>
                                        <p:cTn id="84" dur="500" decel="50000" fill="hold">
                                          <p:stCondLst>
                                            <p:cond delay="0"/>
                                          </p:stCondLst>
                                        </p:cTn>
                                        <p:tgtEl>
                                          <p:spTgt spid="54"/>
                                        </p:tgtEl>
                                        <p:attrNameLst>
                                          <p:attrName>style.rotation</p:attrName>
                                        </p:attrNameLst>
                                      </p:cBhvr>
                                      <p:tavLst>
                                        <p:tav tm="0">
                                          <p:val>
                                            <p:fltVal val="-90"/>
                                          </p:val>
                                        </p:tav>
                                        <p:tav tm="100000">
                                          <p:val>
                                            <p:fltVal val="0"/>
                                          </p:val>
                                        </p:tav>
                                      </p:tavLst>
                                    </p:anim>
                                    <p:anim calcmode="lin" valueType="num">
                                      <p:cBhvr>
                                        <p:cTn id="85" dur="500" decel="50000" fill="hold">
                                          <p:stCondLst>
                                            <p:cond delay="0"/>
                                          </p:stCondLst>
                                        </p:cTn>
                                        <p:tgtEl>
                                          <p:spTgt spid="54"/>
                                        </p:tgtEl>
                                        <p:attrNameLst>
                                          <p:attrName>ppt_w</p:attrName>
                                        </p:attrNameLst>
                                      </p:cBhvr>
                                      <p:tavLst>
                                        <p:tav tm="0">
                                          <p:val>
                                            <p:strVal val="#ppt_w"/>
                                          </p:val>
                                        </p:tav>
                                        <p:tav tm="100000">
                                          <p:val>
                                            <p:strVal val="#ppt_w*.05"/>
                                          </p:val>
                                        </p:tav>
                                      </p:tavLst>
                                    </p:anim>
                                    <p:anim calcmode="lin" valueType="num">
                                      <p:cBhvr>
                                        <p:cTn id="86" dur="500" accel="50000" fill="hold">
                                          <p:stCondLst>
                                            <p:cond delay="500"/>
                                          </p:stCondLst>
                                        </p:cTn>
                                        <p:tgtEl>
                                          <p:spTgt spid="54"/>
                                        </p:tgtEl>
                                        <p:attrNameLst>
                                          <p:attrName>ppt_w</p:attrName>
                                        </p:attrNameLst>
                                      </p:cBhvr>
                                      <p:tavLst>
                                        <p:tav tm="0">
                                          <p:val>
                                            <p:strVal val="#ppt_w*.05"/>
                                          </p:val>
                                        </p:tav>
                                        <p:tav tm="100000">
                                          <p:val>
                                            <p:strVal val="#ppt_w"/>
                                          </p:val>
                                        </p:tav>
                                      </p:tavLst>
                                    </p:anim>
                                    <p:anim calcmode="lin" valueType="num">
                                      <p:cBhvr>
                                        <p:cTn id="87" dur="1000" fill="hold"/>
                                        <p:tgtEl>
                                          <p:spTgt spid="54"/>
                                        </p:tgtEl>
                                        <p:attrNameLst>
                                          <p:attrName>ppt_h</p:attrName>
                                        </p:attrNameLst>
                                      </p:cBhvr>
                                      <p:tavLst>
                                        <p:tav tm="0">
                                          <p:val>
                                            <p:strVal val="#ppt_h"/>
                                          </p:val>
                                        </p:tav>
                                        <p:tav tm="100000">
                                          <p:val>
                                            <p:strVal val="#ppt_h"/>
                                          </p:val>
                                        </p:tav>
                                      </p:tavLst>
                                    </p:anim>
                                    <p:anim calcmode="lin" valueType="num">
                                      <p:cBhvr>
                                        <p:cTn id="88" dur="500" decel="50000" fill="hold">
                                          <p:stCondLst>
                                            <p:cond delay="0"/>
                                          </p:stCondLst>
                                        </p:cTn>
                                        <p:tgtEl>
                                          <p:spTgt spid="54"/>
                                        </p:tgtEl>
                                        <p:attrNameLst>
                                          <p:attrName>ppt_x</p:attrName>
                                        </p:attrNameLst>
                                      </p:cBhvr>
                                      <p:tavLst>
                                        <p:tav tm="0">
                                          <p:val>
                                            <p:strVal val="#ppt_x+.4"/>
                                          </p:val>
                                        </p:tav>
                                        <p:tav tm="100000">
                                          <p:val>
                                            <p:strVal val="#ppt_x"/>
                                          </p:val>
                                        </p:tav>
                                      </p:tavLst>
                                    </p:anim>
                                    <p:anim calcmode="lin" valueType="num">
                                      <p:cBhvr>
                                        <p:cTn id="89" dur="500" decel="50000" fill="hold">
                                          <p:stCondLst>
                                            <p:cond delay="0"/>
                                          </p:stCondLst>
                                        </p:cTn>
                                        <p:tgtEl>
                                          <p:spTgt spid="54"/>
                                        </p:tgtEl>
                                        <p:attrNameLst>
                                          <p:attrName>ppt_y</p:attrName>
                                        </p:attrNameLst>
                                      </p:cBhvr>
                                      <p:tavLst>
                                        <p:tav tm="0">
                                          <p:val>
                                            <p:strVal val="#ppt_y-.2"/>
                                          </p:val>
                                        </p:tav>
                                        <p:tav tm="100000">
                                          <p:val>
                                            <p:strVal val="#ppt_y+.1"/>
                                          </p:val>
                                        </p:tav>
                                      </p:tavLst>
                                    </p:anim>
                                    <p:anim calcmode="lin" valueType="num">
                                      <p:cBhvr>
                                        <p:cTn id="90" dur="500" accel="50000" fill="hold">
                                          <p:stCondLst>
                                            <p:cond delay="500"/>
                                          </p:stCondLst>
                                        </p:cTn>
                                        <p:tgtEl>
                                          <p:spTgt spid="54"/>
                                        </p:tgtEl>
                                        <p:attrNameLst>
                                          <p:attrName>ppt_y</p:attrName>
                                        </p:attrNameLst>
                                      </p:cBhvr>
                                      <p:tavLst>
                                        <p:tav tm="0">
                                          <p:val>
                                            <p:strVal val="#ppt_y+.1"/>
                                          </p:val>
                                        </p:tav>
                                        <p:tav tm="100000">
                                          <p:val>
                                            <p:strVal val="#ppt_y"/>
                                          </p:val>
                                        </p:tav>
                                      </p:tavLst>
                                    </p:anim>
                                    <p:animEffect transition="in" filter="fade">
                                      <p:cBhvr>
                                        <p:cTn id="91" dur="1000" decel="50000">
                                          <p:stCondLst>
                                            <p:cond delay="0"/>
                                          </p:stCondLst>
                                        </p:cTn>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899592" y="529936"/>
            <a:ext cx="2077298" cy="1652778"/>
            <a:chOff x="90140" y="1194594"/>
            <a:chExt cx="5707063" cy="4468813"/>
          </a:xfrm>
        </p:grpSpPr>
        <p:sp>
          <p:nvSpPr>
            <p:cNvPr id="17" name="任意多边形: 形状 16"/>
            <p:cNvSpPr>
              <a:spLocks/>
            </p:cNvSpPr>
            <p:nvPr/>
          </p:nvSpPr>
          <p:spPr bwMode="auto">
            <a:xfrm>
              <a:off x="1879253" y="4277519"/>
              <a:ext cx="277813" cy="422275"/>
            </a:xfrm>
            <a:custGeom>
              <a:avLst/>
              <a:gdLst>
                <a:gd name="T0" fmla="*/ 58 w 175"/>
                <a:gd name="T1" fmla="*/ 0 h 266"/>
                <a:gd name="T2" fmla="*/ 61 w 175"/>
                <a:gd name="T3" fmla="*/ 2 h 266"/>
                <a:gd name="T4" fmla="*/ 66 w 175"/>
                <a:gd name="T5" fmla="*/ 3 h 266"/>
                <a:gd name="T6" fmla="*/ 74 w 175"/>
                <a:gd name="T7" fmla="*/ 7 h 266"/>
                <a:gd name="T8" fmla="*/ 84 w 175"/>
                <a:gd name="T9" fmla="*/ 12 h 266"/>
                <a:gd name="T10" fmla="*/ 96 w 175"/>
                <a:gd name="T11" fmla="*/ 18 h 266"/>
                <a:gd name="T12" fmla="*/ 109 w 175"/>
                <a:gd name="T13" fmla="*/ 28 h 266"/>
                <a:gd name="T14" fmla="*/ 122 w 175"/>
                <a:gd name="T15" fmla="*/ 38 h 266"/>
                <a:gd name="T16" fmla="*/ 135 w 175"/>
                <a:gd name="T17" fmla="*/ 51 h 266"/>
                <a:gd name="T18" fmla="*/ 148 w 175"/>
                <a:gd name="T19" fmla="*/ 65 h 266"/>
                <a:gd name="T20" fmla="*/ 158 w 175"/>
                <a:gd name="T21" fmla="*/ 82 h 266"/>
                <a:gd name="T22" fmla="*/ 167 w 175"/>
                <a:gd name="T23" fmla="*/ 100 h 266"/>
                <a:gd name="T24" fmla="*/ 173 w 175"/>
                <a:gd name="T25" fmla="*/ 121 h 266"/>
                <a:gd name="T26" fmla="*/ 175 w 175"/>
                <a:gd name="T27" fmla="*/ 146 h 266"/>
                <a:gd name="T28" fmla="*/ 174 w 175"/>
                <a:gd name="T29" fmla="*/ 172 h 266"/>
                <a:gd name="T30" fmla="*/ 167 w 175"/>
                <a:gd name="T31" fmla="*/ 200 h 266"/>
                <a:gd name="T32" fmla="*/ 157 w 175"/>
                <a:gd name="T33" fmla="*/ 233 h 266"/>
                <a:gd name="T34" fmla="*/ 140 w 175"/>
                <a:gd name="T35" fmla="*/ 266 h 266"/>
                <a:gd name="T36" fmla="*/ 137 w 175"/>
                <a:gd name="T37" fmla="*/ 266 h 266"/>
                <a:gd name="T38" fmla="*/ 131 w 175"/>
                <a:gd name="T39" fmla="*/ 264 h 266"/>
                <a:gd name="T40" fmla="*/ 122 w 175"/>
                <a:gd name="T41" fmla="*/ 260 h 266"/>
                <a:gd name="T42" fmla="*/ 110 w 175"/>
                <a:gd name="T43" fmla="*/ 255 h 266"/>
                <a:gd name="T44" fmla="*/ 96 w 175"/>
                <a:gd name="T45" fmla="*/ 247 h 266"/>
                <a:gd name="T46" fmla="*/ 80 w 175"/>
                <a:gd name="T47" fmla="*/ 238 h 266"/>
                <a:gd name="T48" fmla="*/ 65 w 175"/>
                <a:gd name="T49" fmla="*/ 226 h 266"/>
                <a:gd name="T50" fmla="*/ 49 w 175"/>
                <a:gd name="T51" fmla="*/ 214 h 266"/>
                <a:gd name="T52" fmla="*/ 35 w 175"/>
                <a:gd name="T53" fmla="*/ 199 h 266"/>
                <a:gd name="T54" fmla="*/ 22 w 175"/>
                <a:gd name="T55" fmla="*/ 183 h 266"/>
                <a:gd name="T56" fmla="*/ 11 w 175"/>
                <a:gd name="T57" fmla="*/ 164 h 266"/>
                <a:gd name="T58" fmla="*/ 4 w 175"/>
                <a:gd name="T59" fmla="*/ 144 h 266"/>
                <a:gd name="T60" fmla="*/ 0 w 175"/>
                <a:gd name="T61" fmla="*/ 121 h 266"/>
                <a:gd name="T62" fmla="*/ 0 w 175"/>
                <a:gd name="T63" fmla="*/ 96 h 266"/>
                <a:gd name="T64" fmla="*/ 6 w 175"/>
                <a:gd name="T65" fmla="*/ 70 h 266"/>
                <a:gd name="T66" fmla="*/ 18 w 175"/>
                <a:gd name="T67" fmla="*/ 41 h 266"/>
                <a:gd name="T68" fmla="*/ 36 w 175"/>
                <a:gd name="T69" fmla="*/ 9 h 266"/>
                <a:gd name="T70" fmla="*/ 35 w 175"/>
                <a:gd name="T71" fmla="*/ 13 h 266"/>
                <a:gd name="T72" fmla="*/ 32 w 175"/>
                <a:gd name="T73" fmla="*/ 21 h 266"/>
                <a:gd name="T74" fmla="*/ 30 w 175"/>
                <a:gd name="T75" fmla="*/ 33 h 266"/>
                <a:gd name="T76" fmla="*/ 26 w 175"/>
                <a:gd name="T77" fmla="*/ 48 h 266"/>
                <a:gd name="T78" fmla="*/ 24 w 175"/>
                <a:gd name="T79" fmla="*/ 66 h 266"/>
                <a:gd name="T80" fmla="*/ 26 w 175"/>
                <a:gd name="T81" fmla="*/ 87 h 266"/>
                <a:gd name="T82" fmla="*/ 30 w 175"/>
                <a:gd name="T83" fmla="*/ 109 h 266"/>
                <a:gd name="T84" fmla="*/ 37 w 175"/>
                <a:gd name="T85" fmla="*/ 131 h 266"/>
                <a:gd name="T86" fmla="*/ 50 w 175"/>
                <a:gd name="T87" fmla="*/ 153 h 266"/>
                <a:gd name="T88" fmla="*/ 49 w 175"/>
                <a:gd name="T89" fmla="*/ 150 h 266"/>
                <a:gd name="T90" fmla="*/ 46 w 175"/>
                <a:gd name="T91" fmla="*/ 142 h 266"/>
                <a:gd name="T92" fmla="*/ 43 w 175"/>
                <a:gd name="T93" fmla="*/ 127 h 266"/>
                <a:gd name="T94" fmla="*/ 40 w 175"/>
                <a:gd name="T95" fmla="*/ 109 h 266"/>
                <a:gd name="T96" fmla="*/ 37 w 175"/>
                <a:gd name="T97" fmla="*/ 89 h 266"/>
                <a:gd name="T98" fmla="*/ 37 w 175"/>
                <a:gd name="T99" fmla="*/ 66 h 266"/>
                <a:gd name="T100" fmla="*/ 40 w 175"/>
                <a:gd name="T101" fmla="*/ 44 h 266"/>
                <a:gd name="T102" fmla="*/ 46 w 175"/>
                <a:gd name="T103" fmla="*/ 22 h 266"/>
                <a:gd name="T104" fmla="*/ 58 w 175"/>
                <a:gd name="T10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5" h="266">
                  <a:moveTo>
                    <a:pt x="58" y="0"/>
                  </a:moveTo>
                  <a:lnTo>
                    <a:pt x="61" y="2"/>
                  </a:lnTo>
                  <a:lnTo>
                    <a:pt x="66" y="3"/>
                  </a:lnTo>
                  <a:lnTo>
                    <a:pt x="74" y="7"/>
                  </a:lnTo>
                  <a:lnTo>
                    <a:pt x="84" y="12"/>
                  </a:lnTo>
                  <a:lnTo>
                    <a:pt x="96" y="18"/>
                  </a:lnTo>
                  <a:lnTo>
                    <a:pt x="109" y="28"/>
                  </a:lnTo>
                  <a:lnTo>
                    <a:pt x="122" y="38"/>
                  </a:lnTo>
                  <a:lnTo>
                    <a:pt x="135" y="51"/>
                  </a:lnTo>
                  <a:lnTo>
                    <a:pt x="148" y="65"/>
                  </a:lnTo>
                  <a:lnTo>
                    <a:pt x="158" y="82"/>
                  </a:lnTo>
                  <a:lnTo>
                    <a:pt x="167" y="100"/>
                  </a:lnTo>
                  <a:lnTo>
                    <a:pt x="173" y="121"/>
                  </a:lnTo>
                  <a:lnTo>
                    <a:pt x="175" y="146"/>
                  </a:lnTo>
                  <a:lnTo>
                    <a:pt x="174" y="172"/>
                  </a:lnTo>
                  <a:lnTo>
                    <a:pt x="167" y="200"/>
                  </a:lnTo>
                  <a:lnTo>
                    <a:pt x="157" y="233"/>
                  </a:lnTo>
                  <a:lnTo>
                    <a:pt x="140" y="266"/>
                  </a:lnTo>
                  <a:lnTo>
                    <a:pt x="137" y="266"/>
                  </a:lnTo>
                  <a:lnTo>
                    <a:pt x="131" y="264"/>
                  </a:lnTo>
                  <a:lnTo>
                    <a:pt x="122" y="260"/>
                  </a:lnTo>
                  <a:lnTo>
                    <a:pt x="110" y="255"/>
                  </a:lnTo>
                  <a:lnTo>
                    <a:pt x="96" y="247"/>
                  </a:lnTo>
                  <a:lnTo>
                    <a:pt x="80" y="238"/>
                  </a:lnTo>
                  <a:lnTo>
                    <a:pt x="65" y="226"/>
                  </a:lnTo>
                  <a:lnTo>
                    <a:pt x="49" y="214"/>
                  </a:lnTo>
                  <a:lnTo>
                    <a:pt x="35" y="199"/>
                  </a:lnTo>
                  <a:lnTo>
                    <a:pt x="22" y="183"/>
                  </a:lnTo>
                  <a:lnTo>
                    <a:pt x="11" y="164"/>
                  </a:lnTo>
                  <a:lnTo>
                    <a:pt x="4" y="144"/>
                  </a:lnTo>
                  <a:lnTo>
                    <a:pt x="0" y="121"/>
                  </a:lnTo>
                  <a:lnTo>
                    <a:pt x="0" y="96"/>
                  </a:lnTo>
                  <a:lnTo>
                    <a:pt x="6" y="70"/>
                  </a:lnTo>
                  <a:lnTo>
                    <a:pt x="18" y="41"/>
                  </a:lnTo>
                  <a:lnTo>
                    <a:pt x="36" y="9"/>
                  </a:lnTo>
                  <a:lnTo>
                    <a:pt x="35" y="13"/>
                  </a:lnTo>
                  <a:lnTo>
                    <a:pt x="32" y="21"/>
                  </a:lnTo>
                  <a:lnTo>
                    <a:pt x="30" y="33"/>
                  </a:lnTo>
                  <a:lnTo>
                    <a:pt x="26" y="48"/>
                  </a:lnTo>
                  <a:lnTo>
                    <a:pt x="24" y="66"/>
                  </a:lnTo>
                  <a:lnTo>
                    <a:pt x="26" y="87"/>
                  </a:lnTo>
                  <a:lnTo>
                    <a:pt x="30" y="109"/>
                  </a:lnTo>
                  <a:lnTo>
                    <a:pt x="37" y="131"/>
                  </a:lnTo>
                  <a:lnTo>
                    <a:pt x="50" y="153"/>
                  </a:lnTo>
                  <a:lnTo>
                    <a:pt x="49" y="150"/>
                  </a:lnTo>
                  <a:lnTo>
                    <a:pt x="46" y="142"/>
                  </a:lnTo>
                  <a:lnTo>
                    <a:pt x="43" y="127"/>
                  </a:lnTo>
                  <a:lnTo>
                    <a:pt x="40" y="109"/>
                  </a:lnTo>
                  <a:lnTo>
                    <a:pt x="37" y="89"/>
                  </a:lnTo>
                  <a:lnTo>
                    <a:pt x="37" y="66"/>
                  </a:lnTo>
                  <a:lnTo>
                    <a:pt x="40" y="44"/>
                  </a:lnTo>
                  <a:lnTo>
                    <a:pt x="46" y="22"/>
                  </a:lnTo>
                  <a:lnTo>
                    <a:pt x="58" y="0"/>
                  </a:lnTo>
                  <a:close/>
                </a:path>
              </a:pathLst>
            </a:custGeom>
            <a:solidFill>
              <a:schemeClr val="accent1">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18" name="任意多边形: 形状 17"/>
            <p:cNvSpPr>
              <a:spLocks/>
            </p:cNvSpPr>
            <p:nvPr/>
          </p:nvSpPr>
          <p:spPr bwMode="auto">
            <a:xfrm>
              <a:off x="1469678" y="4490244"/>
              <a:ext cx="279400" cy="422275"/>
            </a:xfrm>
            <a:custGeom>
              <a:avLst/>
              <a:gdLst>
                <a:gd name="T0" fmla="*/ 60 w 176"/>
                <a:gd name="T1" fmla="*/ 0 h 266"/>
                <a:gd name="T2" fmla="*/ 61 w 176"/>
                <a:gd name="T3" fmla="*/ 0 h 266"/>
                <a:gd name="T4" fmla="*/ 67 w 176"/>
                <a:gd name="T5" fmla="*/ 3 h 266"/>
                <a:gd name="T6" fmla="*/ 74 w 176"/>
                <a:gd name="T7" fmla="*/ 6 h 266"/>
                <a:gd name="T8" fmla="*/ 85 w 176"/>
                <a:gd name="T9" fmla="*/ 12 h 266"/>
                <a:gd name="T10" fmla="*/ 98 w 176"/>
                <a:gd name="T11" fmla="*/ 18 h 266"/>
                <a:gd name="T12" fmla="*/ 110 w 176"/>
                <a:gd name="T13" fmla="*/ 26 h 266"/>
                <a:gd name="T14" fmla="*/ 124 w 176"/>
                <a:gd name="T15" fmla="*/ 36 h 266"/>
                <a:gd name="T16" fmla="*/ 137 w 176"/>
                <a:gd name="T17" fmla="*/ 49 h 266"/>
                <a:gd name="T18" fmla="*/ 149 w 176"/>
                <a:gd name="T19" fmla="*/ 64 h 266"/>
                <a:gd name="T20" fmla="*/ 159 w 176"/>
                <a:gd name="T21" fmla="*/ 80 h 266"/>
                <a:gd name="T22" fmla="*/ 168 w 176"/>
                <a:gd name="T23" fmla="*/ 100 h 266"/>
                <a:gd name="T24" fmla="*/ 173 w 176"/>
                <a:gd name="T25" fmla="*/ 121 h 266"/>
                <a:gd name="T26" fmla="*/ 176 w 176"/>
                <a:gd name="T27" fmla="*/ 144 h 266"/>
                <a:gd name="T28" fmla="*/ 175 w 176"/>
                <a:gd name="T29" fmla="*/ 171 h 266"/>
                <a:gd name="T30" fmla="*/ 169 w 176"/>
                <a:gd name="T31" fmla="*/ 200 h 266"/>
                <a:gd name="T32" fmla="*/ 158 w 176"/>
                <a:gd name="T33" fmla="*/ 231 h 266"/>
                <a:gd name="T34" fmla="*/ 141 w 176"/>
                <a:gd name="T35" fmla="*/ 266 h 266"/>
                <a:gd name="T36" fmla="*/ 139 w 176"/>
                <a:gd name="T37" fmla="*/ 265 h 266"/>
                <a:gd name="T38" fmla="*/ 133 w 176"/>
                <a:gd name="T39" fmla="*/ 264 h 266"/>
                <a:gd name="T40" fmla="*/ 123 w 176"/>
                <a:gd name="T41" fmla="*/ 258 h 266"/>
                <a:gd name="T42" fmla="*/ 111 w 176"/>
                <a:gd name="T43" fmla="*/ 253 h 266"/>
                <a:gd name="T44" fmla="*/ 97 w 176"/>
                <a:gd name="T45" fmla="*/ 245 h 266"/>
                <a:gd name="T46" fmla="*/ 81 w 176"/>
                <a:gd name="T47" fmla="*/ 236 h 266"/>
                <a:gd name="T48" fmla="*/ 65 w 176"/>
                <a:gd name="T49" fmla="*/ 226 h 266"/>
                <a:gd name="T50" fmla="*/ 50 w 176"/>
                <a:gd name="T51" fmla="*/ 213 h 266"/>
                <a:gd name="T52" fmla="*/ 35 w 176"/>
                <a:gd name="T53" fmla="*/ 199 h 266"/>
                <a:gd name="T54" fmla="*/ 22 w 176"/>
                <a:gd name="T55" fmla="*/ 182 h 266"/>
                <a:gd name="T56" fmla="*/ 12 w 176"/>
                <a:gd name="T57" fmla="*/ 164 h 266"/>
                <a:gd name="T58" fmla="*/ 4 w 176"/>
                <a:gd name="T59" fmla="*/ 143 h 266"/>
                <a:gd name="T60" fmla="*/ 0 w 176"/>
                <a:gd name="T61" fmla="*/ 121 h 266"/>
                <a:gd name="T62" fmla="*/ 2 w 176"/>
                <a:gd name="T63" fmla="*/ 96 h 266"/>
                <a:gd name="T64" fmla="*/ 7 w 176"/>
                <a:gd name="T65" fmla="*/ 69 h 266"/>
                <a:gd name="T66" fmla="*/ 19 w 176"/>
                <a:gd name="T67" fmla="*/ 40 h 266"/>
                <a:gd name="T68" fmla="*/ 37 w 176"/>
                <a:gd name="T69" fmla="*/ 9 h 266"/>
                <a:gd name="T70" fmla="*/ 35 w 176"/>
                <a:gd name="T71" fmla="*/ 12 h 266"/>
                <a:gd name="T72" fmla="*/ 33 w 176"/>
                <a:gd name="T73" fmla="*/ 19 h 266"/>
                <a:gd name="T74" fmla="*/ 30 w 176"/>
                <a:gd name="T75" fmla="*/ 32 h 266"/>
                <a:gd name="T76" fmla="*/ 28 w 176"/>
                <a:gd name="T77" fmla="*/ 48 h 266"/>
                <a:gd name="T78" fmla="*/ 25 w 176"/>
                <a:gd name="T79" fmla="*/ 66 h 266"/>
                <a:gd name="T80" fmla="*/ 26 w 176"/>
                <a:gd name="T81" fmla="*/ 87 h 266"/>
                <a:gd name="T82" fmla="*/ 30 w 176"/>
                <a:gd name="T83" fmla="*/ 108 h 266"/>
                <a:gd name="T84" fmla="*/ 38 w 176"/>
                <a:gd name="T85" fmla="*/ 131 h 266"/>
                <a:gd name="T86" fmla="*/ 51 w 176"/>
                <a:gd name="T87" fmla="*/ 152 h 266"/>
                <a:gd name="T88" fmla="*/ 50 w 176"/>
                <a:gd name="T89" fmla="*/ 149 h 266"/>
                <a:gd name="T90" fmla="*/ 47 w 176"/>
                <a:gd name="T91" fmla="*/ 140 h 266"/>
                <a:gd name="T92" fmla="*/ 43 w 176"/>
                <a:gd name="T93" fmla="*/ 126 h 266"/>
                <a:gd name="T94" fmla="*/ 41 w 176"/>
                <a:gd name="T95" fmla="*/ 109 h 266"/>
                <a:gd name="T96" fmla="*/ 38 w 176"/>
                <a:gd name="T97" fmla="*/ 88 h 266"/>
                <a:gd name="T98" fmla="*/ 38 w 176"/>
                <a:gd name="T99" fmla="*/ 66 h 266"/>
                <a:gd name="T100" fmla="*/ 41 w 176"/>
                <a:gd name="T101" fmla="*/ 43 h 266"/>
                <a:gd name="T102" fmla="*/ 48 w 176"/>
                <a:gd name="T103" fmla="*/ 21 h 266"/>
                <a:gd name="T104" fmla="*/ 60 w 176"/>
                <a:gd name="T10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266">
                  <a:moveTo>
                    <a:pt x="60" y="0"/>
                  </a:moveTo>
                  <a:lnTo>
                    <a:pt x="61" y="0"/>
                  </a:lnTo>
                  <a:lnTo>
                    <a:pt x="67" y="3"/>
                  </a:lnTo>
                  <a:lnTo>
                    <a:pt x="74" y="6"/>
                  </a:lnTo>
                  <a:lnTo>
                    <a:pt x="85" y="12"/>
                  </a:lnTo>
                  <a:lnTo>
                    <a:pt x="98" y="18"/>
                  </a:lnTo>
                  <a:lnTo>
                    <a:pt x="110" y="26"/>
                  </a:lnTo>
                  <a:lnTo>
                    <a:pt x="124" y="36"/>
                  </a:lnTo>
                  <a:lnTo>
                    <a:pt x="137" y="49"/>
                  </a:lnTo>
                  <a:lnTo>
                    <a:pt x="149" y="64"/>
                  </a:lnTo>
                  <a:lnTo>
                    <a:pt x="159" y="80"/>
                  </a:lnTo>
                  <a:lnTo>
                    <a:pt x="168" y="100"/>
                  </a:lnTo>
                  <a:lnTo>
                    <a:pt x="173" y="121"/>
                  </a:lnTo>
                  <a:lnTo>
                    <a:pt x="176" y="144"/>
                  </a:lnTo>
                  <a:lnTo>
                    <a:pt x="175" y="171"/>
                  </a:lnTo>
                  <a:lnTo>
                    <a:pt x="169" y="200"/>
                  </a:lnTo>
                  <a:lnTo>
                    <a:pt x="158" y="231"/>
                  </a:lnTo>
                  <a:lnTo>
                    <a:pt x="141" y="266"/>
                  </a:lnTo>
                  <a:lnTo>
                    <a:pt x="139" y="265"/>
                  </a:lnTo>
                  <a:lnTo>
                    <a:pt x="133" y="264"/>
                  </a:lnTo>
                  <a:lnTo>
                    <a:pt x="123" y="258"/>
                  </a:lnTo>
                  <a:lnTo>
                    <a:pt x="111" y="253"/>
                  </a:lnTo>
                  <a:lnTo>
                    <a:pt x="97" y="245"/>
                  </a:lnTo>
                  <a:lnTo>
                    <a:pt x="81" y="236"/>
                  </a:lnTo>
                  <a:lnTo>
                    <a:pt x="65" y="226"/>
                  </a:lnTo>
                  <a:lnTo>
                    <a:pt x="50" y="213"/>
                  </a:lnTo>
                  <a:lnTo>
                    <a:pt x="35" y="199"/>
                  </a:lnTo>
                  <a:lnTo>
                    <a:pt x="22" y="182"/>
                  </a:lnTo>
                  <a:lnTo>
                    <a:pt x="12" y="164"/>
                  </a:lnTo>
                  <a:lnTo>
                    <a:pt x="4" y="143"/>
                  </a:lnTo>
                  <a:lnTo>
                    <a:pt x="0" y="121"/>
                  </a:lnTo>
                  <a:lnTo>
                    <a:pt x="2" y="96"/>
                  </a:lnTo>
                  <a:lnTo>
                    <a:pt x="7" y="69"/>
                  </a:lnTo>
                  <a:lnTo>
                    <a:pt x="19" y="40"/>
                  </a:lnTo>
                  <a:lnTo>
                    <a:pt x="37" y="9"/>
                  </a:lnTo>
                  <a:lnTo>
                    <a:pt x="35" y="12"/>
                  </a:lnTo>
                  <a:lnTo>
                    <a:pt x="33" y="19"/>
                  </a:lnTo>
                  <a:lnTo>
                    <a:pt x="30" y="32"/>
                  </a:lnTo>
                  <a:lnTo>
                    <a:pt x="28" y="48"/>
                  </a:lnTo>
                  <a:lnTo>
                    <a:pt x="25" y="66"/>
                  </a:lnTo>
                  <a:lnTo>
                    <a:pt x="26" y="87"/>
                  </a:lnTo>
                  <a:lnTo>
                    <a:pt x="30" y="108"/>
                  </a:lnTo>
                  <a:lnTo>
                    <a:pt x="38" y="131"/>
                  </a:lnTo>
                  <a:lnTo>
                    <a:pt x="51" y="152"/>
                  </a:lnTo>
                  <a:lnTo>
                    <a:pt x="50" y="149"/>
                  </a:lnTo>
                  <a:lnTo>
                    <a:pt x="47" y="140"/>
                  </a:lnTo>
                  <a:lnTo>
                    <a:pt x="43" y="126"/>
                  </a:lnTo>
                  <a:lnTo>
                    <a:pt x="41" y="109"/>
                  </a:lnTo>
                  <a:lnTo>
                    <a:pt x="38" y="88"/>
                  </a:lnTo>
                  <a:lnTo>
                    <a:pt x="38" y="66"/>
                  </a:lnTo>
                  <a:lnTo>
                    <a:pt x="41" y="43"/>
                  </a:lnTo>
                  <a:lnTo>
                    <a:pt x="48" y="21"/>
                  </a:lnTo>
                  <a:lnTo>
                    <a:pt x="60" y="0"/>
                  </a:lnTo>
                  <a:close/>
                </a:path>
              </a:pathLst>
            </a:custGeom>
            <a:solidFill>
              <a:schemeClr val="accent1">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19" name="任意多边形: 形状 18"/>
            <p:cNvSpPr>
              <a:spLocks/>
            </p:cNvSpPr>
            <p:nvPr/>
          </p:nvSpPr>
          <p:spPr bwMode="auto">
            <a:xfrm>
              <a:off x="783878" y="4561681"/>
              <a:ext cx="279400" cy="404813"/>
            </a:xfrm>
            <a:custGeom>
              <a:avLst/>
              <a:gdLst>
                <a:gd name="T0" fmla="*/ 133 w 176"/>
                <a:gd name="T1" fmla="*/ 0 h 255"/>
                <a:gd name="T2" fmla="*/ 131 w 176"/>
                <a:gd name="T3" fmla="*/ 2 h 255"/>
                <a:gd name="T4" fmla="*/ 124 w 176"/>
                <a:gd name="T5" fmla="*/ 4 h 255"/>
                <a:gd name="T6" fmla="*/ 113 w 176"/>
                <a:gd name="T7" fmla="*/ 11 h 255"/>
                <a:gd name="T8" fmla="*/ 100 w 176"/>
                <a:gd name="T9" fmla="*/ 20 h 255"/>
                <a:gd name="T10" fmla="*/ 85 w 176"/>
                <a:gd name="T11" fmla="*/ 32 h 255"/>
                <a:gd name="T12" fmla="*/ 72 w 176"/>
                <a:gd name="T13" fmla="*/ 47 h 255"/>
                <a:gd name="T14" fmla="*/ 59 w 176"/>
                <a:gd name="T15" fmla="*/ 65 h 255"/>
                <a:gd name="T16" fmla="*/ 49 w 176"/>
                <a:gd name="T17" fmla="*/ 86 h 255"/>
                <a:gd name="T18" fmla="*/ 42 w 176"/>
                <a:gd name="T19" fmla="*/ 111 h 255"/>
                <a:gd name="T20" fmla="*/ 44 w 176"/>
                <a:gd name="T21" fmla="*/ 108 h 255"/>
                <a:gd name="T22" fmla="*/ 49 w 176"/>
                <a:gd name="T23" fmla="*/ 100 h 255"/>
                <a:gd name="T24" fmla="*/ 55 w 176"/>
                <a:gd name="T25" fmla="*/ 87 h 255"/>
                <a:gd name="T26" fmla="*/ 66 w 176"/>
                <a:gd name="T27" fmla="*/ 73 h 255"/>
                <a:gd name="T28" fmla="*/ 79 w 176"/>
                <a:gd name="T29" fmla="*/ 58 h 255"/>
                <a:gd name="T30" fmla="*/ 94 w 176"/>
                <a:gd name="T31" fmla="*/ 42 h 255"/>
                <a:gd name="T32" fmla="*/ 113 w 176"/>
                <a:gd name="T33" fmla="*/ 28 h 255"/>
                <a:gd name="T34" fmla="*/ 133 w 176"/>
                <a:gd name="T35" fmla="*/ 16 h 255"/>
                <a:gd name="T36" fmla="*/ 157 w 176"/>
                <a:gd name="T37" fmla="*/ 10 h 255"/>
                <a:gd name="T38" fmla="*/ 158 w 176"/>
                <a:gd name="T39" fmla="*/ 12 h 255"/>
                <a:gd name="T40" fmla="*/ 161 w 176"/>
                <a:gd name="T41" fmla="*/ 17 h 255"/>
                <a:gd name="T42" fmla="*/ 163 w 176"/>
                <a:gd name="T43" fmla="*/ 26 h 255"/>
                <a:gd name="T44" fmla="*/ 167 w 176"/>
                <a:gd name="T45" fmla="*/ 39 h 255"/>
                <a:gd name="T46" fmla="*/ 171 w 176"/>
                <a:gd name="T47" fmla="*/ 54 h 255"/>
                <a:gd name="T48" fmla="*/ 175 w 176"/>
                <a:gd name="T49" fmla="*/ 71 h 255"/>
                <a:gd name="T50" fmla="*/ 176 w 176"/>
                <a:gd name="T51" fmla="*/ 89 h 255"/>
                <a:gd name="T52" fmla="*/ 175 w 176"/>
                <a:gd name="T53" fmla="*/ 108 h 255"/>
                <a:gd name="T54" fmla="*/ 172 w 176"/>
                <a:gd name="T55" fmla="*/ 129 h 255"/>
                <a:gd name="T56" fmla="*/ 166 w 176"/>
                <a:gd name="T57" fmla="*/ 148 h 255"/>
                <a:gd name="T58" fmla="*/ 156 w 176"/>
                <a:gd name="T59" fmla="*/ 169 h 255"/>
                <a:gd name="T60" fmla="*/ 141 w 176"/>
                <a:gd name="T61" fmla="*/ 190 h 255"/>
                <a:gd name="T62" fmla="*/ 122 w 176"/>
                <a:gd name="T63" fmla="*/ 208 h 255"/>
                <a:gd name="T64" fmla="*/ 96 w 176"/>
                <a:gd name="T65" fmla="*/ 226 h 255"/>
                <a:gd name="T66" fmla="*/ 65 w 176"/>
                <a:gd name="T67" fmla="*/ 242 h 255"/>
                <a:gd name="T68" fmla="*/ 26 w 176"/>
                <a:gd name="T69" fmla="*/ 255 h 255"/>
                <a:gd name="T70" fmla="*/ 24 w 176"/>
                <a:gd name="T71" fmla="*/ 254 h 255"/>
                <a:gd name="T72" fmla="*/ 22 w 176"/>
                <a:gd name="T73" fmla="*/ 247 h 255"/>
                <a:gd name="T74" fmla="*/ 18 w 176"/>
                <a:gd name="T75" fmla="*/ 238 h 255"/>
                <a:gd name="T76" fmla="*/ 14 w 176"/>
                <a:gd name="T77" fmla="*/ 225 h 255"/>
                <a:gd name="T78" fmla="*/ 9 w 176"/>
                <a:gd name="T79" fmla="*/ 209 h 255"/>
                <a:gd name="T80" fmla="*/ 5 w 176"/>
                <a:gd name="T81" fmla="*/ 193 h 255"/>
                <a:gd name="T82" fmla="*/ 1 w 176"/>
                <a:gd name="T83" fmla="*/ 173 h 255"/>
                <a:gd name="T84" fmla="*/ 0 w 176"/>
                <a:gd name="T85" fmla="*/ 154 h 255"/>
                <a:gd name="T86" fmla="*/ 0 w 176"/>
                <a:gd name="T87" fmla="*/ 133 h 255"/>
                <a:gd name="T88" fmla="*/ 2 w 176"/>
                <a:gd name="T89" fmla="*/ 112 h 255"/>
                <a:gd name="T90" fmla="*/ 7 w 176"/>
                <a:gd name="T91" fmla="*/ 91 h 255"/>
                <a:gd name="T92" fmla="*/ 16 w 176"/>
                <a:gd name="T93" fmla="*/ 72 h 255"/>
                <a:gd name="T94" fmla="*/ 29 w 176"/>
                <a:gd name="T95" fmla="*/ 52 h 255"/>
                <a:gd name="T96" fmla="*/ 48 w 176"/>
                <a:gd name="T97" fmla="*/ 35 h 255"/>
                <a:gd name="T98" fmla="*/ 71 w 176"/>
                <a:gd name="T99" fmla="*/ 21 h 255"/>
                <a:gd name="T100" fmla="*/ 100 w 176"/>
                <a:gd name="T101" fmla="*/ 10 h 255"/>
                <a:gd name="T102" fmla="*/ 133 w 176"/>
                <a:gd name="T10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6" h="255">
                  <a:moveTo>
                    <a:pt x="133" y="0"/>
                  </a:moveTo>
                  <a:lnTo>
                    <a:pt x="131" y="2"/>
                  </a:lnTo>
                  <a:lnTo>
                    <a:pt x="124" y="4"/>
                  </a:lnTo>
                  <a:lnTo>
                    <a:pt x="113" y="11"/>
                  </a:lnTo>
                  <a:lnTo>
                    <a:pt x="100" y="20"/>
                  </a:lnTo>
                  <a:lnTo>
                    <a:pt x="85" y="32"/>
                  </a:lnTo>
                  <a:lnTo>
                    <a:pt x="72" y="47"/>
                  </a:lnTo>
                  <a:lnTo>
                    <a:pt x="59" y="65"/>
                  </a:lnTo>
                  <a:lnTo>
                    <a:pt x="49" y="86"/>
                  </a:lnTo>
                  <a:lnTo>
                    <a:pt x="42" y="111"/>
                  </a:lnTo>
                  <a:lnTo>
                    <a:pt x="44" y="108"/>
                  </a:lnTo>
                  <a:lnTo>
                    <a:pt x="49" y="100"/>
                  </a:lnTo>
                  <a:lnTo>
                    <a:pt x="55" y="87"/>
                  </a:lnTo>
                  <a:lnTo>
                    <a:pt x="66" y="73"/>
                  </a:lnTo>
                  <a:lnTo>
                    <a:pt x="79" y="58"/>
                  </a:lnTo>
                  <a:lnTo>
                    <a:pt x="94" y="42"/>
                  </a:lnTo>
                  <a:lnTo>
                    <a:pt x="113" y="28"/>
                  </a:lnTo>
                  <a:lnTo>
                    <a:pt x="133" y="16"/>
                  </a:lnTo>
                  <a:lnTo>
                    <a:pt x="157" y="10"/>
                  </a:lnTo>
                  <a:lnTo>
                    <a:pt x="158" y="12"/>
                  </a:lnTo>
                  <a:lnTo>
                    <a:pt x="161" y="17"/>
                  </a:lnTo>
                  <a:lnTo>
                    <a:pt x="163" y="26"/>
                  </a:lnTo>
                  <a:lnTo>
                    <a:pt x="167" y="39"/>
                  </a:lnTo>
                  <a:lnTo>
                    <a:pt x="171" y="54"/>
                  </a:lnTo>
                  <a:lnTo>
                    <a:pt x="175" y="71"/>
                  </a:lnTo>
                  <a:lnTo>
                    <a:pt x="176" y="89"/>
                  </a:lnTo>
                  <a:lnTo>
                    <a:pt x="175" y="108"/>
                  </a:lnTo>
                  <a:lnTo>
                    <a:pt x="172" y="129"/>
                  </a:lnTo>
                  <a:lnTo>
                    <a:pt x="166" y="148"/>
                  </a:lnTo>
                  <a:lnTo>
                    <a:pt x="156" y="169"/>
                  </a:lnTo>
                  <a:lnTo>
                    <a:pt x="141" y="190"/>
                  </a:lnTo>
                  <a:lnTo>
                    <a:pt x="122" y="208"/>
                  </a:lnTo>
                  <a:lnTo>
                    <a:pt x="96" y="226"/>
                  </a:lnTo>
                  <a:lnTo>
                    <a:pt x="65" y="242"/>
                  </a:lnTo>
                  <a:lnTo>
                    <a:pt x="26" y="255"/>
                  </a:lnTo>
                  <a:lnTo>
                    <a:pt x="24" y="254"/>
                  </a:lnTo>
                  <a:lnTo>
                    <a:pt x="22" y="247"/>
                  </a:lnTo>
                  <a:lnTo>
                    <a:pt x="18" y="238"/>
                  </a:lnTo>
                  <a:lnTo>
                    <a:pt x="14" y="225"/>
                  </a:lnTo>
                  <a:lnTo>
                    <a:pt x="9" y="209"/>
                  </a:lnTo>
                  <a:lnTo>
                    <a:pt x="5" y="193"/>
                  </a:lnTo>
                  <a:lnTo>
                    <a:pt x="1" y="173"/>
                  </a:lnTo>
                  <a:lnTo>
                    <a:pt x="0" y="154"/>
                  </a:lnTo>
                  <a:lnTo>
                    <a:pt x="0" y="133"/>
                  </a:lnTo>
                  <a:lnTo>
                    <a:pt x="2" y="112"/>
                  </a:lnTo>
                  <a:lnTo>
                    <a:pt x="7" y="91"/>
                  </a:lnTo>
                  <a:lnTo>
                    <a:pt x="16" y="72"/>
                  </a:lnTo>
                  <a:lnTo>
                    <a:pt x="29" y="52"/>
                  </a:lnTo>
                  <a:lnTo>
                    <a:pt x="48" y="35"/>
                  </a:lnTo>
                  <a:lnTo>
                    <a:pt x="71" y="21"/>
                  </a:lnTo>
                  <a:lnTo>
                    <a:pt x="100" y="10"/>
                  </a:lnTo>
                  <a:lnTo>
                    <a:pt x="133" y="0"/>
                  </a:lnTo>
                  <a:close/>
                </a:path>
              </a:pathLst>
            </a:custGeom>
            <a:solidFill>
              <a:schemeClr val="accent1">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20" name="任意多边形: 形状 19"/>
            <p:cNvSpPr>
              <a:spLocks/>
            </p:cNvSpPr>
            <p:nvPr/>
          </p:nvSpPr>
          <p:spPr bwMode="auto">
            <a:xfrm>
              <a:off x="620365" y="4071144"/>
              <a:ext cx="406400" cy="280988"/>
            </a:xfrm>
            <a:custGeom>
              <a:avLst/>
              <a:gdLst>
                <a:gd name="T0" fmla="*/ 103 w 256"/>
                <a:gd name="T1" fmla="*/ 0 h 177"/>
                <a:gd name="T2" fmla="*/ 123 w 256"/>
                <a:gd name="T3" fmla="*/ 0 h 177"/>
                <a:gd name="T4" fmla="*/ 144 w 256"/>
                <a:gd name="T5" fmla="*/ 3 h 177"/>
                <a:gd name="T6" fmla="*/ 165 w 256"/>
                <a:gd name="T7" fmla="*/ 8 h 177"/>
                <a:gd name="T8" fmla="*/ 184 w 256"/>
                <a:gd name="T9" fmla="*/ 19 h 177"/>
                <a:gd name="T10" fmla="*/ 203 w 256"/>
                <a:gd name="T11" fmla="*/ 32 h 177"/>
                <a:gd name="T12" fmla="*/ 220 w 256"/>
                <a:gd name="T13" fmla="*/ 48 h 177"/>
                <a:gd name="T14" fmla="*/ 235 w 256"/>
                <a:gd name="T15" fmla="*/ 72 h 177"/>
                <a:gd name="T16" fmla="*/ 247 w 256"/>
                <a:gd name="T17" fmla="*/ 100 h 177"/>
                <a:gd name="T18" fmla="*/ 256 w 256"/>
                <a:gd name="T19" fmla="*/ 135 h 177"/>
                <a:gd name="T20" fmla="*/ 255 w 256"/>
                <a:gd name="T21" fmla="*/ 133 h 177"/>
                <a:gd name="T22" fmla="*/ 251 w 256"/>
                <a:gd name="T23" fmla="*/ 125 h 177"/>
                <a:gd name="T24" fmla="*/ 244 w 256"/>
                <a:gd name="T25" fmla="*/ 115 h 177"/>
                <a:gd name="T26" fmla="*/ 235 w 256"/>
                <a:gd name="T27" fmla="*/ 102 h 177"/>
                <a:gd name="T28" fmla="*/ 223 w 256"/>
                <a:gd name="T29" fmla="*/ 87 h 177"/>
                <a:gd name="T30" fmla="*/ 209 w 256"/>
                <a:gd name="T31" fmla="*/ 73 h 177"/>
                <a:gd name="T32" fmla="*/ 191 w 256"/>
                <a:gd name="T33" fmla="*/ 60 h 177"/>
                <a:gd name="T34" fmla="*/ 169 w 256"/>
                <a:gd name="T35" fmla="*/ 51 h 177"/>
                <a:gd name="T36" fmla="*/ 144 w 256"/>
                <a:gd name="T37" fmla="*/ 45 h 177"/>
                <a:gd name="T38" fmla="*/ 147 w 256"/>
                <a:gd name="T39" fmla="*/ 46 h 177"/>
                <a:gd name="T40" fmla="*/ 156 w 256"/>
                <a:gd name="T41" fmla="*/ 50 h 177"/>
                <a:gd name="T42" fmla="*/ 168 w 256"/>
                <a:gd name="T43" fmla="*/ 58 h 177"/>
                <a:gd name="T44" fmla="*/ 183 w 256"/>
                <a:gd name="T45" fmla="*/ 68 h 177"/>
                <a:gd name="T46" fmla="*/ 199 w 256"/>
                <a:gd name="T47" fmla="*/ 81 h 177"/>
                <a:gd name="T48" fmla="*/ 214 w 256"/>
                <a:gd name="T49" fmla="*/ 97 h 177"/>
                <a:gd name="T50" fmla="*/ 229 w 256"/>
                <a:gd name="T51" fmla="*/ 115 h 177"/>
                <a:gd name="T52" fmla="*/ 239 w 256"/>
                <a:gd name="T53" fmla="*/ 135 h 177"/>
                <a:gd name="T54" fmla="*/ 247 w 256"/>
                <a:gd name="T55" fmla="*/ 159 h 177"/>
                <a:gd name="T56" fmla="*/ 244 w 256"/>
                <a:gd name="T57" fmla="*/ 159 h 177"/>
                <a:gd name="T58" fmla="*/ 238 w 256"/>
                <a:gd name="T59" fmla="*/ 161 h 177"/>
                <a:gd name="T60" fmla="*/ 229 w 256"/>
                <a:gd name="T61" fmla="*/ 165 h 177"/>
                <a:gd name="T62" fmla="*/ 217 w 256"/>
                <a:gd name="T63" fmla="*/ 169 h 177"/>
                <a:gd name="T64" fmla="*/ 203 w 256"/>
                <a:gd name="T65" fmla="*/ 173 h 177"/>
                <a:gd name="T66" fmla="*/ 186 w 256"/>
                <a:gd name="T67" fmla="*/ 176 h 177"/>
                <a:gd name="T68" fmla="*/ 168 w 256"/>
                <a:gd name="T69" fmla="*/ 177 h 177"/>
                <a:gd name="T70" fmla="*/ 148 w 256"/>
                <a:gd name="T71" fmla="*/ 177 h 177"/>
                <a:gd name="T72" fmla="*/ 127 w 256"/>
                <a:gd name="T73" fmla="*/ 173 h 177"/>
                <a:gd name="T74" fmla="*/ 106 w 256"/>
                <a:gd name="T75" fmla="*/ 168 h 177"/>
                <a:gd name="T76" fmla="*/ 86 w 256"/>
                <a:gd name="T77" fmla="*/ 158 h 177"/>
                <a:gd name="T78" fmla="*/ 66 w 256"/>
                <a:gd name="T79" fmla="*/ 142 h 177"/>
                <a:gd name="T80" fmla="*/ 47 w 256"/>
                <a:gd name="T81" fmla="*/ 122 h 177"/>
                <a:gd name="T82" fmla="*/ 30 w 256"/>
                <a:gd name="T83" fmla="*/ 98 h 177"/>
                <a:gd name="T84" fmla="*/ 14 w 256"/>
                <a:gd name="T85" fmla="*/ 65 h 177"/>
                <a:gd name="T86" fmla="*/ 0 w 256"/>
                <a:gd name="T87" fmla="*/ 28 h 177"/>
                <a:gd name="T88" fmla="*/ 2 w 256"/>
                <a:gd name="T89" fmla="*/ 26 h 177"/>
                <a:gd name="T90" fmla="*/ 9 w 256"/>
                <a:gd name="T91" fmla="*/ 24 h 177"/>
                <a:gd name="T92" fmla="*/ 18 w 256"/>
                <a:gd name="T93" fmla="*/ 20 h 177"/>
                <a:gd name="T94" fmla="*/ 31 w 256"/>
                <a:gd name="T95" fmla="*/ 15 h 177"/>
                <a:gd name="T96" fmla="*/ 45 w 256"/>
                <a:gd name="T97" fmla="*/ 11 h 177"/>
                <a:gd name="T98" fmla="*/ 64 w 256"/>
                <a:gd name="T99" fmla="*/ 6 h 177"/>
                <a:gd name="T100" fmla="*/ 82 w 256"/>
                <a:gd name="T101" fmla="*/ 3 h 177"/>
                <a:gd name="T102" fmla="*/ 103 w 256"/>
                <a:gd name="T10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6" h="177">
                  <a:moveTo>
                    <a:pt x="103" y="0"/>
                  </a:moveTo>
                  <a:lnTo>
                    <a:pt x="123" y="0"/>
                  </a:lnTo>
                  <a:lnTo>
                    <a:pt x="144" y="3"/>
                  </a:lnTo>
                  <a:lnTo>
                    <a:pt x="165" y="8"/>
                  </a:lnTo>
                  <a:lnTo>
                    <a:pt x="184" y="19"/>
                  </a:lnTo>
                  <a:lnTo>
                    <a:pt x="203" y="32"/>
                  </a:lnTo>
                  <a:lnTo>
                    <a:pt x="220" y="48"/>
                  </a:lnTo>
                  <a:lnTo>
                    <a:pt x="235" y="72"/>
                  </a:lnTo>
                  <a:lnTo>
                    <a:pt x="247" y="100"/>
                  </a:lnTo>
                  <a:lnTo>
                    <a:pt x="256" y="135"/>
                  </a:lnTo>
                  <a:lnTo>
                    <a:pt x="255" y="133"/>
                  </a:lnTo>
                  <a:lnTo>
                    <a:pt x="251" y="125"/>
                  </a:lnTo>
                  <a:lnTo>
                    <a:pt x="244" y="115"/>
                  </a:lnTo>
                  <a:lnTo>
                    <a:pt x="235" y="102"/>
                  </a:lnTo>
                  <a:lnTo>
                    <a:pt x="223" y="87"/>
                  </a:lnTo>
                  <a:lnTo>
                    <a:pt x="209" y="73"/>
                  </a:lnTo>
                  <a:lnTo>
                    <a:pt x="191" y="60"/>
                  </a:lnTo>
                  <a:lnTo>
                    <a:pt x="169" y="51"/>
                  </a:lnTo>
                  <a:lnTo>
                    <a:pt x="144" y="45"/>
                  </a:lnTo>
                  <a:lnTo>
                    <a:pt x="147" y="46"/>
                  </a:lnTo>
                  <a:lnTo>
                    <a:pt x="156" y="50"/>
                  </a:lnTo>
                  <a:lnTo>
                    <a:pt x="168" y="58"/>
                  </a:lnTo>
                  <a:lnTo>
                    <a:pt x="183" y="68"/>
                  </a:lnTo>
                  <a:lnTo>
                    <a:pt x="199" y="81"/>
                  </a:lnTo>
                  <a:lnTo>
                    <a:pt x="214" y="97"/>
                  </a:lnTo>
                  <a:lnTo>
                    <a:pt x="229" y="115"/>
                  </a:lnTo>
                  <a:lnTo>
                    <a:pt x="239" y="135"/>
                  </a:lnTo>
                  <a:lnTo>
                    <a:pt x="247" y="159"/>
                  </a:lnTo>
                  <a:lnTo>
                    <a:pt x="244" y="159"/>
                  </a:lnTo>
                  <a:lnTo>
                    <a:pt x="238" y="161"/>
                  </a:lnTo>
                  <a:lnTo>
                    <a:pt x="229" y="165"/>
                  </a:lnTo>
                  <a:lnTo>
                    <a:pt x="217" y="169"/>
                  </a:lnTo>
                  <a:lnTo>
                    <a:pt x="203" y="173"/>
                  </a:lnTo>
                  <a:lnTo>
                    <a:pt x="186" y="176"/>
                  </a:lnTo>
                  <a:lnTo>
                    <a:pt x="168" y="177"/>
                  </a:lnTo>
                  <a:lnTo>
                    <a:pt x="148" y="177"/>
                  </a:lnTo>
                  <a:lnTo>
                    <a:pt x="127" y="173"/>
                  </a:lnTo>
                  <a:lnTo>
                    <a:pt x="106" y="168"/>
                  </a:lnTo>
                  <a:lnTo>
                    <a:pt x="86" y="158"/>
                  </a:lnTo>
                  <a:lnTo>
                    <a:pt x="66" y="142"/>
                  </a:lnTo>
                  <a:lnTo>
                    <a:pt x="47" y="122"/>
                  </a:lnTo>
                  <a:lnTo>
                    <a:pt x="30" y="98"/>
                  </a:lnTo>
                  <a:lnTo>
                    <a:pt x="14" y="65"/>
                  </a:lnTo>
                  <a:lnTo>
                    <a:pt x="0" y="28"/>
                  </a:lnTo>
                  <a:lnTo>
                    <a:pt x="2" y="26"/>
                  </a:lnTo>
                  <a:lnTo>
                    <a:pt x="9" y="24"/>
                  </a:lnTo>
                  <a:lnTo>
                    <a:pt x="18" y="20"/>
                  </a:lnTo>
                  <a:lnTo>
                    <a:pt x="31" y="15"/>
                  </a:lnTo>
                  <a:lnTo>
                    <a:pt x="45" y="11"/>
                  </a:lnTo>
                  <a:lnTo>
                    <a:pt x="64" y="6"/>
                  </a:lnTo>
                  <a:lnTo>
                    <a:pt x="82" y="3"/>
                  </a:lnTo>
                  <a:lnTo>
                    <a:pt x="103" y="0"/>
                  </a:lnTo>
                  <a:close/>
                </a:path>
              </a:pathLst>
            </a:custGeom>
            <a:solidFill>
              <a:schemeClr val="accent1">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21" name="任意多边形: 形状 20"/>
            <p:cNvSpPr>
              <a:spLocks/>
            </p:cNvSpPr>
            <p:nvPr/>
          </p:nvSpPr>
          <p:spPr bwMode="auto">
            <a:xfrm>
              <a:off x="90140" y="3694906"/>
              <a:ext cx="404813" cy="279400"/>
            </a:xfrm>
            <a:custGeom>
              <a:avLst/>
              <a:gdLst>
                <a:gd name="T0" fmla="*/ 101 w 255"/>
                <a:gd name="T1" fmla="*/ 0 h 176"/>
                <a:gd name="T2" fmla="*/ 122 w 255"/>
                <a:gd name="T3" fmla="*/ 0 h 176"/>
                <a:gd name="T4" fmla="*/ 143 w 255"/>
                <a:gd name="T5" fmla="*/ 2 h 176"/>
                <a:gd name="T6" fmla="*/ 164 w 255"/>
                <a:gd name="T7" fmla="*/ 8 h 176"/>
                <a:gd name="T8" fmla="*/ 183 w 255"/>
                <a:gd name="T9" fmla="*/ 17 h 176"/>
                <a:gd name="T10" fmla="*/ 203 w 255"/>
                <a:gd name="T11" fmla="*/ 30 h 176"/>
                <a:gd name="T12" fmla="*/ 220 w 255"/>
                <a:gd name="T13" fmla="*/ 48 h 176"/>
                <a:gd name="T14" fmla="*/ 234 w 255"/>
                <a:gd name="T15" fmla="*/ 71 h 176"/>
                <a:gd name="T16" fmla="*/ 246 w 255"/>
                <a:gd name="T17" fmla="*/ 100 h 176"/>
                <a:gd name="T18" fmla="*/ 255 w 255"/>
                <a:gd name="T19" fmla="*/ 135 h 176"/>
                <a:gd name="T20" fmla="*/ 255 w 255"/>
                <a:gd name="T21" fmla="*/ 132 h 176"/>
                <a:gd name="T22" fmla="*/ 251 w 255"/>
                <a:gd name="T23" fmla="*/ 125 h 176"/>
                <a:gd name="T24" fmla="*/ 244 w 255"/>
                <a:gd name="T25" fmla="*/ 113 h 176"/>
                <a:gd name="T26" fmla="*/ 235 w 255"/>
                <a:gd name="T27" fmla="*/ 100 h 176"/>
                <a:gd name="T28" fmla="*/ 223 w 255"/>
                <a:gd name="T29" fmla="*/ 86 h 176"/>
                <a:gd name="T30" fmla="*/ 208 w 255"/>
                <a:gd name="T31" fmla="*/ 73 h 176"/>
                <a:gd name="T32" fmla="*/ 190 w 255"/>
                <a:gd name="T33" fmla="*/ 60 h 176"/>
                <a:gd name="T34" fmla="*/ 169 w 255"/>
                <a:gd name="T35" fmla="*/ 49 h 176"/>
                <a:gd name="T36" fmla="*/ 144 w 255"/>
                <a:gd name="T37" fmla="*/ 43 h 176"/>
                <a:gd name="T38" fmla="*/ 147 w 255"/>
                <a:gd name="T39" fmla="*/ 44 h 176"/>
                <a:gd name="T40" fmla="*/ 155 w 255"/>
                <a:gd name="T41" fmla="*/ 49 h 176"/>
                <a:gd name="T42" fmla="*/ 168 w 255"/>
                <a:gd name="T43" fmla="*/ 56 h 176"/>
                <a:gd name="T44" fmla="*/ 182 w 255"/>
                <a:gd name="T45" fmla="*/ 66 h 176"/>
                <a:gd name="T46" fmla="*/ 197 w 255"/>
                <a:gd name="T47" fmla="*/ 79 h 176"/>
                <a:gd name="T48" fmla="*/ 214 w 255"/>
                <a:gd name="T49" fmla="*/ 95 h 176"/>
                <a:gd name="T50" fmla="*/ 227 w 255"/>
                <a:gd name="T51" fmla="*/ 113 h 176"/>
                <a:gd name="T52" fmla="*/ 239 w 255"/>
                <a:gd name="T53" fmla="*/ 134 h 176"/>
                <a:gd name="T54" fmla="*/ 246 w 255"/>
                <a:gd name="T55" fmla="*/ 157 h 176"/>
                <a:gd name="T56" fmla="*/ 243 w 255"/>
                <a:gd name="T57" fmla="*/ 158 h 176"/>
                <a:gd name="T58" fmla="*/ 238 w 255"/>
                <a:gd name="T59" fmla="*/ 161 h 176"/>
                <a:gd name="T60" fmla="*/ 229 w 255"/>
                <a:gd name="T61" fmla="*/ 165 h 176"/>
                <a:gd name="T62" fmla="*/ 217 w 255"/>
                <a:gd name="T63" fmla="*/ 169 h 176"/>
                <a:gd name="T64" fmla="*/ 201 w 255"/>
                <a:gd name="T65" fmla="*/ 171 h 176"/>
                <a:gd name="T66" fmla="*/ 184 w 255"/>
                <a:gd name="T67" fmla="*/ 175 h 176"/>
                <a:gd name="T68" fmla="*/ 166 w 255"/>
                <a:gd name="T69" fmla="*/ 176 h 176"/>
                <a:gd name="T70" fmla="*/ 147 w 255"/>
                <a:gd name="T71" fmla="*/ 175 h 176"/>
                <a:gd name="T72" fmla="*/ 127 w 255"/>
                <a:gd name="T73" fmla="*/ 173 h 176"/>
                <a:gd name="T74" fmla="*/ 106 w 255"/>
                <a:gd name="T75" fmla="*/ 166 h 176"/>
                <a:gd name="T76" fmla="*/ 86 w 255"/>
                <a:gd name="T77" fmla="*/ 156 h 176"/>
                <a:gd name="T78" fmla="*/ 65 w 255"/>
                <a:gd name="T79" fmla="*/ 141 h 176"/>
                <a:gd name="T80" fmla="*/ 47 w 255"/>
                <a:gd name="T81" fmla="*/ 122 h 176"/>
                <a:gd name="T82" fmla="*/ 28 w 255"/>
                <a:gd name="T83" fmla="*/ 96 h 176"/>
                <a:gd name="T84" fmla="*/ 13 w 255"/>
                <a:gd name="T85" fmla="*/ 65 h 176"/>
                <a:gd name="T86" fmla="*/ 0 w 255"/>
                <a:gd name="T87" fmla="*/ 26 h 176"/>
                <a:gd name="T88" fmla="*/ 1 w 255"/>
                <a:gd name="T89" fmla="*/ 26 h 176"/>
                <a:gd name="T90" fmla="*/ 8 w 255"/>
                <a:gd name="T91" fmla="*/ 22 h 176"/>
                <a:gd name="T92" fmla="*/ 18 w 255"/>
                <a:gd name="T93" fmla="*/ 18 h 176"/>
                <a:gd name="T94" fmla="*/ 30 w 255"/>
                <a:gd name="T95" fmla="*/ 14 h 176"/>
                <a:gd name="T96" fmla="*/ 45 w 255"/>
                <a:gd name="T97" fmla="*/ 9 h 176"/>
                <a:gd name="T98" fmla="*/ 62 w 255"/>
                <a:gd name="T99" fmla="*/ 5 h 176"/>
                <a:gd name="T100" fmla="*/ 82 w 255"/>
                <a:gd name="T101" fmla="*/ 1 h 176"/>
                <a:gd name="T102" fmla="*/ 101 w 255"/>
                <a:gd name="T103"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5" h="176">
                  <a:moveTo>
                    <a:pt x="101" y="0"/>
                  </a:moveTo>
                  <a:lnTo>
                    <a:pt x="122" y="0"/>
                  </a:lnTo>
                  <a:lnTo>
                    <a:pt x="143" y="2"/>
                  </a:lnTo>
                  <a:lnTo>
                    <a:pt x="164" y="8"/>
                  </a:lnTo>
                  <a:lnTo>
                    <a:pt x="183" y="17"/>
                  </a:lnTo>
                  <a:lnTo>
                    <a:pt x="203" y="30"/>
                  </a:lnTo>
                  <a:lnTo>
                    <a:pt x="220" y="48"/>
                  </a:lnTo>
                  <a:lnTo>
                    <a:pt x="234" y="71"/>
                  </a:lnTo>
                  <a:lnTo>
                    <a:pt x="246" y="100"/>
                  </a:lnTo>
                  <a:lnTo>
                    <a:pt x="255" y="135"/>
                  </a:lnTo>
                  <a:lnTo>
                    <a:pt x="255" y="132"/>
                  </a:lnTo>
                  <a:lnTo>
                    <a:pt x="251" y="125"/>
                  </a:lnTo>
                  <a:lnTo>
                    <a:pt x="244" y="113"/>
                  </a:lnTo>
                  <a:lnTo>
                    <a:pt x="235" y="100"/>
                  </a:lnTo>
                  <a:lnTo>
                    <a:pt x="223" y="86"/>
                  </a:lnTo>
                  <a:lnTo>
                    <a:pt x="208" y="73"/>
                  </a:lnTo>
                  <a:lnTo>
                    <a:pt x="190" y="60"/>
                  </a:lnTo>
                  <a:lnTo>
                    <a:pt x="169" y="49"/>
                  </a:lnTo>
                  <a:lnTo>
                    <a:pt x="144" y="43"/>
                  </a:lnTo>
                  <a:lnTo>
                    <a:pt x="147" y="44"/>
                  </a:lnTo>
                  <a:lnTo>
                    <a:pt x="155" y="49"/>
                  </a:lnTo>
                  <a:lnTo>
                    <a:pt x="168" y="56"/>
                  </a:lnTo>
                  <a:lnTo>
                    <a:pt x="182" y="66"/>
                  </a:lnTo>
                  <a:lnTo>
                    <a:pt x="197" y="79"/>
                  </a:lnTo>
                  <a:lnTo>
                    <a:pt x="214" y="95"/>
                  </a:lnTo>
                  <a:lnTo>
                    <a:pt x="227" y="113"/>
                  </a:lnTo>
                  <a:lnTo>
                    <a:pt x="239" y="134"/>
                  </a:lnTo>
                  <a:lnTo>
                    <a:pt x="246" y="157"/>
                  </a:lnTo>
                  <a:lnTo>
                    <a:pt x="243" y="158"/>
                  </a:lnTo>
                  <a:lnTo>
                    <a:pt x="238" y="161"/>
                  </a:lnTo>
                  <a:lnTo>
                    <a:pt x="229" y="165"/>
                  </a:lnTo>
                  <a:lnTo>
                    <a:pt x="217" y="169"/>
                  </a:lnTo>
                  <a:lnTo>
                    <a:pt x="201" y="171"/>
                  </a:lnTo>
                  <a:lnTo>
                    <a:pt x="184" y="175"/>
                  </a:lnTo>
                  <a:lnTo>
                    <a:pt x="166" y="176"/>
                  </a:lnTo>
                  <a:lnTo>
                    <a:pt x="147" y="175"/>
                  </a:lnTo>
                  <a:lnTo>
                    <a:pt x="127" y="173"/>
                  </a:lnTo>
                  <a:lnTo>
                    <a:pt x="106" y="166"/>
                  </a:lnTo>
                  <a:lnTo>
                    <a:pt x="86" y="156"/>
                  </a:lnTo>
                  <a:lnTo>
                    <a:pt x="65" y="141"/>
                  </a:lnTo>
                  <a:lnTo>
                    <a:pt x="47" y="122"/>
                  </a:lnTo>
                  <a:lnTo>
                    <a:pt x="28" y="96"/>
                  </a:lnTo>
                  <a:lnTo>
                    <a:pt x="13" y="65"/>
                  </a:lnTo>
                  <a:lnTo>
                    <a:pt x="0" y="26"/>
                  </a:lnTo>
                  <a:lnTo>
                    <a:pt x="1" y="26"/>
                  </a:lnTo>
                  <a:lnTo>
                    <a:pt x="8" y="22"/>
                  </a:lnTo>
                  <a:lnTo>
                    <a:pt x="18" y="18"/>
                  </a:lnTo>
                  <a:lnTo>
                    <a:pt x="30" y="14"/>
                  </a:lnTo>
                  <a:lnTo>
                    <a:pt x="45" y="9"/>
                  </a:lnTo>
                  <a:lnTo>
                    <a:pt x="62" y="5"/>
                  </a:lnTo>
                  <a:lnTo>
                    <a:pt x="82" y="1"/>
                  </a:lnTo>
                  <a:lnTo>
                    <a:pt x="101" y="0"/>
                  </a:lnTo>
                  <a:close/>
                </a:path>
              </a:pathLst>
            </a:custGeom>
            <a:solidFill>
              <a:schemeClr val="accent1">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22" name="任意多边形: 形状 21"/>
            <p:cNvSpPr>
              <a:spLocks/>
            </p:cNvSpPr>
            <p:nvPr/>
          </p:nvSpPr>
          <p:spPr bwMode="auto">
            <a:xfrm>
              <a:off x="482253" y="3086894"/>
              <a:ext cx="277813" cy="422275"/>
            </a:xfrm>
            <a:custGeom>
              <a:avLst/>
              <a:gdLst>
                <a:gd name="T0" fmla="*/ 35 w 175"/>
                <a:gd name="T1" fmla="*/ 0 h 266"/>
                <a:gd name="T2" fmla="*/ 36 w 175"/>
                <a:gd name="T3" fmla="*/ 1 h 266"/>
                <a:gd name="T4" fmla="*/ 43 w 175"/>
                <a:gd name="T5" fmla="*/ 4 h 266"/>
                <a:gd name="T6" fmla="*/ 53 w 175"/>
                <a:gd name="T7" fmla="*/ 8 h 266"/>
                <a:gd name="T8" fmla="*/ 65 w 175"/>
                <a:gd name="T9" fmla="*/ 13 h 266"/>
                <a:gd name="T10" fmla="*/ 79 w 175"/>
                <a:gd name="T11" fmla="*/ 21 h 266"/>
                <a:gd name="T12" fmla="*/ 95 w 175"/>
                <a:gd name="T13" fmla="*/ 30 h 266"/>
                <a:gd name="T14" fmla="*/ 110 w 175"/>
                <a:gd name="T15" fmla="*/ 40 h 266"/>
                <a:gd name="T16" fmla="*/ 126 w 175"/>
                <a:gd name="T17" fmla="*/ 53 h 266"/>
                <a:gd name="T18" fmla="*/ 140 w 175"/>
                <a:gd name="T19" fmla="*/ 67 h 266"/>
                <a:gd name="T20" fmla="*/ 153 w 175"/>
                <a:gd name="T21" fmla="*/ 84 h 266"/>
                <a:gd name="T22" fmla="*/ 164 w 175"/>
                <a:gd name="T23" fmla="*/ 102 h 266"/>
                <a:gd name="T24" fmla="*/ 171 w 175"/>
                <a:gd name="T25" fmla="*/ 123 h 266"/>
                <a:gd name="T26" fmla="*/ 175 w 175"/>
                <a:gd name="T27" fmla="*/ 145 h 266"/>
                <a:gd name="T28" fmla="*/ 174 w 175"/>
                <a:gd name="T29" fmla="*/ 170 h 266"/>
                <a:gd name="T30" fmla="*/ 169 w 175"/>
                <a:gd name="T31" fmla="*/ 197 h 266"/>
                <a:gd name="T32" fmla="*/ 157 w 175"/>
                <a:gd name="T33" fmla="*/ 226 h 266"/>
                <a:gd name="T34" fmla="*/ 139 w 175"/>
                <a:gd name="T35" fmla="*/ 257 h 266"/>
                <a:gd name="T36" fmla="*/ 140 w 175"/>
                <a:gd name="T37" fmla="*/ 254 h 266"/>
                <a:gd name="T38" fmla="*/ 143 w 175"/>
                <a:gd name="T39" fmla="*/ 247 h 266"/>
                <a:gd name="T40" fmla="*/ 145 w 175"/>
                <a:gd name="T41" fmla="*/ 235 h 266"/>
                <a:gd name="T42" fmla="*/ 148 w 175"/>
                <a:gd name="T43" fmla="*/ 219 h 266"/>
                <a:gd name="T44" fmla="*/ 149 w 175"/>
                <a:gd name="T45" fmla="*/ 200 h 266"/>
                <a:gd name="T46" fmla="*/ 149 w 175"/>
                <a:gd name="T47" fmla="*/ 180 h 266"/>
                <a:gd name="T48" fmla="*/ 145 w 175"/>
                <a:gd name="T49" fmla="*/ 158 h 266"/>
                <a:gd name="T50" fmla="*/ 138 w 175"/>
                <a:gd name="T51" fmla="*/ 136 h 266"/>
                <a:gd name="T52" fmla="*/ 125 w 175"/>
                <a:gd name="T53" fmla="*/ 114 h 266"/>
                <a:gd name="T54" fmla="*/ 126 w 175"/>
                <a:gd name="T55" fmla="*/ 117 h 266"/>
                <a:gd name="T56" fmla="*/ 128 w 175"/>
                <a:gd name="T57" fmla="*/ 126 h 266"/>
                <a:gd name="T58" fmla="*/ 131 w 175"/>
                <a:gd name="T59" fmla="*/ 140 h 266"/>
                <a:gd name="T60" fmla="*/ 135 w 175"/>
                <a:gd name="T61" fmla="*/ 157 h 266"/>
                <a:gd name="T62" fmla="*/ 138 w 175"/>
                <a:gd name="T63" fmla="*/ 178 h 266"/>
                <a:gd name="T64" fmla="*/ 138 w 175"/>
                <a:gd name="T65" fmla="*/ 200 h 266"/>
                <a:gd name="T66" fmla="*/ 134 w 175"/>
                <a:gd name="T67" fmla="*/ 223 h 266"/>
                <a:gd name="T68" fmla="*/ 127 w 175"/>
                <a:gd name="T69" fmla="*/ 245 h 266"/>
                <a:gd name="T70" fmla="*/ 115 w 175"/>
                <a:gd name="T71" fmla="*/ 266 h 266"/>
                <a:gd name="T72" fmla="*/ 114 w 175"/>
                <a:gd name="T73" fmla="*/ 266 h 266"/>
                <a:gd name="T74" fmla="*/ 109 w 175"/>
                <a:gd name="T75" fmla="*/ 263 h 266"/>
                <a:gd name="T76" fmla="*/ 100 w 175"/>
                <a:gd name="T77" fmla="*/ 260 h 266"/>
                <a:gd name="T78" fmla="*/ 89 w 175"/>
                <a:gd name="T79" fmla="*/ 254 h 266"/>
                <a:gd name="T80" fmla="*/ 78 w 175"/>
                <a:gd name="T81" fmla="*/ 248 h 266"/>
                <a:gd name="T82" fmla="*/ 65 w 175"/>
                <a:gd name="T83" fmla="*/ 240 h 266"/>
                <a:gd name="T84" fmla="*/ 52 w 175"/>
                <a:gd name="T85" fmla="*/ 230 h 266"/>
                <a:gd name="T86" fmla="*/ 39 w 175"/>
                <a:gd name="T87" fmla="*/ 217 h 266"/>
                <a:gd name="T88" fmla="*/ 27 w 175"/>
                <a:gd name="T89" fmla="*/ 202 h 266"/>
                <a:gd name="T90" fmla="*/ 17 w 175"/>
                <a:gd name="T91" fmla="*/ 186 h 266"/>
                <a:gd name="T92" fmla="*/ 8 w 175"/>
                <a:gd name="T93" fmla="*/ 167 h 266"/>
                <a:gd name="T94" fmla="*/ 2 w 175"/>
                <a:gd name="T95" fmla="*/ 145 h 266"/>
                <a:gd name="T96" fmla="*/ 0 w 175"/>
                <a:gd name="T97" fmla="*/ 122 h 266"/>
                <a:gd name="T98" fmla="*/ 1 w 175"/>
                <a:gd name="T99" fmla="*/ 96 h 266"/>
                <a:gd name="T100" fmla="*/ 6 w 175"/>
                <a:gd name="T101" fmla="*/ 66 h 266"/>
                <a:gd name="T102" fmla="*/ 18 w 175"/>
                <a:gd name="T103" fmla="*/ 35 h 266"/>
                <a:gd name="T104" fmla="*/ 35 w 175"/>
                <a:gd name="T10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5" h="266">
                  <a:moveTo>
                    <a:pt x="35" y="0"/>
                  </a:moveTo>
                  <a:lnTo>
                    <a:pt x="36" y="1"/>
                  </a:lnTo>
                  <a:lnTo>
                    <a:pt x="43" y="4"/>
                  </a:lnTo>
                  <a:lnTo>
                    <a:pt x="53" y="8"/>
                  </a:lnTo>
                  <a:lnTo>
                    <a:pt x="65" y="13"/>
                  </a:lnTo>
                  <a:lnTo>
                    <a:pt x="79" y="21"/>
                  </a:lnTo>
                  <a:lnTo>
                    <a:pt x="95" y="30"/>
                  </a:lnTo>
                  <a:lnTo>
                    <a:pt x="110" y="40"/>
                  </a:lnTo>
                  <a:lnTo>
                    <a:pt x="126" y="53"/>
                  </a:lnTo>
                  <a:lnTo>
                    <a:pt x="140" y="67"/>
                  </a:lnTo>
                  <a:lnTo>
                    <a:pt x="153" y="84"/>
                  </a:lnTo>
                  <a:lnTo>
                    <a:pt x="164" y="102"/>
                  </a:lnTo>
                  <a:lnTo>
                    <a:pt x="171" y="123"/>
                  </a:lnTo>
                  <a:lnTo>
                    <a:pt x="175" y="145"/>
                  </a:lnTo>
                  <a:lnTo>
                    <a:pt x="174" y="170"/>
                  </a:lnTo>
                  <a:lnTo>
                    <a:pt x="169" y="197"/>
                  </a:lnTo>
                  <a:lnTo>
                    <a:pt x="157" y="226"/>
                  </a:lnTo>
                  <a:lnTo>
                    <a:pt x="139" y="257"/>
                  </a:lnTo>
                  <a:lnTo>
                    <a:pt x="140" y="254"/>
                  </a:lnTo>
                  <a:lnTo>
                    <a:pt x="143" y="247"/>
                  </a:lnTo>
                  <a:lnTo>
                    <a:pt x="145" y="235"/>
                  </a:lnTo>
                  <a:lnTo>
                    <a:pt x="148" y="219"/>
                  </a:lnTo>
                  <a:lnTo>
                    <a:pt x="149" y="200"/>
                  </a:lnTo>
                  <a:lnTo>
                    <a:pt x="149" y="180"/>
                  </a:lnTo>
                  <a:lnTo>
                    <a:pt x="145" y="158"/>
                  </a:lnTo>
                  <a:lnTo>
                    <a:pt x="138" y="136"/>
                  </a:lnTo>
                  <a:lnTo>
                    <a:pt x="125" y="114"/>
                  </a:lnTo>
                  <a:lnTo>
                    <a:pt x="126" y="117"/>
                  </a:lnTo>
                  <a:lnTo>
                    <a:pt x="128" y="126"/>
                  </a:lnTo>
                  <a:lnTo>
                    <a:pt x="131" y="140"/>
                  </a:lnTo>
                  <a:lnTo>
                    <a:pt x="135" y="157"/>
                  </a:lnTo>
                  <a:lnTo>
                    <a:pt x="138" y="178"/>
                  </a:lnTo>
                  <a:lnTo>
                    <a:pt x="138" y="200"/>
                  </a:lnTo>
                  <a:lnTo>
                    <a:pt x="134" y="223"/>
                  </a:lnTo>
                  <a:lnTo>
                    <a:pt x="127" y="245"/>
                  </a:lnTo>
                  <a:lnTo>
                    <a:pt x="115" y="266"/>
                  </a:lnTo>
                  <a:lnTo>
                    <a:pt x="114" y="266"/>
                  </a:lnTo>
                  <a:lnTo>
                    <a:pt x="109" y="263"/>
                  </a:lnTo>
                  <a:lnTo>
                    <a:pt x="100" y="260"/>
                  </a:lnTo>
                  <a:lnTo>
                    <a:pt x="89" y="254"/>
                  </a:lnTo>
                  <a:lnTo>
                    <a:pt x="78" y="248"/>
                  </a:lnTo>
                  <a:lnTo>
                    <a:pt x="65" y="240"/>
                  </a:lnTo>
                  <a:lnTo>
                    <a:pt x="52" y="230"/>
                  </a:lnTo>
                  <a:lnTo>
                    <a:pt x="39" y="217"/>
                  </a:lnTo>
                  <a:lnTo>
                    <a:pt x="27" y="202"/>
                  </a:lnTo>
                  <a:lnTo>
                    <a:pt x="17" y="186"/>
                  </a:lnTo>
                  <a:lnTo>
                    <a:pt x="8" y="167"/>
                  </a:lnTo>
                  <a:lnTo>
                    <a:pt x="2" y="145"/>
                  </a:lnTo>
                  <a:lnTo>
                    <a:pt x="0" y="122"/>
                  </a:lnTo>
                  <a:lnTo>
                    <a:pt x="1" y="96"/>
                  </a:lnTo>
                  <a:lnTo>
                    <a:pt x="6" y="66"/>
                  </a:lnTo>
                  <a:lnTo>
                    <a:pt x="18" y="35"/>
                  </a:lnTo>
                  <a:lnTo>
                    <a:pt x="35" y="0"/>
                  </a:lnTo>
                  <a:close/>
                </a:path>
              </a:pathLst>
            </a:custGeom>
            <a:solidFill>
              <a:schemeClr val="accent1">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23" name="任意多边形: 形状 22"/>
            <p:cNvSpPr>
              <a:spLocks/>
            </p:cNvSpPr>
            <p:nvPr/>
          </p:nvSpPr>
          <p:spPr bwMode="auto">
            <a:xfrm>
              <a:off x="977553" y="3031331"/>
              <a:ext cx="277813" cy="422275"/>
            </a:xfrm>
            <a:custGeom>
              <a:avLst/>
              <a:gdLst>
                <a:gd name="T0" fmla="*/ 35 w 175"/>
                <a:gd name="T1" fmla="*/ 0 h 266"/>
                <a:gd name="T2" fmla="*/ 37 w 175"/>
                <a:gd name="T3" fmla="*/ 1 h 266"/>
                <a:gd name="T4" fmla="*/ 44 w 175"/>
                <a:gd name="T5" fmla="*/ 4 h 266"/>
                <a:gd name="T6" fmla="*/ 53 w 175"/>
                <a:gd name="T7" fmla="*/ 8 h 266"/>
                <a:gd name="T8" fmla="*/ 66 w 175"/>
                <a:gd name="T9" fmla="*/ 13 h 266"/>
                <a:gd name="T10" fmla="*/ 79 w 175"/>
                <a:gd name="T11" fmla="*/ 21 h 266"/>
                <a:gd name="T12" fmla="*/ 95 w 175"/>
                <a:gd name="T13" fmla="*/ 30 h 266"/>
                <a:gd name="T14" fmla="*/ 110 w 175"/>
                <a:gd name="T15" fmla="*/ 40 h 266"/>
                <a:gd name="T16" fmla="*/ 126 w 175"/>
                <a:gd name="T17" fmla="*/ 53 h 266"/>
                <a:gd name="T18" fmla="*/ 140 w 175"/>
                <a:gd name="T19" fmla="*/ 69 h 266"/>
                <a:gd name="T20" fmla="*/ 153 w 175"/>
                <a:gd name="T21" fmla="*/ 84 h 266"/>
                <a:gd name="T22" fmla="*/ 165 w 175"/>
                <a:gd name="T23" fmla="*/ 104 h 266"/>
                <a:gd name="T24" fmla="*/ 171 w 175"/>
                <a:gd name="T25" fmla="*/ 123 h 266"/>
                <a:gd name="T26" fmla="*/ 175 w 175"/>
                <a:gd name="T27" fmla="*/ 147 h 266"/>
                <a:gd name="T28" fmla="*/ 175 w 175"/>
                <a:gd name="T29" fmla="*/ 171 h 266"/>
                <a:gd name="T30" fmla="*/ 169 w 175"/>
                <a:gd name="T31" fmla="*/ 197 h 266"/>
                <a:gd name="T32" fmla="*/ 157 w 175"/>
                <a:gd name="T33" fmla="*/ 226 h 266"/>
                <a:gd name="T34" fmla="*/ 139 w 175"/>
                <a:gd name="T35" fmla="*/ 257 h 266"/>
                <a:gd name="T36" fmla="*/ 140 w 175"/>
                <a:gd name="T37" fmla="*/ 254 h 266"/>
                <a:gd name="T38" fmla="*/ 143 w 175"/>
                <a:gd name="T39" fmla="*/ 247 h 266"/>
                <a:gd name="T40" fmla="*/ 147 w 175"/>
                <a:gd name="T41" fmla="*/ 235 h 266"/>
                <a:gd name="T42" fmla="*/ 149 w 175"/>
                <a:gd name="T43" fmla="*/ 219 h 266"/>
                <a:gd name="T44" fmla="*/ 150 w 175"/>
                <a:gd name="T45" fmla="*/ 200 h 266"/>
                <a:gd name="T46" fmla="*/ 150 w 175"/>
                <a:gd name="T47" fmla="*/ 180 h 266"/>
                <a:gd name="T48" fmla="*/ 147 w 175"/>
                <a:gd name="T49" fmla="*/ 158 h 266"/>
                <a:gd name="T50" fmla="*/ 137 w 175"/>
                <a:gd name="T51" fmla="*/ 136 h 266"/>
                <a:gd name="T52" fmla="*/ 125 w 175"/>
                <a:gd name="T53" fmla="*/ 114 h 266"/>
                <a:gd name="T54" fmla="*/ 126 w 175"/>
                <a:gd name="T55" fmla="*/ 117 h 266"/>
                <a:gd name="T56" fmla="*/ 128 w 175"/>
                <a:gd name="T57" fmla="*/ 126 h 266"/>
                <a:gd name="T58" fmla="*/ 132 w 175"/>
                <a:gd name="T59" fmla="*/ 140 h 266"/>
                <a:gd name="T60" fmla="*/ 136 w 175"/>
                <a:gd name="T61" fmla="*/ 158 h 266"/>
                <a:gd name="T62" fmla="*/ 137 w 175"/>
                <a:gd name="T63" fmla="*/ 178 h 266"/>
                <a:gd name="T64" fmla="*/ 137 w 175"/>
                <a:gd name="T65" fmla="*/ 200 h 266"/>
                <a:gd name="T66" fmla="*/ 135 w 175"/>
                <a:gd name="T67" fmla="*/ 223 h 266"/>
                <a:gd name="T68" fmla="*/ 128 w 175"/>
                <a:gd name="T69" fmla="*/ 245 h 266"/>
                <a:gd name="T70" fmla="*/ 117 w 175"/>
                <a:gd name="T71" fmla="*/ 266 h 266"/>
                <a:gd name="T72" fmla="*/ 114 w 175"/>
                <a:gd name="T73" fmla="*/ 266 h 266"/>
                <a:gd name="T74" fmla="*/ 109 w 175"/>
                <a:gd name="T75" fmla="*/ 263 h 266"/>
                <a:gd name="T76" fmla="*/ 101 w 175"/>
                <a:gd name="T77" fmla="*/ 261 h 266"/>
                <a:gd name="T78" fmla="*/ 91 w 175"/>
                <a:gd name="T79" fmla="*/ 256 h 266"/>
                <a:gd name="T80" fmla="*/ 79 w 175"/>
                <a:gd name="T81" fmla="*/ 248 h 266"/>
                <a:gd name="T82" fmla="*/ 66 w 175"/>
                <a:gd name="T83" fmla="*/ 240 h 266"/>
                <a:gd name="T84" fmla="*/ 53 w 175"/>
                <a:gd name="T85" fmla="*/ 230 h 266"/>
                <a:gd name="T86" fmla="*/ 40 w 175"/>
                <a:gd name="T87" fmla="*/ 217 h 266"/>
                <a:gd name="T88" fmla="*/ 27 w 175"/>
                <a:gd name="T89" fmla="*/ 202 h 266"/>
                <a:gd name="T90" fmla="*/ 17 w 175"/>
                <a:gd name="T91" fmla="*/ 186 h 266"/>
                <a:gd name="T92" fmla="*/ 9 w 175"/>
                <a:gd name="T93" fmla="*/ 167 h 266"/>
                <a:gd name="T94" fmla="*/ 2 w 175"/>
                <a:gd name="T95" fmla="*/ 145 h 266"/>
                <a:gd name="T96" fmla="*/ 0 w 175"/>
                <a:gd name="T97" fmla="*/ 122 h 266"/>
                <a:gd name="T98" fmla="*/ 1 w 175"/>
                <a:gd name="T99" fmla="*/ 96 h 266"/>
                <a:gd name="T100" fmla="*/ 8 w 175"/>
                <a:gd name="T101" fmla="*/ 66 h 266"/>
                <a:gd name="T102" fmla="*/ 18 w 175"/>
                <a:gd name="T103" fmla="*/ 35 h 266"/>
                <a:gd name="T104" fmla="*/ 35 w 175"/>
                <a:gd name="T10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5" h="266">
                  <a:moveTo>
                    <a:pt x="35" y="0"/>
                  </a:moveTo>
                  <a:lnTo>
                    <a:pt x="37" y="1"/>
                  </a:lnTo>
                  <a:lnTo>
                    <a:pt x="44" y="4"/>
                  </a:lnTo>
                  <a:lnTo>
                    <a:pt x="53" y="8"/>
                  </a:lnTo>
                  <a:lnTo>
                    <a:pt x="66" y="13"/>
                  </a:lnTo>
                  <a:lnTo>
                    <a:pt x="79" y="21"/>
                  </a:lnTo>
                  <a:lnTo>
                    <a:pt x="95" y="30"/>
                  </a:lnTo>
                  <a:lnTo>
                    <a:pt x="110" y="40"/>
                  </a:lnTo>
                  <a:lnTo>
                    <a:pt x="126" y="53"/>
                  </a:lnTo>
                  <a:lnTo>
                    <a:pt x="140" y="69"/>
                  </a:lnTo>
                  <a:lnTo>
                    <a:pt x="153" y="84"/>
                  </a:lnTo>
                  <a:lnTo>
                    <a:pt x="165" y="104"/>
                  </a:lnTo>
                  <a:lnTo>
                    <a:pt x="171" y="123"/>
                  </a:lnTo>
                  <a:lnTo>
                    <a:pt x="175" y="147"/>
                  </a:lnTo>
                  <a:lnTo>
                    <a:pt x="175" y="171"/>
                  </a:lnTo>
                  <a:lnTo>
                    <a:pt x="169" y="197"/>
                  </a:lnTo>
                  <a:lnTo>
                    <a:pt x="157" y="226"/>
                  </a:lnTo>
                  <a:lnTo>
                    <a:pt x="139" y="257"/>
                  </a:lnTo>
                  <a:lnTo>
                    <a:pt x="140" y="254"/>
                  </a:lnTo>
                  <a:lnTo>
                    <a:pt x="143" y="247"/>
                  </a:lnTo>
                  <a:lnTo>
                    <a:pt x="147" y="235"/>
                  </a:lnTo>
                  <a:lnTo>
                    <a:pt x="149" y="219"/>
                  </a:lnTo>
                  <a:lnTo>
                    <a:pt x="150" y="200"/>
                  </a:lnTo>
                  <a:lnTo>
                    <a:pt x="150" y="180"/>
                  </a:lnTo>
                  <a:lnTo>
                    <a:pt x="147" y="158"/>
                  </a:lnTo>
                  <a:lnTo>
                    <a:pt x="137" y="136"/>
                  </a:lnTo>
                  <a:lnTo>
                    <a:pt x="125" y="114"/>
                  </a:lnTo>
                  <a:lnTo>
                    <a:pt x="126" y="117"/>
                  </a:lnTo>
                  <a:lnTo>
                    <a:pt x="128" y="126"/>
                  </a:lnTo>
                  <a:lnTo>
                    <a:pt x="132" y="140"/>
                  </a:lnTo>
                  <a:lnTo>
                    <a:pt x="136" y="158"/>
                  </a:lnTo>
                  <a:lnTo>
                    <a:pt x="137" y="178"/>
                  </a:lnTo>
                  <a:lnTo>
                    <a:pt x="137" y="200"/>
                  </a:lnTo>
                  <a:lnTo>
                    <a:pt x="135" y="223"/>
                  </a:lnTo>
                  <a:lnTo>
                    <a:pt x="128" y="245"/>
                  </a:lnTo>
                  <a:lnTo>
                    <a:pt x="117" y="266"/>
                  </a:lnTo>
                  <a:lnTo>
                    <a:pt x="114" y="266"/>
                  </a:lnTo>
                  <a:lnTo>
                    <a:pt x="109" y="263"/>
                  </a:lnTo>
                  <a:lnTo>
                    <a:pt x="101" y="261"/>
                  </a:lnTo>
                  <a:lnTo>
                    <a:pt x="91" y="256"/>
                  </a:lnTo>
                  <a:lnTo>
                    <a:pt x="79" y="248"/>
                  </a:lnTo>
                  <a:lnTo>
                    <a:pt x="66" y="240"/>
                  </a:lnTo>
                  <a:lnTo>
                    <a:pt x="53" y="230"/>
                  </a:lnTo>
                  <a:lnTo>
                    <a:pt x="40" y="217"/>
                  </a:lnTo>
                  <a:lnTo>
                    <a:pt x="27" y="202"/>
                  </a:lnTo>
                  <a:lnTo>
                    <a:pt x="17" y="186"/>
                  </a:lnTo>
                  <a:lnTo>
                    <a:pt x="9" y="167"/>
                  </a:lnTo>
                  <a:lnTo>
                    <a:pt x="2" y="145"/>
                  </a:lnTo>
                  <a:lnTo>
                    <a:pt x="0" y="122"/>
                  </a:lnTo>
                  <a:lnTo>
                    <a:pt x="1" y="96"/>
                  </a:lnTo>
                  <a:lnTo>
                    <a:pt x="8" y="66"/>
                  </a:lnTo>
                  <a:lnTo>
                    <a:pt x="18" y="35"/>
                  </a:lnTo>
                  <a:lnTo>
                    <a:pt x="35" y="0"/>
                  </a:lnTo>
                  <a:close/>
                </a:path>
              </a:pathLst>
            </a:custGeom>
            <a:solidFill>
              <a:schemeClr val="accent1">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24" name="任意多边形: 形状 23"/>
            <p:cNvSpPr>
              <a:spLocks/>
            </p:cNvSpPr>
            <p:nvPr/>
          </p:nvSpPr>
          <p:spPr bwMode="auto">
            <a:xfrm>
              <a:off x="1525240" y="3032919"/>
              <a:ext cx="280988" cy="406400"/>
            </a:xfrm>
            <a:custGeom>
              <a:avLst/>
              <a:gdLst>
                <a:gd name="T0" fmla="*/ 150 w 177"/>
                <a:gd name="T1" fmla="*/ 0 h 256"/>
                <a:gd name="T2" fmla="*/ 151 w 177"/>
                <a:gd name="T3" fmla="*/ 3 h 256"/>
                <a:gd name="T4" fmla="*/ 154 w 177"/>
                <a:gd name="T5" fmla="*/ 8 h 256"/>
                <a:gd name="T6" fmla="*/ 158 w 177"/>
                <a:gd name="T7" fmla="*/ 18 h 256"/>
                <a:gd name="T8" fmla="*/ 163 w 177"/>
                <a:gd name="T9" fmla="*/ 30 h 256"/>
                <a:gd name="T10" fmla="*/ 167 w 177"/>
                <a:gd name="T11" fmla="*/ 46 h 256"/>
                <a:gd name="T12" fmla="*/ 172 w 177"/>
                <a:gd name="T13" fmla="*/ 62 h 256"/>
                <a:gd name="T14" fmla="*/ 175 w 177"/>
                <a:gd name="T15" fmla="*/ 82 h 256"/>
                <a:gd name="T16" fmla="*/ 177 w 177"/>
                <a:gd name="T17" fmla="*/ 101 h 256"/>
                <a:gd name="T18" fmla="*/ 177 w 177"/>
                <a:gd name="T19" fmla="*/ 122 h 256"/>
                <a:gd name="T20" fmla="*/ 175 w 177"/>
                <a:gd name="T21" fmla="*/ 143 h 256"/>
                <a:gd name="T22" fmla="*/ 168 w 177"/>
                <a:gd name="T23" fmla="*/ 164 h 256"/>
                <a:gd name="T24" fmla="*/ 159 w 177"/>
                <a:gd name="T25" fmla="*/ 185 h 256"/>
                <a:gd name="T26" fmla="*/ 146 w 177"/>
                <a:gd name="T27" fmla="*/ 203 h 256"/>
                <a:gd name="T28" fmla="*/ 128 w 177"/>
                <a:gd name="T29" fmla="*/ 220 h 256"/>
                <a:gd name="T30" fmla="*/ 106 w 177"/>
                <a:gd name="T31" fmla="*/ 234 h 256"/>
                <a:gd name="T32" fmla="*/ 77 w 177"/>
                <a:gd name="T33" fmla="*/ 247 h 256"/>
                <a:gd name="T34" fmla="*/ 42 w 177"/>
                <a:gd name="T35" fmla="*/ 256 h 256"/>
                <a:gd name="T36" fmla="*/ 45 w 177"/>
                <a:gd name="T37" fmla="*/ 255 h 256"/>
                <a:gd name="T38" fmla="*/ 52 w 177"/>
                <a:gd name="T39" fmla="*/ 251 h 256"/>
                <a:gd name="T40" fmla="*/ 63 w 177"/>
                <a:gd name="T41" fmla="*/ 244 h 256"/>
                <a:gd name="T42" fmla="*/ 76 w 177"/>
                <a:gd name="T43" fmla="*/ 235 h 256"/>
                <a:gd name="T44" fmla="*/ 90 w 177"/>
                <a:gd name="T45" fmla="*/ 223 h 256"/>
                <a:gd name="T46" fmla="*/ 104 w 177"/>
                <a:gd name="T47" fmla="*/ 208 h 256"/>
                <a:gd name="T48" fmla="*/ 116 w 177"/>
                <a:gd name="T49" fmla="*/ 190 h 256"/>
                <a:gd name="T50" fmla="*/ 127 w 177"/>
                <a:gd name="T51" fmla="*/ 169 h 256"/>
                <a:gd name="T52" fmla="*/ 133 w 177"/>
                <a:gd name="T53" fmla="*/ 144 h 256"/>
                <a:gd name="T54" fmla="*/ 132 w 177"/>
                <a:gd name="T55" fmla="*/ 147 h 256"/>
                <a:gd name="T56" fmla="*/ 128 w 177"/>
                <a:gd name="T57" fmla="*/ 156 h 256"/>
                <a:gd name="T58" fmla="*/ 120 w 177"/>
                <a:gd name="T59" fmla="*/ 168 h 256"/>
                <a:gd name="T60" fmla="*/ 110 w 177"/>
                <a:gd name="T61" fmla="*/ 182 h 256"/>
                <a:gd name="T62" fmla="*/ 97 w 177"/>
                <a:gd name="T63" fmla="*/ 199 h 256"/>
                <a:gd name="T64" fmla="*/ 81 w 177"/>
                <a:gd name="T65" fmla="*/ 214 h 256"/>
                <a:gd name="T66" fmla="*/ 63 w 177"/>
                <a:gd name="T67" fmla="*/ 229 h 256"/>
                <a:gd name="T68" fmla="*/ 42 w 177"/>
                <a:gd name="T69" fmla="*/ 239 h 256"/>
                <a:gd name="T70" fmla="*/ 19 w 177"/>
                <a:gd name="T71" fmla="*/ 246 h 256"/>
                <a:gd name="T72" fmla="*/ 19 w 177"/>
                <a:gd name="T73" fmla="*/ 244 h 256"/>
                <a:gd name="T74" fmla="*/ 16 w 177"/>
                <a:gd name="T75" fmla="*/ 238 h 256"/>
                <a:gd name="T76" fmla="*/ 12 w 177"/>
                <a:gd name="T77" fmla="*/ 229 h 256"/>
                <a:gd name="T78" fmla="*/ 8 w 177"/>
                <a:gd name="T79" fmla="*/ 217 h 256"/>
                <a:gd name="T80" fmla="*/ 4 w 177"/>
                <a:gd name="T81" fmla="*/ 201 h 256"/>
                <a:gd name="T82" fmla="*/ 2 w 177"/>
                <a:gd name="T83" fmla="*/ 186 h 256"/>
                <a:gd name="T84" fmla="*/ 0 w 177"/>
                <a:gd name="T85" fmla="*/ 166 h 256"/>
                <a:gd name="T86" fmla="*/ 0 w 177"/>
                <a:gd name="T87" fmla="*/ 147 h 256"/>
                <a:gd name="T88" fmla="*/ 3 w 177"/>
                <a:gd name="T89" fmla="*/ 127 h 256"/>
                <a:gd name="T90" fmla="*/ 10 w 177"/>
                <a:gd name="T91" fmla="*/ 107 h 256"/>
                <a:gd name="T92" fmla="*/ 20 w 177"/>
                <a:gd name="T93" fmla="*/ 86 h 256"/>
                <a:gd name="T94" fmla="*/ 36 w 177"/>
                <a:gd name="T95" fmla="*/ 66 h 256"/>
                <a:gd name="T96" fmla="*/ 55 w 177"/>
                <a:gd name="T97" fmla="*/ 47 h 256"/>
                <a:gd name="T98" fmla="*/ 80 w 177"/>
                <a:gd name="T99" fmla="*/ 29 h 256"/>
                <a:gd name="T100" fmla="*/ 111 w 177"/>
                <a:gd name="T101" fmla="*/ 13 h 256"/>
                <a:gd name="T102" fmla="*/ 150 w 177"/>
                <a:gd name="T10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7" h="256">
                  <a:moveTo>
                    <a:pt x="150" y="0"/>
                  </a:moveTo>
                  <a:lnTo>
                    <a:pt x="151" y="3"/>
                  </a:lnTo>
                  <a:lnTo>
                    <a:pt x="154" y="8"/>
                  </a:lnTo>
                  <a:lnTo>
                    <a:pt x="158" y="18"/>
                  </a:lnTo>
                  <a:lnTo>
                    <a:pt x="163" y="30"/>
                  </a:lnTo>
                  <a:lnTo>
                    <a:pt x="167" y="46"/>
                  </a:lnTo>
                  <a:lnTo>
                    <a:pt x="172" y="62"/>
                  </a:lnTo>
                  <a:lnTo>
                    <a:pt x="175" y="82"/>
                  </a:lnTo>
                  <a:lnTo>
                    <a:pt x="177" y="101"/>
                  </a:lnTo>
                  <a:lnTo>
                    <a:pt x="177" y="122"/>
                  </a:lnTo>
                  <a:lnTo>
                    <a:pt x="175" y="143"/>
                  </a:lnTo>
                  <a:lnTo>
                    <a:pt x="168" y="164"/>
                  </a:lnTo>
                  <a:lnTo>
                    <a:pt x="159" y="185"/>
                  </a:lnTo>
                  <a:lnTo>
                    <a:pt x="146" y="203"/>
                  </a:lnTo>
                  <a:lnTo>
                    <a:pt x="128" y="220"/>
                  </a:lnTo>
                  <a:lnTo>
                    <a:pt x="106" y="234"/>
                  </a:lnTo>
                  <a:lnTo>
                    <a:pt x="77" y="247"/>
                  </a:lnTo>
                  <a:lnTo>
                    <a:pt x="42" y="256"/>
                  </a:lnTo>
                  <a:lnTo>
                    <a:pt x="45" y="255"/>
                  </a:lnTo>
                  <a:lnTo>
                    <a:pt x="52" y="251"/>
                  </a:lnTo>
                  <a:lnTo>
                    <a:pt x="63" y="244"/>
                  </a:lnTo>
                  <a:lnTo>
                    <a:pt x="76" y="235"/>
                  </a:lnTo>
                  <a:lnTo>
                    <a:pt x="90" y="223"/>
                  </a:lnTo>
                  <a:lnTo>
                    <a:pt x="104" y="208"/>
                  </a:lnTo>
                  <a:lnTo>
                    <a:pt x="116" y="190"/>
                  </a:lnTo>
                  <a:lnTo>
                    <a:pt x="127" y="169"/>
                  </a:lnTo>
                  <a:lnTo>
                    <a:pt x="133" y="144"/>
                  </a:lnTo>
                  <a:lnTo>
                    <a:pt x="132" y="147"/>
                  </a:lnTo>
                  <a:lnTo>
                    <a:pt x="128" y="156"/>
                  </a:lnTo>
                  <a:lnTo>
                    <a:pt x="120" y="168"/>
                  </a:lnTo>
                  <a:lnTo>
                    <a:pt x="110" y="182"/>
                  </a:lnTo>
                  <a:lnTo>
                    <a:pt x="97" y="199"/>
                  </a:lnTo>
                  <a:lnTo>
                    <a:pt x="81" y="214"/>
                  </a:lnTo>
                  <a:lnTo>
                    <a:pt x="63" y="229"/>
                  </a:lnTo>
                  <a:lnTo>
                    <a:pt x="42" y="239"/>
                  </a:lnTo>
                  <a:lnTo>
                    <a:pt x="19" y="246"/>
                  </a:lnTo>
                  <a:lnTo>
                    <a:pt x="19" y="244"/>
                  </a:lnTo>
                  <a:lnTo>
                    <a:pt x="16" y="238"/>
                  </a:lnTo>
                  <a:lnTo>
                    <a:pt x="12" y="229"/>
                  </a:lnTo>
                  <a:lnTo>
                    <a:pt x="8" y="217"/>
                  </a:lnTo>
                  <a:lnTo>
                    <a:pt x="4" y="201"/>
                  </a:lnTo>
                  <a:lnTo>
                    <a:pt x="2" y="186"/>
                  </a:lnTo>
                  <a:lnTo>
                    <a:pt x="0" y="166"/>
                  </a:lnTo>
                  <a:lnTo>
                    <a:pt x="0" y="147"/>
                  </a:lnTo>
                  <a:lnTo>
                    <a:pt x="3" y="127"/>
                  </a:lnTo>
                  <a:lnTo>
                    <a:pt x="10" y="107"/>
                  </a:lnTo>
                  <a:lnTo>
                    <a:pt x="20" y="86"/>
                  </a:lnTo>
                  <a:lnTo>
                    <a:pt x="36" y="66"/>
                  </a:lnTo>
                  <a:lnTo>
                    <a:pt x="55" y="47"/>
                  </a:lnTo>
                  <a:lnTo>
                    <a:pt x="80" y="29"/>
                  </a:lnTo>
                  <a:lnTo>
                    <a:pt x="111" y="13"/>
                  </a:lnTo>
                  <a:lnTo>
                    <a:pt x="150" y="0"/>
                  </a:lnTo>
                  <a:close/>
                </a:path>
              </a:pathLst>
            </a:custGeom>
            <a:solidFill>
              <a:schemeClr val="accent1">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25" name="任意多边形: 形状 24"/>
            <p:cNvSpPr>
              <a:spLocks/>
            </p:cNvSpPr>
            <p:nvPr/>
          </p:nvSpPr>
          <p:spPr bwMode="auto">
            <a:xfrm>
              <a:off x="1703040" y="3596481"/>
              <a:ext cx="423863" cy="277813"/>
            </a:xfrm>
            <a:custGeom>
              <a:avLst/>
              <a:gdLst>
                <a:gd name="T0" fmla="*/ 144 w 267"/>
                <a:gd name="T1" fmla="*/ 0 h 175"/>
                <a:gd name="T2" fmla="*/ 172 w 267"/>
                <a:gd name="T3" fmla="*/ 1 h 175"/>
                <a:gd name="T4" fmla="*/ 200 w 267"/>
                <a:gd name="T5" fmla="*/ 6 h 175"/>
                <a:gd name="T6" fmla="*/ 232 w 267"/>
                <a:gd name="T7" fmla="*/ 18 h 175"/>
                <a:gd name="T8" fmla="*/ 267 w 267"/>
                <a:gd name="T9" fmla="*/ 35 h 175"/>
                <a:gd name="T10" fmla="*/ 265 w 267"/>
                <a:gd name="T11" fmla="*/ 36 h 175"/>
                <a:gd name="T12" fmla="*/ 264 w 267"/>
                <a:gd name="T13" fmla="*/ 42 h 175"/>
                <a:gd name="T14" fmla="*/ 259 w 267"/>
                <a:gd name="T15" fmla="*/ 53 h 175"/>
                <a:gd name="T16" fmla="*/ 254 w 267"/>
                <a:gd name="T17" fmla="*/ 64 h 175"/>
                <a:gd name="T18" fmla="*/ 246 w 267"/>
                <a:gd name="T19" fmla="*/ 79 h 175"/>
                <a:gd name="T20" fmla="*/ 237 w 267"/>
                <a:gd name="T21" fmla="*/ 94 h 175"/>
                <a:gd name="T22" fmla="*/ 226 w 267"/>
                <a:gd name="T23" fmla="*/ 110 h 175"/>
                <a:gd name="T24" fmla="*/ 213 w 267"/>
                <a:gd name="T25" fmla="*/ 125 h 175"/>
                <a:gd name="T26" fmla="*/ 199 w 267"/>
                <a:gd name="T27" fmla="*/ 140 h 175"/>
                <a:gd name="T28" fmla="*/ 182 w 267"/>
                <a:gd name="T29" fmla="*/ 153 h 175"/>
                <a:gd name="T30" fmla="*/ 164 w 267"/>
                <a:gd name="T31" fmla="*/ 163 h 175"/>
                <a:gd name="T32" fmla="*/ 143 w 267"/>
                <a:gd name="T33" fmla="*/ 171 h 175"/>
                <a:gd name="T34" fmla="*/ 121 w 267"/>
                <a:gd name="T35" fmla="*/ 175 h 175"/>
                <a:gd name="T36" fmla="*/ 96 w 267"/>
                <a:gd name="T37" fmla="*/ 174 h 175"/>
                <a:gd name="T38" fmla="*/ 69 w 267"/>
                <a:gd name="T39" fmla="*/ 168 h 175"/>
                <a:gd name="T40" fmla="*/ 41 w 267"/>
                <a:gd name="T41" fmla="*/ 157 h 175"/>
                <a:gd name="T42" fmla="*/ 9 w 267"/>
                <a:gd name="T43" fmla="*/ 138 h 175"/>
                <a:gd name="T44" fmla="*/ 12 w 267"/>
                <a:gd name="T45" fmla="*/ 140 h 175"/>
                <a:gd name="T46" fmla="*/ 20 w 267"/>
                <a:gd name="T47" fmla="*/ 142 h 175"/>
                <a:gd name="T48" fmla="*/ 33 w 267"/>
                <a:gd name="T49" fmla="*/ 145 h 175"/>
                <a:gd name="T50" fmla="*/ 48 w 267"/>
                <a:gd name="T51" fmla="*/ 148 h 175"/>
                <a:gd name="T52" fmla="*/ 67 w 267"/>
                <a:gd name="T53" fmla="*/ 150 h 175"/>
                <a:gd name="T54" fmla="*/ 87 w 267"/>
                <a:gd name="T55" fmla="*/ 149 h 175"/>
                <a:gd name="T56" fmla="*/ 108 w 267"/>
                <a:gd name="T57" fmla="*/ 145 h 175"/>
                <a:gd name="T58" fmla="*/ 131 w 267"/>
                <a:gd name="T59" fmla="*/ 137 h 175"/>
                <a:gd name="T60" fmla="*/ 154 w 267"/>
                <a:gd name="T61" fmla="*/ 124 h 175"/>
                <a:gd name="T62" fmla="*/ 150 w 267"/>
                <a:gd name="T63" fmla="*/ 125 h 175"/>
                <a:gd name="T64" fmla="*/ 141 w 267"/>
                <a:gd name="T65" fmla="*/ 128 h 175"/>
                <a:gd name="T66" fmla="*/ 126 w 267"/>
                <a:gd name="T67" fmla="*/ 131 h 175"/>
                <a:gd name="T68" fmla="*/ 109 w 267"/>
                <a:gd name="T69" fmla="*/ 135 h 175"/>
                <a:gd name="T70" fmla="*/ 89 w 267"/>
                <a:gd name="T71" fmla="*/ 137 h 175"/>
                <a:gd name="T72" fmla="*/ 67 w 267"/>
                <a:gd name="T73" fmla="*/ 137 h 175"/>
                <a:gd name="T74" fmla="*/ 43 w 267"/>
                <a:gd name="T75" fmla="*/ 133 h 175"/>
                <a:gd name="T76" fmla="*/ 21 w 267"/>
                <a:gd name="T77" fmla="*/ 127 h 175"/>
                <a:gd name="T78" fmla="*/ 0 w 267"/>
                <a:gd name="T79" fmla="*/ 115 h 175"/>
                <a:gd name="T80" fmla="*/ 0 w 267"/>
                <a:gd name="T81" fmla="*/ 114 h 175"/>
                <a:gd name="T82" fmla="*/ 3 w 267"/>
                <a:gd name="T83" fmla="*/ 109 h 175"/>
                <a:gd name="T84" fmla="*/ 7 w 267"/>
                <a:gd name="T85" fmla="*/ 100 h 175"/>
                <a:gd name="T86" fmla="*/ 12 w 267"/>
                <a:gd name="T87" fmla="*/ 90 h 175"/>
                <a:gd name="T88" fmla="*/ 18 w 267"/>
                <a:gd name="T89" fmla="*/ 77 h 175"/>
                <a:gd name="T90" fmla="*/ 26 w 267"/>
                <a:gd name="T91" fmla="*/ 64 h 175"/>
                <a:gd name="T92" fmla="*/ 38 w 267"/>
                <a:gd name="T93" fmla="*/ 52 h 175"/>
                <a:gd name="T94" fmla="*/ 50 w 267"/>
                <a:gd name="T95" fmla="*/ 39 h 175"/>
                <a:gd name="T96" fmla="*/ 64 w 267"/>
                <a:gd name="T97" fmla="*/ 27 h 175"/>
                <a:gd name="T98" fmla="*/ 81 w 267"/>
                <a:gd name="T99" fmla="*/ 16 h 175"/>
                <a:gd name="T100" fmla="*/ 100 w 267"/>
                <a:gd name="T101" fmla="*/ 7 h 175"/>
                <a:gd name="T102" fmla="*/ 121 w 267"/>
                <a:gd name="T103" fmla="*/ 2 h 175"/>
                <a:gd name="T104" fmla="*/ 144 w 267"/>
                <a:gd name="T105"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7" h="175">
                  <a:moveTo>
                    <a:pt x="144" y="0"/>
                  </a:moveTo>
                  <a:lnTo>
                    <a:pt x="172" y="1"/>
                  </a:lnTo>
                  <a:lnTo>
                    <a:pt x="200" y="6"/>
                  </a:lnTo>
                  <a:lnTo>
                    <a:pt x="232" y="18"/>
                  </a:lnTo>
                  <a:lnTo>
                    <a:pt x="267" y="35"/>
                  </a:lnTo>
                  <a:lnTo>
                    <a:pt x="265" y="36"/>
                  </a:lnTo>
                  <a:lnTo>
                    <a:pt x="264" y="42"/>
                  </a:lnTo>
                  <a:lnTo>
                    <a:pt x="259" y="53"/>
                  </a:lnTo>
                  <a:lnTo>
                    <a:pt x="254" y="64"/>
                  </a:lnTo>
                  <a:lnTo>
                    <a:pt x="246" y="79"/>
                  </a:lnTo>
                  <a:lnTo>
                    <a:pt x="237" y="94"/>
                  </a:lnTo>
                  <a:lnTo>
                    <a:pt x="226" y="110"/>
                  </a:lnTo>
                  <a:lnTo>
                    <a:pt x="213" y="125"/>
                  </a:lnTo>
                  <a:lnTo>
                    <a:pt x="199" y="140"/>
                  </a:lnTo>
                  <a:lnTo>
                    <a:pt x="182" y="153"/>
                  </a:lnTo>
                  <a:lnTo>
                    <a:pt x="164" y="163"/>
                  </a:lnTo>
                  <a:lnTo>
                    <a:pt x="143" y="171"/>
                  </a:lnTo>
                  <a:lnTo>
                    <a:pt x="121" y="175"/>
                  </a:lnTo>
                  <a:lnTo>
                    <a:pt x="96" y="174"/>
                  </a:lnTo>
                  <a:lnTo>
                    <a:pt x="69" y="168"/>
                  </a:lnTo>
                  <a:lnTo>
                    <a:pt x="41" y="157"/>
                  </a:lnTo>
                  <a:lnTo>
                    <a:pt x="9" y="138"/>
                  </a:lnTo>
                  <a:lnTo>
                    <a:pt x="12" y="140"/>
                  </a:lnTo>
                  <a:lnTo>
                    <a:pt x="20" y="142"/>
                  </a:lnTo>
                  <a:lnTo>
                    <a:pt x="33" y="145"/>
                  </a:lnTo>
                  <a:lnTo>
                    <a:pt x="48" y="148"/>
                  </a:lnTo>
                  <a:lnTo>
                    <a:pt x="67" y="150"/>
                  </a:lnTo>
                  <a:lnTo>
                    <a:pt x="87" y="149"/>
                  </a:lnTo>
                  <a:lnTo>
                    <a:pt x="108" y="145"/>
                  </a:lnTo>
                  <a:lnTo>
                    <a:pt x="131" y="137"/>
                  </a:lnTo>
                  <a:lnTo>
                    <a:pt x="154" y="124"/>
                  </a:lnTo>
                  <a:lnTo>
                    <a:pt x="150" y="125"/>
                  </a:lnTo>
                  <a:lnTo>
                    <a:pt x="141" y="128"/>
                  </a:lnTo>
                  <a:lnTo>
                    <a:pt x="126" y="131"/>
                  </a:lnTo>
                  <a:lnTo>
                    <a:pt x="109" y="135"/>
                  </a:lnTo>
                  <a:lnTo>
                    <a:pt x="89" y="137"/>
                  </a:lnTo>
                  <a:lnTo>
                    <a:pt x="67" y="137"/>
                  </a:lnTo>
                  <a:lnTo>
                    <a:pt x="43" y="133"/>
                  </a:lnTo>
                  <a:lnTo>
                    <a:pt x="21" y="127"/>
                  </a:lnTo>
                  <a:lnTo>
                    <a:pt x="0" y="115"/>
                  </a:lnTo>
                  <a:lnTo>
                    <a:pt x="0" y="114"/>
                  </a:lnTo>
                  <a:lnTo>
                    <a:pt x="3" y="109"/>
                  </a:lnTo>
                  <a:lnTo>
                    <a:pt x="7" y="100"/>
                  </a:lnTo>
                  <a:lnTo>
                    <a:pt x="12" y="90"/>
                  </a:lnTo>
                  <a:lnTo>
                    <a:pt x="18" y="77"/>
                  </a:lnTo>
                  <a:lnTo>
                    <a:pt x="26" y="64"/>
                  </a:lnTo>
                  <a:lnTo>
                    <a:pt x="38" y="52"/>
                  </a:lnTo>
                  <a:lnTo>
                    <a:pt x="50" y="39"/>
                  </a:lnTo>
                  <a:lnTo>
                    <a:pt x="64" y="27"/>
                  </a:lnTo>
                  <a:lnTo>
                    <a:pt x="81" y="16"/>
                  </a:lnTo>
                  <a:lnTo>
                    <a:pt x="100" y="7"/>
                  </a:lnTo>
                  <a:lnTo>
                    <a:pt x="121" y="2"/>
                  </a:lnTo>
                  <a:lnTo>
                    <a:pt x="144" y="0"/>
                  </a:lnTo>
                  <a:close/>
                </a:path>
              </a:pathLst>
            </a:custGeom>
            <a:solidFill>
              <a:schemeClr val="accent1">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26" name="任意多边形: 形状 25"/>
            <p:cNvSpPr>
              <a:spLocks/>
            </p:cNvSpPr>
            <p:nvPr/>
          </p:nvSpPr>
          <p:spPr bwMode="auto">
            <a:xfrm>
              <a:off x="1122015" y="2429669"/>
              <a:ext cx="422275" cy="277813"/>
            </a:xfrm>
            <a:custGeom>
              <a:avLst/>
              <a:gdLst>
                <a:gd name="T0" fmla="*/ 145 w 266"/>
                <a:gd name="T1" fmla="*/ 0 h 175"/>
                <a:gd name="T2" fmla="*/ 170 w 266"/>
                <a:gd name="T3" fmla="*/ 0 h 175"/>
                <a:gd name="T4" fmla="*/ 197 w 266"/>
                <a:gd name="T5" fmla="*/ 6 h 175"/>
                <a:gd name="T6" fmla="*/ 226 w 266"/>
                <a:gd name="T7" fmla="*/ 18 h 175"/>
                <a:gd name="T8" fmla="*/ 257 w 266"/>
                <a:gd name="T9" fmla="*/ 36 h 175"/>
                <a:gd name="T10" fmla="*/ 254 w 266"/>
                <a:gd name="T11" fmla="*/ 35 h 175"/>
                <a:gd name="T12" fmla="*/ 247 w 266"/>
                <a:gd name="T13" fmla="*/ 32 h 175"/>
                <a:gd name="T14" fmla="*/ 235 w 266"/>
                <a:gd name="T15" fmla="*/ 30 h 175"/>
                <a:gd name="T16" fmla="*/ 218 w 266"/>
                <a:gd name="T17" fmla="*/ 26 h 175"/>
                <a:gd name="T18" fmla="*/ 200 w 266"/>
                <a:gd name="T19" fmla="*/ 24 h 175"/>
                <a:gd name="T20" fmla="*/ 179 w 266"/>
                <a:gd name="T21" fmla="*/ 26 h 175"/>
                <a:gd name="T22" fmla="*/ 158 w 266"/>
                <a:gd name="T23" fmla="*/ 30 h 175"/>
                <a:gd name="T24" fmla="*/ 136 w 266"/>
                <a:gd name="T25" fmla="*/ 37 h 175"/>
                <a:gd name="T26" fmla="*/ 114 w 266"/>
                <a:gd name="T27" fmla="*/ 50 h 175"/>
                <a:gd name="T28" fmla="*/ 117 w 266"/>
                <a:gd name="T29" fmla="*/ 49 h 175"/>
                <a:gd name="T30" fmla="*/ 126 w 266"/>
                <a:gd name="T31" fmla="*/ 47 h 175"/>
                <a:gd name="T32" fmla="*/ 140 w 266"/>
                <a:gd name="T33" fmla="*/ 43 h 175"/>
                <a:gd name="T34" fmla="*/ 157 w 266"/>
                <a:gd name="T35" fmla="*/ 40 h 175"/>
                <a:gd name="T36" fmla="*/ 178 w 266"/>
                <a:gd name="T37" fmla="*/ 37 h 175"/>
                <a:gd name="T38" fmla="*/ 200 w 266"/>
                <a:gd name="T39" fmla="*/ 37 h 175"/>
                <a:gd name="T40" fmla="*/ 223 w 266"/>
                <a:gd name="T41" fmla="*/ 40 h 175"/>
                <a:gd name="T42" fmla="*/ 245 w 266"/>
                <a:gd name="T43" fmla="*/ 48 h 175"/>
                <a:gd name="T44" fmla="*/ 266 w 266"/>
                <a:gd name="T45" fmla="*/ 58 h 175"/>
                <a:gd name="T46" fmla="*/ 266 w 266"/>
                <a:gd name="T47" fmla="*/ 61 h 175"/>
                <a:gd name="T48" fmla="*/ 264 w 266"/>
                <a:gd name="T49" fmla="*/ 66 h 175"/>
                <a:gd name="T50" fmla="*/ 260 w 266"/>
                <a:gd name="T51" fmla="*/ 74 h 175"/>
                <a:gd name="T52" fmla="*/ 254 w 266"/>
                <a:gd name="T53" fmla="*/ 84 h 175"/>
                <a:gd name="T54" fmla="*/ 248 w 266"/>
                <a:gd name="T55" fmla="*/ 96 h 175"/>
                <a:gd name="T56" fmla="*/ 240 w 266"/>
                <a:gd name="T57" fmla="*/ 109 h 175"/>
                <a:gd name="T58" fmla="*/ 230 w 266"/>
                <a:gd name="T59" fmla="*/ 123 h 175"/>
                <a:gd name="T60" fmla="*/ 217 w 266"/>
                <a:gd name="T61" fmla="*/ 136 h 175"/>
                <a:gd name="T62" fmla="*/ 202 w 266"/>
                <a:gd name="T63" fmla="*/ 148 h 175"/>
                <a:gd name="T64" fmla="*/ 186 w 266"/>
                <a:gd name="T65" fmla="*/ 158 h 175"/>
                <a:gd name="T66" fmla="*/ 166 w 266"/>
                <a:gd name="T67" fmla="*/ 167 h 175"/>
                <a:gd name="T68" fmla="*/ 145 w 266"/>
                <a:gd name="T69" fmla="*/ 172 h 175"/>
                <a:gd name="T70" fmla="*/ 122 w 266"/>
                <a:gd name="T71" fmla="*/ 175 h 175"/>
                <a:gd name="T72" fmla="*/ 96 w 266"/>
                <a:gd name="T73" fmla="*/ 174 h 175"/>
                <a:gd name="T74" fmla="*/ 66 w 266"/>
                <a:gd name="T75" fmla="*/ 169 h 175"/>
                <a:gd name="T76" fmla="*/ 35 w 266"/>
                <a:gd name="T77" fmla="*/ 157 h 175"/>
                <a:gd name="T78" fmla="*/ 0 w 266"/>
                <a:gd name="T79" fmla="*/ 140 h 175"/>
                <a:gd name="T80" fmla="*/ 1 w 266"/>
                <a:gd name="T81" fmla="*/ 137 h 175"/>
                <a:gd name="T82" fmla="*/ 4 w 266"/>
                <a:gd name="T83" fmla="*/ 132 h 175"/>
                <a:gd name="T84" fmla="*/ 8 w 266"/>
                <a:gd name="T85" fmla="*/ 122 h 175"/>
                <a:gd name="T86" fmla="*/ 13 w 266"/>
                <a:gd name="T87" fmla="*/ 110 h 175"/>
                <a:gd name="T88" fmla="*/ 21 w 266"/>
                <a:gd name="T89" fmla="*/ 96 h 175"/>
                <a:gd name="T90" fmla="*/ 30 w 266"/>
                <a:gd name="T91" fmla="*/ 80 h 175"/>
                <a:gd name="T92" fmla="*/ 40 w 266"/>
                <a:gd name="T93" fmla="*/ 65 h 175"/>
                <a:gd name="T94" fmla="*/ 53 w 266"/>
                <a:gd name="T95" fmla="*/ 49 h 175"/>
                <a:gd name="T96" fmla="*/ 67 w 266"/>
                <a:gd name="T97" fmla="*/ 35 h 175"/>
                <a:gd name="T98" fmla="*/ 84 w 266"/>
                <a:gd name="T99" fmla="*/ 22 h 175"/>
                <a:gd name="T100" fmla="*/ 102 w 266"/>
                <a:gd name="T101" fmla="*/ 11 h 175"/>
                <a:gd name="T102" fmla="*/ 123 w 266"/>
                <a:gd name="T103" fmla="*/ 4 h 175"/>
                <a:gd name="T104" fmla="*/ 145 w 266"/>
                <a:gd name="T105"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6" h="175">
                  <a:moveTo>
                    <a:pt x="145" y="0"/>
                  </a:moveTo>
                  <a:lnTo>
                    <a:pt x="170" y="0"/>
                  </a:lnTo>
                  <a:lnTo>
                    <a:pt x="197" y="6"/>
                  </a:lnTo>
                  <a:lnTo>
                    <a:pt x="226" y="18"/>
                  </a:lnTo>
                  <a:lnTo>
                    <a:pt x="257" y="36"/>
                  </a:lnTo>
                  <a:lnTo>
                    <a:pt x="254" y="35"/>
                  </a:lnTo>
                  <a:lnTo>
                    <a:pt x="247" y="32"/>
                  </a:lnTo>
                  <a:lnTo>
                    <a:pt x="235" y="30"/>
                  </a:lnTo>
                  <a:lnTo>
                    <a:pt x="218" y="26"/>
                  </a:lnTo>
                  <a:lnTo>
                    <a:pt x="200" y="24"/>
                  </a:lnTo>
                  <a:lnTo>
                    <a:pt x="179" y="26"/>
                  </a:lnTo>
                  <a:lnTo>
                    <a:pt x="158" y="30"/>
                  </a:lnTo>
                  <a:lnTo>
                    <a:pt x="136" y="37"/>
                  </a:lnTo>
                  <a:lnTo>
                    <a:pt x="114" y="50"/>
                  </a:lnTo>
                  <a:lnTo>
                    <a:pt x="117" y="49"/>
                  </a:lnTo>
                  <a:lnTo>
                    <a:pt x="126" y="47"/>
                  </a:lnTo>
                  <a:lnTo>
                    <a:pt x="140" y="43"/>
                  </a:lnTo>
                  <a:lnTo>
                    <a:pt x="157" y="40"/>
                  </a:lnTo>
                  <a:lnTo>
                    <a:pt x="178" y="37"/>
                  </a:lnTo>
                  <a:lnTo>
                    <a:pt x="200" y="37"/>
                  </a:lnTo>
                  <a:lnTo>
                    <a:pt x="223" y="40"/>
                  </a:lnTo>
                  <a:lnTo>
                    <a:pt x="245" y="48"/>
                  </a:lnTo>
                  <a:lnTo>
                    <a:pt x="266" y="58"/>
                  </a:lnTo>
                  <a:lnTo>
                    <a:pt x="266" y="61"/>
                  </a:lnTo>
                  <a:lnTo>
                    <a:pt x="264" y="66"/>
                  </a:lnTo>
                  <a:lnTo>
                    <a:pt x="260" y="74"/>
                  </a:lnTo>
                  <a:lnTo>
                    <a:pt x="254" y="84"/>
                  </a:lnTo>
                  <a:lnTo>
                    <a:pt x="248" y="96"/>
                  </a:lnTo>
                  <a:lnTo>
                    <a:pt x="240" y="109"/>
                  </a:lnTo>
                  <a:lnTo>
                    <a:pt x="230" y="123"/>
                  </a:lnTo>
                  <a:lnTo>
                    <a:pt x="217" y="136"/>
                  </a:lnTo>
                  <a:lnTo>
                    <a:pt x="202" y="148"/>
                  </a:lnTo>
                  <a:lnTo>
                    <a:pt x="186" y="158"/>
                  </a:lnTo>
                  <a:lnTo>
                    <a:pt x="166" y="167"/>
                  </a:lnTo>
                  <a:lnTo>
                    <a:pt x="145" y="172"/>
                  </a:lnTo>
                  <a:lnTo>
                    <a:pt x="122" y="175"/>
                  </a:lnTo>
                  <a:lnTo>
                    <a:pt x="96" y="174"/>
                  </a:lnTo>
                  <a:lnTo>
                    <a:pt x="66" y="169"/>
                  </a:lnTo>
                  <a:lnTo>
                    <a:pt x="35" y="157"/>
                  </a:lnTo>
                  <a:lnTo>
                    <a:pt x="0" y="140"/>
                  </a:lnTo>
                  <a:lnTo>
                    <a:pt x="1" y="137"/>
                  </a:lnTo>
                  <a:lnTo>
                    <a:pt x="4" y="132"/>
                  </a:lnTo>
                  <a:lnTo>
                    <a:pt x="8" y="122"/>
                  </a:lnTo>
                  <a:lnTo>
                    <a:pt x="13" y="110"/>
                  </a:lnTo>
                  <a:lnTo>
                    <a:pt x="21" y="96"/>
                  </a:lnTo>
                  <a:lnTo>
                    <a:pt x="30" y="80"/>
                  </a:lnTo>
                  <a:lnTo>
                    <a:pt x="40" y="65"/>
                  </a:lnTo>
                  <a:lnTo>
                    <a:pt x="53" y="49"/>
                  </a:lnTo>
                  <a:lnTo>
                    <a:pt x="67" y="35"/>
                  </a:lnTo>
                  <a:lnTo>
                    <a:pt x="84" y="22"/>
                  </a:lnTo>
                  <a:lnTo>
                    <a:pt x="102" y="11"/>
                  </a:lnTo>
                  <a:lnTo>
                    <a:pt x="123" y="4"/>
                  </a:lnTo>
                  <a:lnTo>
                    <a:pt x="145" y="0"/>
                  </a:lnTo>
                  <a:close/>
                </a:path>
              </a:pathLst>
            </a:custGeom>
            <a:solidFill>
              <a:schemeClr val="accent2">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27" name="任意多边形: 形状 26"/>
            <p:cNvSpPr>
              <a:spLocks/>
            </p:cNvSpPr>
            <p:nvPr/>
          </p:nvSpPr>
          <p:spPr bwMode="auto">
            <a:xfrm>
              <a:off x="1171228" y="1870869"/>
              <a:ext cx="404813" cy="280988"/>
            </a:xfrm>
            <a:custGeom>
              <a:avLst/>
              <a:gdLst>
                <a:gd name="T0" fmla="*/ 101 w 255"/>
                <a:gd name="T1" fmla="*/ 0 h 177"/>
                <a:gd name="T2" fmla="*/ 122 w 255"/>
                <a:gd name="T3" fmla="*/ 0 h 177"/>
                <a:gd name="T4" fmla="*/ 143 w 255"/>
                <a:gd name="T5" fmla="*/ 3 h 177"/>
                <a:gd name="T6" fmla="*/ 164 w 255"/>
                <a:gd name="T7" fmla="*/ 8 h 177"/>
                <a:gd name="T8" fmla="*/ 183 w 255"/>
                <a:gd name="T9" fmla="*/ 17 h 177"/>
                <a:gd name="T10" fmla="*/ 201 w 255"/>
                <a:gd name="T11" fmla="*/ 31 h 177"/>
                <a:gd name="T12" fmla="*/ 220 w 255"/>
                <a:gd name="T13" fmla="*/ 48 h 177"/>
                <a:gd name="T14" fmla="*/ 234 w 255"/>
                <a:gd name="T15" fmla="*/ 71 h 177"/>
                <a:gd name="T16" fmla="*/ 246 w 255"/>
                <a:gd name="T17" fmla="*/ 100 h 177"/>
                <a:gd name="T18" fmla="*/ 255 w 255"/>
                <a:gd name="T19" fmla="*/ 135 h 177"/>
                <a:gd name="T20" fmla="*/ 253 w 255"/>
                <a:gd name="T21" fmla="*/ 132 h 177"/>
                <a:gd name="T22" fmla="*/ 249 w 255"/>
                <a:gd name="T23" fmla="*/ 125 h 177"/>
                <a:gd name="T24" fmla="*/ 244 w 255"/>
                <a:gd name="T25" fmla="*/ 114 h 177"/>
                <a:gd name="T26" fmla="*/ 235 w 255"/>
                <a:gd name="T27" fmla="*/ 101 h 177"/>
                <a:gd name="T28" fmla="*/ 222 w 255"/>
                <a:gd name="T29" fmla="*/ 87 h 177"/>
                <a:gd name="T30" fmla="*/ 208 w 255"/>
                <a:gd name="T31" fmla="*/ 73 h 177"/>
                <a:gd name="T32" fmla="*/ 190 w 255"/>
                <a:gd name="T33" fmla="*/ 60 h 177"/>
                <a:gd name="T34" fmla="*/ 168 w 255"/>
                <a:gd name="T35" fmla="*/ 49 h 177"/>
                <a:gd name="T36" fmla="*/ 143 w 255"/>
                <a:gd name="T37" fmla="*/ 44 h 177"/>
                <a:gd name="T38" fmla="*/ 147 w 255"/>
                <a:gd name="T39" fmla="*/ 45 h 177"/>
                <a:gd name="T40" fmla="*/ 155 w 255"/>
                <a:gd name="T41" fmla="*/ 49 h 177"/>
                <a:gd name="T42" fmla="*/ 168 w 255"/>
                <a:gd name="T43" fmla="*/ 57 h 177"/>
                <a:gd name="T44" fmla="*/ 182 w 255"/>
                <a:gd name="T45" fmla="*/ 68 h 177"/>
                <a:gd name="T46" fmla="*/ 197 w 255"/>
                <a:gd name="T47" fmla="*/ 80 h 177"/>
                <a:gd name="T48" fmla="*/ 213 w 255"/>
                <a:gd name="T49" fmla="*/ 96 h 177"/>
                <a:gd name="T50" fmla="*/ 227 w 255"/>
                <a:gd name="T51" fmla="*/ 114 h 177"/>
                <a:gd name="T52" fmla="*/ 239 w 255"/>
                <a:gd name="T53" fmla="*/ 135 h 177"/>
                <a:gd name="T54" fmla="*/ 246 w 255"/>
                <a:gd name="T55" fmla="*/ 157 h 177"/>
                <a:gd name="T56" fmla="*/ 243 w 255"/>
                <a:gd name="T57" fmla="*/ 158 h 177"/>
                <a:gd name="T58" fmla="*/ 238 w 255"/>
                <a:gd name="T59" fmla="*/ 161 h 177"/>
                <a:gd name="T60" fmla="*/ 229 w 255"/>
                <a:gd name="T61" fmla="*/ 165 h 177"/>
                <a:gd name="T62" fmla="*/ 216 w 255"/>
                <a:gd name="T63" fmla="*/ 169 h 177"/>
                <a:gd name="T64" fmla="*/ 201 w 255"/>
                <a:gd name="T65" fmla="*/ 173 h 177"/>
                <a:gd name="T66" fmla="*/ 184 w 255"/>
                <a:gd name="T67" fmla="*/ 175 h 177"/>
                <a:gd name="T68" fmla="*/ 166 w 255"/>
                <a:gd name="T69" fmla="*/ 177 h 177"/>
                <a:gd name="T70" fmla="*/ 147 w 255"/>
                <a:gd name="T71" fmla="*/ 177 h 177"/>
                <a:gd name="T72" fmla="*/ 126 w 255"/>
                <a:gd name="T73" fmla="*/ 173 h 177"/>
                <a:gd name="T74" fmla="*/ 105 w 255"/>
                <a:gd name="T75" fmla="*/ 166 h 177"/>
                <a:gd name="T76" fmla="*/ 86 w 255"/>
                <a:gd name="T77" fmla="*/ 157 h 177"/>
                <a:gd name="T78" fmla="*/ 65 w 255"/>
                <a:gd name="T79" fmla="*/ 141 h 177"/>
                <a:gd name="T80" fmla="*/ 47 w 255"/>
                <a:gd name="T81" fmla="*/ 122 h 177"/>
                <a:gd name="T82" fmla="*/ 28 w 255"/>
                <a:gd name="T83" fmla="*/ 97 h 177"/>
                <a:gd name="T84" fmla="*/ 13 w 255"/>
                <a:gd name="T85" fmla="*/ 65 h 177"/>
                <a:gd name="T86" fmla="*/ 0 w 255"/>
                <a:gd name="T87" fmla="*/ 27 h 177"/>
                <a:gd name="T88" fmla="*/ 1 w 255"/>
                <a:gd name="T89" fmla="*/ 26 h 177"/>
                <a:gd name="T90" fmla="*/ 8 w 255"/>
                <a:gd name="T91" fmla="*/ 23 h 177"/>
                <a:gd name="T92" fmla="*/ 17 w 255"/>
                <a:gd name="T93" fmla="*/ 19 h 177"/>
                <a:gd name="T94" fmla="*/ 30 w 255"/>
                <a:gd name="T95" fmla="*/ 14 h 177"/>
                <a:gd name="T96" fmla="*/ 45 w 255"/>
                <a:gd name="T97" fmla="*/ 10 h 177"/>
                <a:gd name="T98" fmla="*/ 62 w 255"/>
                <a:gd name="T99" fmla="*/ 5 h 177"/>
                <a:gd name="T100" fmla="*/ 82 w 255"/>
                <a:gd name="T101" fmla="*/ 3 h 177"/>
                <a:gd name="T102" fmla="*/ 101 w 255"/>
                <a:gd name="T10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5" h="177">
                  <a:moveTo>
                    <a:pt x="101" y="0"/>
                  </a:moveTo>
                  <a:lnTo>
                    <a:pt x="122" y="0"/>
                  </a:lnTo>
                  <a:lnTo>
                    <a:pt x="143" y="3"/>
                  </a:lnTo>
                  <a:lnTo>
                    <a:pt x="164" y="8"/>
                  </a:lnTo>
                  <a:lnTo>
                    <a:pt x="183" y="17"/>
                  </a:lnTo>
                  <a:lnTo>
                    <a:pt x="201" y="31"/>
                  </a:lnTo>
                  <a:lnTo>
                    <a:pt x="220" y="48"/>
                  </a:lnTo>
                  <a:lnTo>
                    <a:pt x="234" y="71"/>
                  </a:lnTo>
                  <a:lnTo>
                    <a:pt x="246" y="100"/>
                  </a:lnTo>
                  <a:lnTo>
                    <a:pt x="255" y="135"/>
                  </a:lnTo>
                  <a:lnTo>
                    <a:pt x="253" y="132"/>
                  </a:lnTo>
                  <a:lnTo>
                    <a:pt x="249" y="125"/>
                  </a:lnTo>
                  <a:lnTo>
                    <a:pt x="244" y="114"/>
                  </a:lnTo>
                  <a:lnTo>
                    <a:pt x="235" y="101"/>
                  </a:lnTo>
                  <a:lnTo>
                    <a:pt x="222" y="87"/>
                  </a:lnTo>
                  <a:lnTo>
                    <a:pt x="208" y="73"/>
                  </a:lnTo>
                  <a:lnTo>
                    <a:pt x="190" y="60"/>
                  </a:lnTo>
                  <a:lnTo>
                    <a:pt x="168" y="49"/>
                  </a:lnTo>
                  <a:lnTo>
                    <a:pt x="143" y="44"/>
                  </a:lnTo>
                  <a:lnTo>
                    <a:pt x="147" y="45"/>
                  </a:lnTo>
                  <a:lnTo>
                    <a:pt x="155" y="49"/>
                  </a:lnTo>
                  <a:lnTo>
                    <a:pt x="168" y="57"/>
                  </a:lnTo>
                  <a:lnTo>
                    <a:pt x="182" y="68"/>
                  </a:lnTo>
                  <a:lnTo>
                    <a:pt x="197" y="80"/>
                  </a:lnTo>
                  <a:lnTo>
                    <a:pt x="213" y="96"/>
                  </a:lnTo>
                  <a:lnTo>
                    <a:pt x="227" y="114"/>
                  </a:lnTo>
                  <a:lnTo>
                    <a:pt x="239" y="135"/>
                  </a:lnTo>
                  <a:lnTo>
                    <a:pt x="246" y="157"/>
                  </a:lnTo>
                  <a:lnTo>
                    <a:pt x="243" y="158"/>
                  </a:lnTo>
                  <a:lnTo>
                    <a:pt x="238" y="161"/>
                  </a:lnTo>
                  <a:lnTo>
                    <a:pt x="229" y="165"/>
                  </a:lnTo>
                  <a:lnTo>
                    <a:pt x="216" y="169"/>
                  </a:lnTo>
                  <a:lnTo>
                    <a:pt x="201" y="173"/>
                  </a:lnTo>
                  <a:lnTo>
                    <a:pt x="184" y="175"/>
                  </a:lnTo>
                  <a:lnTo>
                    <a:pt x="166" y="177"/>
                  </a:lnTo>
                  <a:lnTo>
                    <a:pt x="147" y="177"/>
                  </a:lnTo>
                  <a:lnTo>
                    <a:pt x="126" y="173"/>
                  </a:lnTo>
                  <a:lnTo>
                    <a:pt x="105" y="166"/>
                  </a:lnTo>
                  <a:lnTo>
                    <a:pt x="86" y="157"/>
                  </a:lnTo>
                  <a:lnTo>
                    <a:pt x="65" y="141"/>
                  </a:lnTo>
                  <a:lnTo>
                    <a:pt x="47" y="122"/>
                  </a:lnTo>
                  <a:lnTo>
                    <a:pt x="28" y="97"/>
                  </a:lnTo>
                  <a:lnTo>
                    <a:pt x="13" y="65"/>
                  </a:lnTo>
                  <a:lnTo>
                    <a:pt x="0" y="27"/>
                  </a:lnTo>
                  <a:lnTo>
                    <a:pt x="1" y="26"/>
                  </a:lnTo>
                  <a:lnTo>
                    <a:pt x="8" y="23"/>
                  </a:lnTo>
                  <a:lnTo>
                    <a:pt x="17" y="19"/>
                  </a:lnTo>
                  <a:lnTo>
                    <a:pt x="30" y="14"/>
                  </a:lnTo>
                  <a:lnTo>
                    <a:pt x="45" y="10"/>
                  </a:lnTo>
                  <a:lnTo>
                    <a:pt x="62" y="5"/>
                  </a:lnTo>
                  <a:lnTo>
                    <a:pt x="82" y="3"/>
                  </a:lnTo>
                  <a:lnTo>
                    <a:pt x="101" y="0"/>
                  </a:lnTo>
                  <a:close/>
                </a:path>
              </a:pathLst>
            </a:custGeom>
            <a:solidFill>
              <a:schemeClr val="accent2">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28" name="任意多边形: 形状 27"/>
            <p:cNvSpPr>
              <a:spLocks/>
            </p:cNvSpPr>
            <p:nvPr/>
          </p:nvSpPr>
          <p:spPr bwMode="auto">
            <a:xfrm>
              <a:off x="1645890" y="1396206"/>
              <a:ext cx="277813" cy="423863"/>
            </a:xfrm>
            <a:custGeom>
              <a:avLst/>
              <a:gdLst>
                <a:gd name="T0" fmla="*/ 35 w 175"/>
                <a:gd name="T1" fmla="*/ 0 h 267"/>
                <a:gd name="T2" fmla="*/ 38 w 175"/>
                <a:gd name="T3" fmla="*/ 0 h 267"/>
                <a:gd name="T4" fmla="*/ 44 w 175"/>
                <a:gd name="T5" fmla="*/ 3 h 267"/>
                <a:gd name="T6" fmla="*/ 53 w 175"/>
                <a:gd name="T7" fmla="*/ 7 h 267"/>
                <a:gd name="T8" fmla="*/ 66 w 175"/>
                <a:gd name="T9" fmla="*/ 13 h 267"/>
                <a:gd name="T10" fmla="*/ 79 w 175"/>
                <a:gd name="T11" fmla="*/ 20 h 267"/>
                <a:gd name="T12" fmla="*/ 95 w 175"/>
                <a:gd name="T13" fmla="*/ 29 h 267"/>
                <a:gd name="T14" fmla="*/ 110 w 175"/>
                <a:gd name="T15" fmla="*/ 41 h 267"/>
                <a:gd name="T16" fmla="*/ 126 w 175"/>
                <a:gd name="T17" fmla="*/ 54 h 267"/>
                <a:gd name="T18" fmla="*/ 140 w 175"/>
                <a:gd name="T19" fmla="*/ 68 h 267"/>
                <a:gd name="T20" fmla="*/ 153 w 175"/>
                <a:gd name="T21" fmla="*/ 85 h 267"/>
                <a:gd name="T22" fmla="*/ 165 w 175"/>
                <a:gd name="T23" fmla="*/ 103 h 267"/>
                <a:gd name="T24" fmla="*/ 171 w 175"/>
                <a:gd name="T25" fmla="*/ 124 h 267"/>
                <a:gd name="T26" fmla="*/ 175 w 175"/>
                <a:gd name="T27" fmla="*/ 146 h 267"/>
                <a:gd name="T28" fmla="*/ 175 w 175"/>
                <a:gd name="T29" fmla="*/ 170 h 267"/>
                <a:gd name="T30" fmla="*/ 169 w 175"/>
                <a:gd name="T31" fmla="*/ 196 h 267"/>
                <a:gd name="T32" fmla="*/ 157 w 175"/>
                <a:gd name="T33" fmla="*/ 226 h 267"/>
                <a:gd name="T34" fmla="*/ 139 w 175"/>
                <a:gd name="T35" fmla="*/ 257 h 267"/>
                <a:gd name="T36" fmla="*/ 140 w 175"/>
                <a:gd name="T37" fmla="*/ 255 h 267"/>
                <a:gd name="T38" fmla="*/ 143 w 175"/>
                <a:gd name="T39" fmla="*/ 246 h 267"/>
                <a:gd name="T40" fmla="*/ 147 w 175"/>
                <a:gd name="T41" fmla="*/ 234 h 267"/>
                <a:gd name="T42" fmla="*/ 149 w 175"/>
                <a:gd name="T43" fmla="*/ 219 h 267"/>
                <a:gd name="T44" fmla="*/ 151 w 175"/>
                <a:gd name="T45" fmla="*/ 200 h 267"/>
                <a:gd name="T46" fmla="*/ 151 w 175"/>
                <a:gd name="T47" fmla="*/ 180 h 267"/>
                <a:gd name="T48" fmla="*/ 147 w 175"/>
                <a:gd name="T49" fmla="*/ 157 h 267"/>
                <a:gd name="T50" fmla="*/ 138 w 175"/>
                <a:gd name="T51" fmla="*/ 135 h 267"/>
                <a:gd name="T52" fmla="*/ 125 w 175"/>
                <a:gd name="T53" fmla="*/ 113 h 267"/>
                <a:gd name="T54" fmla="*/ 126 w 175"/>
                <a:gd name="T55" fmla="*/ 117 h 267"/>
                <a:gd name="T56" fmla="*/ 129 w 175"/>
                <a:gd name="T57" fmla="*/ 126 h 267"/>
                <a:gd name="T58" fmla="*/ 132 w 175"/>
                <a:gd name="T59" fmla="*/ 139 h 267"/>
                <a:gd name="T60" fmla="*/ 136 w 175"/>
                <a:gd name="T61" fmla="*/ 157 h 267"/>
                <a:gd name="T62" fmla="*/ 138 w 175"/>
                <a:gd name="T63" fmla="*/ 178 h 267"/>
                <a:gd name="T64" fmla="*/ 138 w 175"/>
                <a:gd name="T65" fmla="*/ 200 h 267"/>
                <a:gd name="T66" fmla="*/ 135 w 175"/>
                <a:gd name="T67" fmla="*/ 222 h 267"/>
                <a:gd name="T68" fmla="*/ 129 w 175"/>
                <a:gd name="T69" fmla="*/ 244 h 267"/>
                <a:gd name="T70" fmla="*/ 117 w 175"/>
                <a:gd name="T71" fmla="*/ 267 h 267"/>
                <a:gd name="T72" fmla="*/ 114 w 175"/>
                <a:gd name="T73" fmla="*/ 265 h 267"/>
                <a:gd name="T74" fmla="*/ 109 w 175"/>
                <a:gd name="T75" fmla="*/ 264 h 267"/>
                <a:gd name="T76" fmla="*/ 101 w 175"/>
                <a:gd name="T77" fmla="*/ 260 h 267"/>
                <a:gd name="T78" fmla="*/ 91 w 175"/>
                <a:gd name="T79" fmla="*/ 255 h 267"/>
                <a:gd name="T80" fmla="*/ 79 w 175"/>
                <a:gd name="T81" fmla="*/ 248 h 267"/>
                <a:gd name="T82" fmla="*/ 66 w 175"/>
                <a:gd name="T83" fmla="*/ 239 h 267"/>
                <a:gd name="T84" fmla="*/ 53 w 175"/>
                <a:gd name="T85" fmla="*/ 229 h 267"/>
                <a:gd name="T86" fmla="*/ 40 w 175"/>
                <a:gd name="T87" fmla="*/ 217 h 267"/>
                <a:gd name="T88" fmla="*/ 27 w 175"/>
                <a:gd name="T89" fmla="*/ 202 h 267"/>
                <a:gd name="T90" fmla="*/ 17 w 175"/>
                <a:gd name="T91" fmla="*/ 186 h 267"/>
                <a:gd name="T92" fmla="*/ 9 w 175"/>
                <a:gd name="T93" fmla="*/ 167 h 267"/>
                <a:gd name="T94" fmla="*/ 2 w 175"/>
                <a:gd name="T95" fmla="*/ 146 h 267"/>
                <a:gd name="T96" fmla="*/ 0 w 175"/>
                <a:gd name="T97" fmla="*/ 121 h 267"/>
                <a:gd name="T98" fmla="*/ 1 w 175"/>
                <a:gd name="T99" fmla="*/ 95 h 267"/>
                <a:gd name="T100" fmla="*/ 8 w 175"/>
                <a:gd name="T101" fmla="*/ 67 h 267"/>
                <a:gd name="T102" fmla="*/ 18 w 175"/>
                <a:gd name="T103" fmla="*/ 34 h 267"/>
                <a:gd name="T104" fmla="*/ 35 w 175"/>
                <a:gd name="T105"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5" h="267">
                  <a:moveTo>
                    <a:pt x="35" y="0"/>
                  </a:moveTo>
                  <a:lnTo>
                    <a:pt x="38" y="0"/>
                  </a:lnTo>
                  <a:lnTo>
                    <a:pt x="44" y="3"/>
                  </a:lnTo>
                  <a:lnTo>
                    <a:pt x="53" y="7"/>
                  </a:lnTo>
                  <a:lnTo>
                    <a:pt x="66" y="13"/>
                  </a:lnTo>
                  <a:lnTo>
                    <a:pt x="79" y="20"/>
                  </a:lnTo>
                  <a:lnTo>
                    <a:pt x="95" y="29"/>
                  </a:lnTo>
                  <a:lnTo>
                    <a:pt x="110" y="41"/>
                  </a:lnTo>
                  <a:lnTo>
                    <a:pt x="126" y="54"/>
                  </a:lnTo>
                  <a:lnTo>
                    <a:pt x="140" y="68"/>
                  </a:lnTo>
                  <a:lnTo>
                    <a:pt x="153" y="85"/>
                  </a:lnTo>
                  <a:lnTo>
                    <a:pt x="165" y="103"/>
                  </a:lnTo>
                  <a:lnTo>
                    <a:pt x="171" y="124"/>
                  </a:lnTo>
                  <a:lnTo>
                    <a:pt x="175" y="146"/>
                  </a:lnTo>
                  <a:lnTo>
                    <a:pt x="175" y="170"/>
                  </a:lnTo>
                  <a:lnTo>
                    <a:pt x="169" y="196"/>
                  </a:lnTo>
                  <a:lnTo>
                    <a:pt x="157" y="226"/>
                  </a:lnTo>
                  <a:lnTo>
                    <a:pt x="139" y="257"/>
                  </a:lnTo>
                  <a:lnTo>
                    <a:pt x="140" y="255"/>
                  </a:lnTo>
                  <a:lnTo>
                    <a:pt x="143" y="246"/>
                  </a:lnTo>
                  <a:lnTo>
                    <a:pt x="147" y="234"/>
                  </a:lnTo>
                  <a:lnTo>
                    <a:pt x="149" y="219"/>
                  </a:lnTo>
                  <a:lnTo>
                    <a:pt x="151" y="200"/>
                  </a:lnTo>
                  <a:lnTo>
                    <a:pt x="151" y="180"/>
                  </a:lnTo>
                  <a:lnTo>
                    <a:pt x="147" y="157"/>
                  </a:lnTo>
                  <a:lnTo>
                    <a:pt x="138" y="135"/>
                  </a:lnTo>
                  <a:lnTo>
                    <a:pt x="125" y="113"/>
                  </a:lnTo>
                  <a:lnTo>
                    <a:pt x="126" y="117"/>
                  </a:lnTo>
                  <a:lnTo>
                    <a:pt x="129" y="126"/>
                  </a:lnTo>
                  <a:lnTo>
                    <a:pt x="132" y="139"/>
                  </a:lnTo>
                  <a:lnTo>
                    <a:pt x="136" y="157"/>
                  </a:lnTo>
                  <a:lnTo>
                    <a:pt x="138" y="178"/>
                  </a:lnTo>
                  <a:lnTo>
                    <a:pt x="138" y="200"/>
                  </a:lnTo>
                  <a:lnTo>
                    <a:pt x="135" y="222"/>
                  </a:lnTo>
                  <a:lnTo>
                    <a:pt x="129" y="244"/>
                  </a:lnTo>
                  <a:lnTo>
                    <a:pt x="117" y="267"/>
                  </a:lnTo>
                  <a:lnTo>
                    <a:pt x="114" y="265"/>
                  </a:lnTo>
                  <a:lnTo>
                    <a:pt x="109" y="264"/>
                  </a:lnTo>
                  <a:lnTo>
                    <a:pt x="101" y="260"/>
                  </a:lnTo>
                  <a:lnTo>
                    <a:pt x="91" y="255"/>
                  </a:lnTo>
                  <a:lnTo>
                    <a:pt x="79" y="248"/>
                  </a:lnTo>
                  <a:lnTo>
                    <a:pt x="66" y="239"/>
                  </a:lnTo>
                  <a:lnTo>
                    <a:pt x="53" y="229"/>
                  </a:lnTo>
                  <a:lnTo>
                    <a:pt x="40" y="217"/>
                  </a:lnTo>
                  <a:lnTo>
                    <a:pt x="27" y="202"/>
                  </a:lnTo>
                  <a:lnTo>
                    <a:pt x="17" y="186"/>
                  </a:lnTo>
                  <a:lnTo>
                    <a:pt x="9" y="167"/>
                  </a:lnTo>
                  <a:lnTo>
                    <a:pt x="2" y="146"/>
                  </a:lnTo>
                  <a:lnTo>
                    <a:pt x="0" y="121"/>
                  </a:lnTo>
                  <a:lnTo>
                    <a:pt x="1" y="95"/>
                  </a:lnTo>
                  <a:lnTo>
                    <a:pt x="8" y="67"/>
                  </a:lnTo>
                  <a:lnTo>
                    <a:pt x="18" y="34"/>
                  </a:lnTo>
                  <a:lnTo>
                    <a:pt x="35" y="0"/>
                  </a:lnTo>
                  <a:close/>
                </a:path>
              </a:pathLst>
            </a:custGeom>
            <a:solidFill>
              <a:schemeClr val="accent2">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29" name="任意多边形: 形状 28"/>
            <p:cNvSpPr>
              <a:spLocks/>
            </p:cNvSpPr>
            <p:nvPr/>
          </p:nvSpPr>
          <p:spPr bwMode="auto">
            <a:xfrm>
              <a:off x="2157065" y="1499394"/>
              <a:ext cx="280988" cy="406400"/>
            </a:xfrm>
            <a:custGeom>
              <a:avLst/>
              <a:gdLst>
                <a:gd name="T0" fmla="*/ 150 w 177"/>
                <a:gd name="T1" fmla="*/ 0 h 256"/>
                <a:gd name="T2" fmla="*/ 151 w 177"/>
                <a:gd name="T3" fmla="*/ 3 h 256"/>
                <a:gd name="T4" fmla="*/ 154 w 177"/>
                <a:gd name="T5" fmla="*/ 9 h 256"/>
                <a:gd name="T6" fmla="*/ 157 w 177"/>
                <a:gd name="T7" fmla="*/ 18 h 256"/>
                <a:gd name="T8" fmla="*/ 163 w 177"/>
                <a:gd name="T9" fmla="*/ 31 h 256"/>
                <a:gd name="T10" fmla="*/ 167 w 177"/>
                <a:gd name="T11" fmla="*/ 47 h 256"/>
                <a:gd name="T12" fmla="*/ 172 w 177"/>
                <a:gd name="T13" fmla="*/ 64 h 256"/>
                <a:gd name="T14" fmla="*/ 174 w 177"/>
                <a:gd name="T15" fmla="*/ 82 h 256"/>
                <a:gd name="T16" fmla="*/ 177 w 177"/>
                <a:gd name="T17" fmla="*/ 103 h 256"/>
                <a:gd name="T18" fmla="*/ 177 w 177"/>
                <a:gd name="T19" fmla="*/ 124 h 256"/>
                <a:gd name="T20" fmla="*/ 174 w 177"/>
                <a:gd name="T21" fmla="*/ 144 h 256"/>
                <a:gd name="T22" fmla="*/ 169 w 177"/>
                <a:gd name="T23" fmla="*/ 165 h 256"/>
                <a:gd name="T24" fmla="*/ 159 w 177"/>
                <a:gd name="T25" fmla="*/ 185 h 256"/>
                <a:gd name="T26" fmla="*/ 146 w 177"/>
                <a:gd name="T27" fmla="*/ 203 h 256"/>
                <a:gd name="T28" fmla="*/ 129 w 177"/>
                <a:gd name="T29" fmla="*/ 220 h 256"/>
                <a:gd name="T30" fmla="*/ 105 w 177"/>
                <a:gd name="T31" fmla="*/ 235 h 256"/>
                <a:gd name="T32" fmla="*/ 77 w 177"/>
                <a:gd name="T33" fmla="*/ 247 h 256"/>
                <a:gd name="T34" fmla="*/ 42 w 177"/>
                <a:gd name="T35" fmla="*/ 256 h 256"/>
                <a:gd name="T36" fmla="*/ 44 w 177"/>
                <a:gd name="T37" fmla="*/ 255 h 256"/>
                <a:gd name="T38" fmla="*/ 52 w 177"/>
                <a:gd name="T39" fmla="*/ 251 h 256"/>
                <a:gd name="T40" fmla="*/ 63 w 177"/>
                <a:gd name="T41" fmla="*/ 244 h 256"/>
                <a:gd name="T42" fmla="*/ 76 w 177"/>
                <a:gd name="T43" fmla="*/ 235 h 256"/>
                <a:gd name="T44" fmla="*/ 90 w 177"/>
                <a:gd name="T45" fmla="*/ 224 h 256"/>
                <a:gd name="T46" fmla="*/ 104 w 177"/>
                <a:gd name="T47" fmla="*/ 209 h 256"/>
                <a:gd name="T48" fmla="*/ 117 w 177"/>
                <a:gd name="T49" fmla="*/ 191 h 256"/>
                <a:gd name="T50" fmla="*/ 126 w 177"/>
                <a:gd name="T51" fmla="*/ 169 h 256"/>
                <a:gd name="T52" fmla="*/ 133 w 177"/>
                <a:gd name="T53" fmla="*/ 144 h 256"/>
                <a:gd name="T54" fmla="*/ 131 w 177"/>
                <a:gd name="T55" fmla="*/ 148 h 256"/>
                <a:gd name="T56" fmla="*/ 128 w 177"/>
                <a:gd name="T57" fmla="*/ 156 h 256"/>
                <a:gd name="T58" fmla="*/ 120 w 177"/>
                <a:gd name="T59" fmla="*/ 168 h 256"/>
                <a:gd name="T60" fmla="*/ 109 w 177"/>
                <a:gd name="T61" fmla="*/ 183 h 256"/>
                <a:gd name="T62" fmla="*/ 96 w 177"/>
                <a:gd name="T63" fmla="*/ 199 h 256"/>
                <a:gd name="T64" fmla="*/ 81 w 177"/>
                <a:gd name="T65" fmla="*/ 215 h 256"/>
                <a:gd name="T66" fmla="*/ 63 w 177"/>
                <a:gd name="T67" fmla="*/ 229 h 256"/>
                <a:gd name="T68" fmla="*/ 42 w 177"/>
                <a:gd name="T69" fmla="*/ 240 h 256"/>
                <a:gd name="T70" fmla="*/ 20 w 177"/>
                <a:gd name="T71" fmla="*/ 247 h 256"/>
                <a:gd name="T72" fmla="*/ 18 w 177"/>
                <a:gd name="T73" fmla="*/ 244 h 256"/>
                <a:gd name="T74" fmla="*/ 16 w 177"/>
                <a:gd name="T75" fmla="*/ 239 h 256"/>
                <a:gd name="T76" fmla="*/ 12 w 177"/>
                <a:gd name="T77" fmla="*/ 229 h 256"/>
                <a:gd name="T78" fmla="*/ 8 w 177"/>
                <a:gd name="T79" fmla="*/ 217 h 256"/>
                <a:gd name="T80" fmla="*/ 4 w 177"/>
                <a:gd name="T81" fmla="*/ 203 h 256"/>
                <a:gd name="T82" fmla="*/ 1 w 177"/>
                <a:gd name="T83" fmla="*/ 186 h 256"/>
                <a:gd name="T84" fmla="*/ 0 w 177"/>
                <a:gd name="T85" fmla="*/ 168 h 256"/>
                <a:gd name="T86" fmla="*/ 0 w 177"/>
                <a:gd name="T87" fmla="*/ 148 h 256"/>
                <a:gd name="T88" fmla="*/ 4 w 177"/>
                <a:gd name="T89" fmla="*/ 128 h 256"/>
                <a:gd name="T90" fmla="*/ 9 w 177"/>
                <a:gd name="T91" fmla="*/ 107 h 256"/>
                <a:gd name="T92" fmla="*/ 20 w 177"/>
                <a:gd name="T93" fmla="*/ 86 h 256"/>
                <a:gd name="T94" fmla="*/ 35 w 177"/>
                <a:gd name="T95" fmla="*/ 67 h 256"/>
                <a:gd name="T96" fmla="*/ 55 w 177"/>
                <a:gd name="T97" fmla="*/ 47 h 256"/>
                <a:gd name="T98" fmla="*/ 79 w 177"/>
                <a:gd name="T99" fmla="*/ 30 h 256"/>
                <a:gd name="T100" fmla="*/ 112 w 177"/>
                <a:gd name="T101" fmla="*/ 15 h 256"/>
                <a:gd name="T102" fmla="*/ 150 w 177"/>
                <a:gd name="T10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7" h="256">
                  <a:moveTo>
                    <a:pt x="150" y="0"/>
                  </a:moveTo>
                  <a:lnTo>
                    <a:pt x="151" y="3"/>
                  </a:lnTo>
                  <a:lnTo>
                    <a:pt x="154" y="9"/>
                  </a:lnTo>
                  <a:lnTo>
                    <a:pt x="157" y="18"/>
                  </a:lnTo>
                  <a:lnTo>
                    <a:pt x="163" y="31"/>
                  </a:lnTo>
                  <a:lnTo>
                    <a:pt x="167" y="47"/>
                  </a:lnTo>
                  <a:lnTo>
                    <a:pt x="172" y="64"/>
                  </a:lnTo>
                  <a:lnTo>
                    <a:pt x="174" y="82"/>
                  </a:lnTo>
                  <a:lnTo>
                    <a:pt x="177" y="103"/>
                  </a:lnTo>
                  <a:lnTo>
                    <a:pt x="177" y="124"/>
                  </a:lnTo>
                  <a:lnTo>
                    <a:pt x="174" y="144"/>
                  </a:lnTo>
                  <a:lnTo>
                    <a:pt x="169" y="165"/>
                  </a:lnTo>
                  <a:lnTo>
                    <a:pt x="159" y="185"/>
                  </a:lnTo>
                  <a:lnTo>
                    <a:pt x="146" y="203"/>
                  </a:lnTo>
                  <a:lnTo>
                    <a:pt x="129" y="220"/>
                  </a:lnTo>
                  <a:lnTo>
                    <a:pt x="105" y="235"/>
                  </a:lnTo>
                  <a:lnTo>
                    <a:pt x="77" y="247"/>
                  </a:lnTo>
                  <a:lnTo>
                    <a:pt x="42" y="256"/>
                  </a:lnTo>
                  <a:lnTo>
                    <a:pt x="44" y="255"/>
                  </a:lnTo>
                  <a:lnTo>
                    <a:pt x="52" y="251"/>
                  </a:lnTo>
                  <a:lnTo>
                    <a:pt x="63" y="244"/>
                  </a:lnTo>
                  <a:lnTo>
                    <a:pt x="76" y="235"/>
                  </a:lnTo>
                  <a:lnTo>
                    <a:pt x="90" y="224"/>
                  </a:lnTo>
                  <a:lnTo>
                    <a:pt x="104" y="209"/>
                  </a:lnTo>
                  <a:lnTo>
                    <a:pt x="117" y="191"/>
                  </a:lnTo>
                  <a:lnTo>
                    <a:pt x="126" y="169"/>
                  </a:lnTo>
                  <a:lnTo>
                    <a:pt x="133" y="144"/>
                  </a:lnTo>
                  <a:lnTo>
                    <a:pt x="131" y="148"/>
                  </a:lnTo>
                  <a:lnTo>
                    <a:pt x="128" y="156"/>
                  </a:lnTo>
                  <a:lnTo>
                    <a:pt x="120" y="168"/>
                  </a:lnTo>
                  <a:lnTo>
                    <a:pt x="109" y="183"/>
                  </a:lnTo>
                  <a:lnTo>
                    <a:pt x="96" y="199"/>
                  </a:lnTo>
                  <a:lnTo>
                    <a:pt x="81" y="215"/>
                  </a:lnTo>
                  <a:lnTo>
                    <a:pt x="63" y="229"/>
                  </a:lnTo>
                  <a:lnTo>
                    <a:pt x="42" y="240"/>
                  </a:lnTo>
                  <a:lnTo>
                    <a:pt x="20" y="247"/>
                  </a:lnTo>
                  <a:lnTo>
                    <a:pt x="18" y="244"/>
                  </a:lnTo>
                  <a:lnTo>
                    <a:pt x="16" y="239"/>
                  </a:lnTo>
                  <a:lnTo>
                    <a:pt x="12" y="229"/>
                  </a:lnTo>
                  <a:lnTo>
                    <a:pt x="8" y="217"/>
                  </a:lnTo>
                  <a:lnTo>
                    <a:pt x="4" y="203"/>
                  </a:lnTo>
                  <a:lnTo>
                    <a:pt x="1" y="186"/>
                  </a:lnTo>
                  <a:lnTo>
                    <a:pt x="0" y="168"/>
                  </a:lnTo>
                  <a:lnTo>
                    <a:pt x="0" y="148"/>
                  </a:lnTo>
                  <a:lnTo>
                    <a:pt x="4" y="128"/>
                  </a:lnTo>
                  <a:lnTo>
                    <a:pt x="9" y="107"/>
                  </a:lnTo>
                  <a:lnTo>
                    <a:pt x="20" y="86"/>
                  </a:lnTo>
                  <a:lnTo>
                    <a:pt x="35" y="67"/>
                  </a:lnTo>
                  <a:lnTo>
                    <a:pt x="55" y="47"/>
                  </a:lnTo>
                  <a:lnTo>
                    <a:pt x="79" y="30"/>
                  </a:lnTo>
                  <a:lnTo>
                    <a:pt x="112" y="15"/>
                  </a:lnTo>
                  <a:lnTo>
                    <a:pt x="150" y="0"/>
                  </a:lnTo>
                  <a:close/>
                </a:path>
              </a:pathLst>
            </a:custGeom>
            <a:solidFill>
              <a:schemeClr val="accent2">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30" name="任意多边形: 形状 29"/>
            <p:cNvSpPr>
              <a:spLocks/>
            </p:cNvSpPr>
            <p:nvPr/>
          </p:nvSpPr>
          <p:spPr bwMode="auto">
            <a:xfrm>
              <a:off x="2596803" y="1775619"/>
              <a:ext cx="280988" cy="404813"/>
            </a:xfrm>
            <a:custGeom>
              <a:avLst/>
              <a:gdLst>
                <a:gd name="T0" fmla="*/ 149 w 177"/>
                <a:gd name="T1" fmla="*/ 0 h 255"/>
                <a:gd name="T2" fmla="*/ 151 w 177"/>
                <a:gd name="T3" fmla="*/ 2 h 255"/>
                <a:gd name="T4" fmla="*/ 153 w 177"/>
                <a:gd name="T5" fmla="*/ 8 h 255"/>
                <a:gd name="T6" fmla="*/ 157 w 177"/>
                <a:gd name="T7" fmla="*/ 17 h 255"/>
                <a:gd name="T8" fmla="*/ 162 w 177"/>
                <a:gd name="T9" fmla="*/ 30 h 255"/>
                <a:gd name="T10" fmla="*/ 166 w 177"/>
                <a:gd name="T11" fmla="*/ 46 h 255"/>
                <a:gd name="T12" fmla="*/ 170 w 177"/>
                <a:gd name="T13" fmla="*/ 63 h 255"/>
                <a:gd name="T14" fmla="*/ 174 w 177"/>
                <a:gd name="T15" fmla="*/ 82 h 255"/>
                <a:gd name="T16" fmla="*/ 177 w 177"/>
                <a:gd name="T17" fmla="*/ 102 h 255"/>
                <a:gd name="T18" fmla="*/ 177 w 177"/>
                <a:gd name="T19" fmla="*/ 122 h 255"/>
                <a:gd name="T20" fmla="*/ 174 w 177"/>
                <a:gd name="T21" fmla="*/ 143 h 255"/>
                <a:gd name="T22" fmla="*/ 168 w 177"/>
                <a:gd name="T23" fmla="*/ 164 h 255"/>
                <a:gd name="T24" fmla="*/ 159 w 177"/>
                <a:gd name="T25" fmla="*/ 183 h 255"/>
                <a:gd name="T26" fmla="*/ 146 w 177"/>
                <a:gd name="T27" fmla="*/ 203 h 255"/>
                <a:gd name="T28" fmla="*/ 127 w 177"/>
                <a:gd name="T29" fmla="*/ 220 h 255"/>
                <a:gd name="T30" fmla="*/ 105 w 177"/>
                <a:gd name="T31" fmla="*/ 234 h 255"/>
                <a:gd name="T32" fmla="*/ 77 w 177"/>
                <a:gd name="T33" fmla="*/ 246 h 255"/>
                <a:gd name="T34" fmla="*/ 42 w 177"/>
                <a:gd name="T35" fmla="*/ 255 h 255"/>
                <a:gd name="T36" fmla="*/ 44 w 177"/>
                <a:gd name="T37" fmla="*/ 253 h 255"/>
                <a:gd name="T38" fmla="*/ 51 w 177"/>
                <a:gd name="T39" fmla="*/ 250 h 255"/>
                <a:gd name="T40" fmla="*/ 62 w 177"/>
                <a:gd name="T41" fmla="*/ 244 h 255"/>
                <a:gd name="T42" fmla="*/ 75 w 177"/>
                <a:gd name="T43" fmla="*/ 235 h 255"/>
                <a:gd name="T44" fmla="*/ 90 w 177"/>
                <a:gd name="T45" fmla="*/ 222 h 255"/>
                <a:gd name="T46" fmla="*/ 104 w 177"/>
                <a:gd name="T47" fmla="*/ 208 h 255"/>
                <a:gd name="T48" fmla="*/ 116 w 177"/>
                <a:gd name="T49" fmla="*/ 190 h 255"/>
                <a:gd name="T50" fmla="*/ 126 w 177"/>
                <a:gd name="T51" fmla="*/ 169 h 255"/>
                <a:gd name="T52" fmla="*/ 133 w 177"/>
                <a:gd name="T53" fmla="*/ 143 h 255"/>
                <a:gd name="T54" fmla="*/ 131 w 177"/>
                <a:gd name="T55" fmla="*/ 147 h 255"/>
                <a:gd name="T56" fmla="*/ 127 w 177"/>
                <a:gd name="T57" fmla="*/ 155 h 255"/>
                <a:gd name="T58" fmla="*/ 120 w 177"/>
                <a:gd name="T59" fmla="*/ 168 h 255"/>
                <a:gd name="T60" fmla="*/ 109 w 177"/>
                <a:gd name="T61" fmla="*/ 182 h 255"/>
                <a:gd name="T62" fmla="*/ 96 w 177"/>
                <a:gd name="T63" fmla="*/ 198 h 255"/>
                <a:gd name="T64" fmla="*/ 81 w 177"/>
                <a:gd name="T65" fmla="*/ 213 h 255"/>
                <a:gd name="T66" fmla="*/ 62 w 177"/>
                <a:gd name="T67" fmla="*/ 227 h 255"/>
                <a:gd name="T68" fmla="*/ 42 w 177"/>
                <a:gd name="T69" fmla="*/ 239 h 255"/>
                <a:gd name="T70" fmla="*/ 18 w 177"/>
                <a:gd name="T71" fmla="*/ 246 h 255"/>
                <a:gd name="T72" fmla="*/ 18 w 177"/>
                <a:gd name="T73" fmla="*/ 243 h 255"/>
                <a:gd name="T74" fmla="*/ 16 w 177"/>
                <a:gd name="T75" fmla="*/ 238 h 255"/>
                <a:gd name="T76" fmla="*/ 12 w 177"/>
                <a:gd name="T77" fmla="*/ 229 h 255"/>
                <a:gd name="T78" fmla="*/ 8 w 177"/>
                <a:gd name="T79" fmla="*/ 216 h 255"/>
                <a:gd name="T80" fmla="*/ 4 w 177"/>
                <a:gd name="T81" fmla="*/ 201 h 255"/>
                <a:gd name="T82" fmla="*/ 1 w 177"/>
                <a:gd name="T83" fmla="*/ 185 h 255"/>
                <a:gd name="T84" fmla="*/ 0 w 177"/>
                <a:gd name="T85" fmla="*/ 166 h 255"/>
                <a:gd name="T86" fmla="*/ 0 w 177"/>
                <a:gd name="T87" fmla="*/ 147 h 255"/>
                <a:gd name="T88" fmla="*/ 3 w 177"/>
                <a:gd name="T89" fmla="*/ 126 h 255"/>
                <a:gd name="T90" fmla="*/ 9 w 177"/>
                <a:gd name="T91" fmla="*/ 105 h 255"/>
                <a:gd name="T92" fmla="*/ 19 w 177"/>
                <a:gd name="T93" fmla="*/ 86 h 255"/>
                <a:gd name="T94" fmla="*/ 34 w 177"/>
                <a:gd name="T95" fmla="*/ 65 h 255"/>
                <a:gd name="T96" fmla="*/ 55 w 177"/>
                <a:gd name="T97" fmla="*/ 47 h 255"/>
                <a:gd name="T98" fmla="*/ 79 w 177"/>
                <a:gd name="T99" fmla="*/ 29 h 255"/>
                <a:gd name="T100" fmla="*/ 110 w 177"/>
                <a:gd name="T101" fmla="*/ 13 h 255"/>
                <a:gd name="T102" fmla="*/ 149 w 177"/>
                <a:gd name="T10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7" h="255">
                  <a:moveTo>
                    <a:pt x="149" y="0"/>
                  </a:moveTo>
                  <a:lnTo>
                    <a:pt x="151" y="2"/>
                  </a:lnTo>
                  <a:lnTo>
                    <a:pt x="153" y="8"/>
                  </a:lnTo>
                  <a:lnTo>
                    <a:pt x="157" y="17"/>
                  </a:lnTo>
                  <a:lnTo>
                    <a:pt x="162" y="30"/>
                  </a:lnTo>
                  <a:lnTo>
                    <a:pt x="166" y="46"/>
                  </a:lnTo>
                  <a:lnTo>
                    <a:pt x="170" y="63"/>
                  </a:lnTo>
                  <a:lnTo>
                    <a:pt x="174" y="82"/>
                  </a:lnTo>
                  <a:lnTo>
                    <a:pt x="177" y="102"/>
                  </a:lnTo>
                  <a:lnTo>
                    <a:pt x="177" y="122"/>
                  </a:lnTo>
                  <a:lnTo>
                    <a:pt x="174" y="143"/>
                  </a:lnTo>
                  <a:lnTo>
                    <a:pt x="168" y="164"/>
                  </a:lnTo>
                  <a:lnTo>
                    <a:pt x="159" y="183"/>
                  </a:lnTo>
                  <a:lnTo>
                    <a:pt x="146" y="203"/>
                  </a:lnTo>
                  <a:lnTo>
                    <a:pt x="127" y="220"/>
                  </a:lnTo>
                  <a:lnTo>
                    <a:pt x="105" y="234"/>
                  </a:lnTo>
                  <a:lnTo>
                    <a:pt x="77" y="246"/>
                  </a:lnTo>
                  <a:lnTo>
                    <a:pt x="42" y="255"/>
                  </a:lnTo>
                  <a:lnTo>
                    <a:pt x="44" y="253"/>
                  </a:lnTo>
                  <a:lnTo>
                    <a:pt x="51" y="250"/>
                  </a:lnTo>
                  <a:lnTo>
                    <a:pt x="62" y="244"/>
                  </a:lnTo>
                  <a:lnTo>
                    <a:pt x="75" y="235"/>
                  </a:lnTo>
                  <a:lnTo>
                    <a:pt x="90" y="222"/>
                  </a:lnTo>
                  <a:lnTo>
                    <a:pt x="104" y="208"/>
                  </a:lnTo>
                  <a:lnTo>
                    <a:pt x="116" y="190"/>
                  </a:lnTo>
                  <a:lnTo>
                    <a:pt x="126" y="169"/>
                  </a:lnTo>
                  <a:lnTo>
                    <a:pt x="133" y="143"/>
                  </a:lnTo>
                  <a:lnTo>
                    <a:pt x="131" y="147"/>
                  </a:lnTo>
                  <a:lnTo>
                    <a:pt x="127" y="155"/>
                  </a:lnTo>
                  <a:lnTo>
                    <a:pt x="120" y="168"/>
                  </a:lnTo>
                  <a:lnTo>
                    <a:pt x="109" y="182"/>
                  </a:lnTo>
                  <a:lnTo>
                    <a:pt x="96" y="198"/>
                  </a:lnTo>
                  <a:lnTo>
                    <a:pt x="81" y="213"/>
                  </a:lnTo>
                  <a:lnTo>
                    <a:pt x="62" y="227"/>
                  </a:lnTo>
                  <a:lnTo>
                    <a:pt x="42" y="239"/>
                  </a:lnTo>
                  <a:lnTo>
                    <a:pt x="18" y="246"/>
                  </a:lnTo>
                  <a:lnTo>
                    <a:pt x="18" y="243"/>
                  </a:lnTo>
                  <a:lnTo>
                    <a:pt x="16" y="238"/>
                  </a:lnTo>
                  <a:lnTo>
                    <a:pt x="12" y="229"/>
                  </a:lnTo>
                  <a:lnTo>
                    <a:pt x="8" y="216"/>
                  </a:lnTo>
                  <a:lnTo>
                    <a:pt x="4" y="201"/>
                  </a:lnTo>
                  <a:lnTo>
                    <a:pt x="1" y="185"/>
                  </a:lnTo>
                  <a:lnTo>
                    <a:pt x="0" y="166"/>
                  </a:lnTo>
                  <a:lnTo>
                    <a:pt x="0" y="147"/>
                  </a:lnTo>
                  <a:lnTo>
                    <a:pt x="3" y="126"/>
                  </a:lnTo>
                  <a:lnTo>
                    <a:pt x="9" y="105"/>
                  </a:lnTo>
                  <a:lnTo>
                    <a:pt x="19" y="86"/>
                  </a:lnTo>
                  <a:lnTo>
                    <a:pt x="34" y="65"/>
                  </a:lnTo>
                  <a:lnTo>
                    <a:pt x="55" y="47"/>
                  </a:lnTo>
                  <a:lnTo>
                    <a:pt x="79" y="29"/>
                  </a:lnTo>
                  <a:lnTo>
                    <a:pt x="110" y="13"/>
                  </a:lnTo>
                  <a:lnTo>
                    <a:pt x="149" y="0"/>
                  </a:lnTo>
                  <a:close/>
                </a:path>
              </a:pathLst>
            </a:custGeom>
            <a:solidFill>
              <a:schemeClr val="accent2">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31" name="任意多边形: 形状 30"/>
            <p:cNvSpPr>
              <a:spLocks/>
            </p:cNvSpPr>
            <p:nvPr/>
          </p:nvSpPr>
          <p:spPr bwMode="auto">
            <a:xfrm>
              <a:off x="2987328" y="1288256"/>
              <a:ext cx="279400" cy="422275"/>
            </a:xfrm>
            <a:custGeom>
              <a:avLst/>
              <a:gdLst>
                <a:gd name="T0" fmla="*/ 35 w 176"/>
                <a:gd name="T1" fmla="*/ 0 h 266"/>
                <a:gd name="T2" fmla="*/ 37 w 176"/>
                <a:gd name="T3" fmla="*/ 1 h 266"/>
                <a:gd name="T4" fmla="*/ 44 w 176"/>
                <a:gd name="T5" fmla="*/ 4 h 266"/>
                <a:gd name="T6" fmla="*/ 53 w 176"/>
                <a:gd name="T7" fmla="*/ 7 h 266"/>
                <a:gd name="T8" fmla="*/ 66 w 176"/>
                <a:gd name="T9" fmla="*/ 13 h 266"/>
                <a:gd name="T10" fmla="*/ 80 w 176"/>
                <a:gd name="T11" fmla="*/ 20 h 266"/>
                <a:gd name="T12" fmla="*/ 95 w 176"/>
                <a:gd name="T13" fmla="*/ 29 h 266"/>
                <a:gd name="T14" fmla="*/ 110 w 176"/>
                <a:gd name="T15" fmla="*/ 40 h 266"/>
                <a:gd name="T16" fmla="*/ 126 w 176"/>
                <a:gd name="T17" fmla="*/ 53 h 266"/>
                <a:gd name="T18" fmla="*/ 141 w 176"/>
                <a:gd name="T19" fmla="*/ 68 h 266"/>
                <a:gd name="T20" fmla="*/ 154 w 176"/>
                <a:gd name="T21" fmla="*/ 84 h 266"/>
                <a:gd name="T22" fmla="*/ 165 w 176"/>
                <a:gd name="T23" fmla="*/ 103 h 266"/>
                <a:gd name="T24" fmla="*/ 173 w 176"/>
                <a:gd name="T25" fmla="*/ 123 h 266"/>
                <a:gd name="T26" fmla="*/ 176 w 176"/>
                <a:gd name="T27" fmla="*/ 146 h 266"/>
                <a:gd name="T28" fmla="*/ 175 w 176"/>
                <a:gd name="T29" fmla="*/ 171 h 266"/>
                <a:gd name="T30" fmla="*/ 170 w 176"/>
                <a:gd name="T31" fmla="*/ 197 h 266"/>
                <a:gd name="T32" fmla="*/ 158 w 176"/>
                <a:gd name="T33" fmla="*/ 225 h 266"/>
                <a:gd name="T34" fmla="*/ 140 w 176"/>
                <a:gd name="T35" fmla="*/ 257 h 266"/>
                <a:gd name="T36" fmla="*/ 140 w 176"/>
                <a:gd name="T37" fmla="*/ 254 h 266"/>
                <a:gd name="T38" fmla="*/ 143 w 176"/>
                <a:gd name="T39" fmla="*/ 246 h 266"/>
                <a:gd name="T40" fmla="*/ 147 w 176"/>
                <a:gd name="T41" fmla="*/ 235 h 266"/>
                <a:gd name="T42" fmla="*/ 149 w 176"/>
                <a:gd name="T43" fmla="*/ 219 h 266"/>
                <a:gd name="T44" fmla="*/ 150 w 176"/>
                <a:gd name="T45" fmla="*/ 201 h 266"/>
                <a:gd name="T46" fmla="*/ 150 w 176"/>
                <a:gd name="T47" fmla="*/ 180 h 266"/>
                <a:gd name="T48" fmla="*/ 147 w 176"/>
                <a:gd name="T49" fmla="*/ 158 h 266"/>
                <a:gd name="T50" fmla="*/ 139 w 176"/>
                <a:gd name="T51" fmla="*/ 136 h 266"/>
                <a:gd name="T52" fmla="*/ 126 w 176"/>
                <a:gd name="T53" fmla="*/ 114 h 266"/>
                <a:gd name="T54" fmla="*/ 127 w 176"/>
                <a:gd name="T55" fmla="*/ 116 h 266"/>
                <a:gd name="T56" fmla="*/ 130 w 176"/>
                <a:gd name="T57" fmla="*/ 126 h 266"/>
                <a:gd name="T58" fmla="*/ 132 w 176"/>
                <a:gd name="T59" fmla="*/ 140 h 266"/>
                <a:gd name="T60" fmla="*/ 136 w 176"/>
                <a:gd name="T61" fmla="*/ 158 h 266"/>
                <a:gd name="T62" fmla="*/ 137 w 176"/>
                <a:gd name="T63" fmla="*/ 177 h 266"/>
                <a:gd name="T64" fmla="*/ 137 w 176"/>
                <a:gd name="T65" fmla="*/ 200 h 266"/>
                <a:gd name="T66" fmla="*/ 135 w 176"/>
                <a:gd name="T67" fmla="*/ 223 h 266"/>
                <a:gd name="T68" fmla="*/ 128 w 176"/>
                <a:gd name="T69" fmla="*/ 245 h 266"/>
                <a:gd name="T70" fmla="*/ 117 w 176"/>
                <a:gd name="T71" fmla="*/ 266 h 266"/>
                <a:gd name="T72" fmla="*/ 115 w 176"/>
                <a:gd name="T73" fmla="*/ 266 h 266"/>
                <a:gd name="T74" fmla="*/ 109 w 176"/>
                <a:gd name="T75" fmla="*/ 263 h 266"/>
                <a:gd name="T76" fmla="*/ 101 w 176"/>
                <a:gd name="T77" fmla="*/ 261 h 266"/>
                <a:gd name="T78" fmla="*/ 91 w 176"/>
                <a:gd name="T79" fmla="*/ 255 h 266"/>
                <a:gd name="T80" fmla="*/ 79 w 176"/>
                <a:gd name="T81" fmla="*/ 248 h 266"/>
                <a:gd name="T82" fmla="*/ 66 w 176"/>
                <a:gd name="T83" fmla="*/ 240 h 266"/>
                <a:gd name="T84" fmla="*/ 53 w 176"/>
                <a:gd name="T85" fmla="*/ 229 h 266"/>
                <a:gd name="T86" fmla="*/ 40 w 176"/>
                <a:gd name="T87" fmla="*/ 216 h 266"/>
                <a:gd name="T88" fmla="*/ 28 w 176"/>
                <a:gd name="T89" fmla="*/ 202 h 266"/>
                <a:gd name="T90" fmla="*/ 17 w 176"/>
                <a:gd name="T91" fmla="*/ 185 h 266"/>
                <a:gd name="T92" fmla="*/ 9 w 176"/>
                <a:gd name="T93" fmla="*/ 167 h 266"/>
                <a:gd name="T94" fmla="*/ 2 w 176"/>
                <a:gd name="T95" fmla="*/ 145 h 266"/>
                <a:gd name="T96" fmla="*/ 0 w 176"/>
                <a:gd name="T97" fmla="*/ 122 h 266"/>
                <a:gd name="T98" fmla="*/ 1 w 176"/>
                <a:gd name="T99" fmla="*/ 96 h 266"/>
                <a:gd name="T100" fmla="*/ 7 w 176"/>
                <a:gd name="T101" fmla="*/ 66 h 266"/>
                <a:gd name="T102" fmla="*/ 18 w 176"/>
                <a:gd name="T103" fmla="*/ 35 h 266"/>
                <a:gd name="T104" fmla="*/ 35 w 176"/>
                <a:gd name="T10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266">
                  <a:moveTo>
                    <a:pt x="35" y="0"/>
                  </a:moveTo>
                  <a:lnTo>
                    <a:pt x="37" y="1"/>
                  </a:lnTo>
                  <a:lnTo>
                    <a:pt x="44" y="4"/>
                  </a:lnTo>
                  <a:lnTo>
                    <a:pt x="53" y="7"/>
                  </a:lnTo>
                  <a:lnTo>
                    <a:pt x="66" y="13"/>
                  </a:lnTo>
                  <a:lnTo>
                    <a:pt x="80" y="20"/>
                  </a:lnTo>
                  <a:lnTo>
                    <a:pt x="95" y="29"/>
                  </a:lnTo>
                  <a:lnTo>
                    <a:pt x="110" y="40"/>
                  </a:lnTo>
                  <a:lnTo>
                    <a:pt x="126" y="53"/>
                  </a:lnTo>
                  <a:lnTo>
                    <a:pt x="141" y="68"/>
                  </a:lnTo>
                  <a:lnTo>
                    <a:pt x="154" y="84"/>
                  </a:lnTo>
                  <a:lnTo>
                    <a:pt x="165" y="103"/>
                  </a:lnTo>
                  <a:lnTo>
                    <a:pt x="173" y="123"/>
                  </a:lnTo>
                  <a:lnTo>
                    <a:pt x="176" y="146"/>
                  </a:lnTo>
                  <a:lnTo>
                    <a:pt x="175" y="171"/>
                  </a:lnTo>
                  <a:lnTo>
                    <a:pt x="170" y="197"/>
                  </a:lnTo>
                  <a:lnTo>
                    <a:pt x="158" y="225"/>
                  </a:lnTo>
                  <a:lnTo>
                    <a:pt x="140" y="257"/>
                  </a:lnTo>
                  <a:lnTo>
                    <a:pt x="140" y="254"/>
                  </a:lnTo>
                  <a:lnTo>
                    <a:pt x="143" y="246"/>
                  </a:lnTo>
                  <a:lnTo>
                    <a:pt x="147" y="235"/>
                  </a:lnTo>
                  <a:lnTo>
                    <a:pt x="149" y="219"/>
                  </a:lnTo>
                  <a:lnTo>
                    <a:pt x="150" y="201"/>
                  </a:lnTo>
                  <a:lnTo>
                    <a:pt x="150" y="180"/>
                  </a:lnTo>
                  <a:lnTo>
                    <a:pt x="147" y="158"/>
                  </a:lnTo>
                  <a:lnTo>
                    <a:pt x="139" y="136"/>
                  </a:lnTo>
                  <a:lnTo>
                    <a:pt x="126" y="114"/>
                  </a:lnTo>
                  <a:lnTo>
                    <a:pt x="127" y="116"/>
                  </a:lnTo>
                  <a:lnTo>
                    <a:pt x="130" y="126"/>
                  </a:lnTo>
                  <a:lnTo>
                    <a:pt x="132" y="140"/>
                  </a:lnTo>
                  <a:lnTo>
                    <a:pt x="136" y="158"/>
                  </a:lnTo>
                  <a:lnTo>
                    <a:pt x="137" y="177"/>
                  </a:lnTo>
                  <a:lnTo>
                    <a:pt x="137" y="200"/>
                  </a:lnTo>
                  <a:lnTo>
                    <a:pt x="135" y="223"/>
                  </a:lnTo>
                  <a:lnTo>
                    <a:pt x="128" y="245"/>
                  </a:lnTo>
                  <a:lnTo>
                    <a:pt x="117" y="266"/>
                  </a:lnTo>
                  <a:lnTo>
                    <a:pt x="115" y="266"/>
                  </a:lnTo>
                  <a:lnTo>
                    <a:pt x="109" y="263"/>
                  </a:lnTo>
                  <a:lnTo>
                    <a:pt x="101" y="261"/>
                  </a:lnTo>
                  <a:lnTo>
                    <a:pt x="91" y="255"/>
                  </a:lnTo>
                  <a:lnTo>
                    <a:pt x="79" y="248"/>
                  </a:lnTo>
                  <a:lnTo>
                    <a:pt x="66" y="240"/>
                  </a:lnTo>
                  <a:lnTo>
                    <a:pt x="53" y="229"/>
                  </a:lnTo>
                  <a:lnTo>
                    <a:pt x="40" y="216"/>
                  </a:lnTo>
                  <a:lnTo>
                    <a:pt x="28" y="202"/>
                  </a:lnTo>
                  <a:lnTo>
                    <a:pt x="17" y="185"/>
                  </a:lnTo>
                  <a:lnTo>
                    <a:pt x="9" y="167"/>
                  </a:lnTo>
                  <a:lnTo>
                    <a:pt x="2" y="145"/>
                  </a:lnTo>
                  <a:lnTo>
                    <a:pt x="0" y="122"/>
                  </a:lnTo>
                  <a:lnTo>
                    <a:pt x="1" y="96"/>
                  </a:lnTo>
                  <a:lnTo>
                    <a:pt x="7" y="66"/>
                  </a:lnTo>
                  <a:lnTo>
                    <a:pt x="18" y="35"/>
                  </a:lnTo>
                  <a:lnTo>
                    <a:pt x="35" y="0"/>
                  </a:lnTo>
                  <a:close/>
                </a:path>
              </a:pathLst>
            </a:custGeom>
            <a:solidFill>
              <a:schemeClr val="accent3">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32" name="任意多边形: 形状 31"/>
            <p:cNvSpPr>
              <a:spLocks/>
            </p:cNvSpPr>
            <p:nvPr/>
          </p:nvSpPr>
          <p:spPr bwMode="auto">
            <a:xfrm>
              <a:off x="2904778" y="2055019"/>
              <a:ext cx="277813" cy="423863"/>
            </a:xfrm>
            <a:custGeom>
              <a:avLst/>
              <a:gdLst>
                <a:gd name="T0" fmla="*/ 35 w 175"/>
                <a:gd name="T1" fmla="*/ 0 h 267"/>
                <a:gd name="T2" fmla="*/ 36 w 175"/>
                <a:gd name="T3" fmla="*/ 1 h 267"/>
                <a:gd name="T4" fmla="*/ 43 w 175"/>
                <a:gd name="T5" fmla="*/ 3 h 267"/>
                <a:gd name="T6" fmla="*/ 53 w 175"/>
                <a:gd name="T7" fmla="*/ 7 h 267"/>
                <a:gd name="T8" fmla="*/ 65 w 175"/>
                <a:gd name="T9" fmla="*/ 13 h 267"/>
                <a:gd name="T10" fmla="*/ 79 w 175"/>
                <a:gd name="T11" fmla="*/ 20 h 267"/>
                <a:gd name="T12" fmla="*/ 95 w 175"/>
                <a:gd name="T13" fmla="*/ 29 h 267"/>
                <a:gd name="T14" fmla="*/ 110 w 175"/>
                <a:gd name="T15" fmla="*/ 41 h 267"/>
                <a:gd name="T16" fmla="*/ 126 w 175"/>
                <a:gd name="T17" fmla="*/ 53 h 267"/>
                <a:gd name="T18" fmla="*/ 140 w 175"/>
                <a:gd name="T19" fmla="*/ 68 h 267"/>
                <a:gd name="T20" fmla="*/ 153 w 175"/>
                <a:gd name="T21" fmla="*/ 84 h 267"/>
                <a:gd name="T22" fmla="*/ 163 w 175"/>
                <a:gd name="T23" fmla="*/ 103 h 267"/>
                <a:gd name="T24" fmla="*/ 171 w 175"/>
                <a:gd name="T25" fmla="*/ 123 h 267"/>
                <a:gd name="T26" fmla="*/ 175 w 175"/>
                <a:gd name="T27" fmla="*/ 146 h 267"/>
                <a:gd name="T28" fmla="*/ 174 w 175"/>
                <a:gd name="T29" fmla="*/ 171 h 267"/>
                <a:gd name="T30" fmla="*/ 169 w 175"/>
                <a:gd name="T31" fmla="*/ 197 h 267"/>
                <a:gd name="T32" fmla="*/ 157 w 175"/>
                <a:gd name="T33" fmla="*/ 225 h 267"/>
                <a:gd name="T34" fmla="*/ 139 w 175"/>
                <a:gd name="T35" fmla="*/ 257 h 267"/>
                <a:gd name="T36" fmla="*/ 140 w 175"/>
                <a:gd name="T37" fmla="*/ 254 h 267"/>
                <a:gd name="T38" fmla="*/ 143 w 175"/>
                <a:gd name="T39" fmla="*/ 246 h 267"/>
                <a:gd name="T40" fmla="*/ 145 w 175"/>
                <a:gd name="T41" fmla="*/ 235 h 267"/>
                <a:gd name="T42" fmla="*/ 148 w 175"/>
                <a:gd name="T43" fmla="*/ 219 h 267"/>
                <a:gd name="T44" fmla="*/ 150 w 175"/>
                <a:gd name="T45" fmla="*/ 201 h 267"/>
                <a:gd name="T46" fmla="*/ 149 w 175"/>
                <a:gd name="T47" fmla="*/ 180 h 267"/>
                <a:gd name="T48" fmla="*/ 145 w 175"/>
                <a:gd name="T49" fmla="*/ 158 h 267"/>
                <a:gd name="T50" fmla="*/ 137 w 175"/>
                <a:gd name="T51" fmla="*/ 136 h 267"/>
                <a:gd name="T52" fmla="*/ 124 w 175"/>
                <a:gd name="T53" fmla="*/ 114 h 267"/>
                <a:gd name="T54" fmla="*/ 126 w 175"/>
                <a:gd name="T55" fmla="*/ 116 h 267"/>
                <a:gd name="T56" fmla="*/ 128 w 175"/>
                <a:gd name="T57" fmla="*/ 125 h 267"/>
                <a:gd name="T58" fmla="*/ 132 w 175"/>
                <a:gd name="T59" fmla="*/ 140 h 267"/>
                <a:gd name="T60" fmla="*/ 135 w 175"/>
                <a:gd name="T61" fmla="*/ 158 h 267"/>
                <a:gd name="T62" fmla="*/ 137 w 175"/>
                <a:gd name="T63" fmla="*/ 177 h 267"/>
                <a:gd name="T64" fmla="*/ 137 w 175"/>
                <a:gd name="T65" fmla="*/ 199 h 267"/>
                <a:gd name="T66" fmla="*/ 134 w 175"/>
                <a:gd name="T67" fmla="*/ 223 h 267"/>
                <a:gd name="T68" fmla="*/ 127 w 175"/>
                <a:gd name="T69" fmla="*/ 245 h 267"/>
                <a:gd name="T70" fmla="*/ 115 w 175"/>
                <a:gd name="T71" fmla="*/ 267 h 267"/>
                <a:gd name="T72" fmla="*/ 114 w 175"/>
                <a:gd name="T73" fmla="*/ 266 h 267"/>
                <a:gd name="T74" fmla="*/ 109 w 175"/>
                <a:gd name="T75" fmla="*/ 263 h 267"/>
                <a:gd name="T76" fmla="*/ 101 w 175"/>
                <a:gd name="T77" fmla="*/ 260 h 267"/>
                <a:gd name="T78" fmla="*/ 91 w 175"/>
                <a:gd name="T79" fmla="*/ 255 h 267"/>
                <a:gd name="T80" fmla="*/ 78 w 175"/>
                <a:gd name="T81" fmla="*/ 249 h 267"/>
                <a:gd name="T82" fmla="*/ 65 w 175"/>
                <a:gd name="T83" fmla="*/ 240 h 267"/>
                <a:gd name="T84" fmla="*/ 52 w 175"/>
                <a:gd name="T85" fmla="*/ 229 h 267"/>
                <a:gd name="T86" fmla="*/ 39 w 175"/>
                <a:gd name="T87" fmla="*/ 216 h 267"/>
                <a:gd name="T88" fmla="*/ 27 w 175"/>
                <a:gd name="T89" fmla="*/ 202 h 267"/>
                <a:gd name="T90" fmla="*/ 17 w 175"/>
                <a:gd name="T91" fmla="*/ 185 h 267"/>
                <a:gd name="T92" fmla="*/ 7 w 175"/>
                <a:gd name="T93" fmla="*/ 167 h 267"/>
                <a:gd name="T94" fmla="*/ 2 w 175"/>
                <a:gd name="T95" fmla="*/ 145 h 267"/>
                <a:gd name="T96" fmla="*/ 0 w 175"/>
                <a:gd name="T97" fmla="*/ 122 h 267"/>
                <a:gd name="T98" fmla="*/ 1 w 175"/>
                <a:gd name="T99" fmla="*/ 96 h 267"/>
                <a:gd name="T100" fmla="*/ 6 w 175"/>
                <a:gd name="T101" fmla="*/ 67 h 267"/>
                <a:gd name="T102" fmla="*/ 18 w 175"/>
                <a:gd name="T103" fmla="*/ 35 h 267"/>
                <a:gd name="T104" fmla="*/ 35 w 175"/>
                <a:gd name="T105"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5" h="267">
                  <a:moveTo>
                    <a:pt x="35" y="0"/>
                  </a:moveTo>
                  <a:lnTo>
                    <a:pt x="36" y="1"/>
                  </a:lnTo>
                  <a:lnTo>
                    <a:pt x="43" y="3"/>
                  </a:lnTo>
                  <a:lnTo>
                    <a:pt x="53" y="7"/>
                  </a:lnTo>
                  <a:lnTo>
                    <a:pt x="65" y="13"/>
                  </a:lnTo>
                  <a:lnTo>
                    <a:pt x="79" y="20"/>
                  </a:lnTo>
                  <a:lnTo>
                    <a:pt x="95" y="29"/>
                  </a:lnTo>
                  <a:lnTo>
                    <a:pt x="110" y="41"/>
                  </a:lnTo>
                  <a:lnTo>
                    <a:pt x="126" y="53"/>
                  </a:lnTo>
                  <a:lnTo>
                    <a:pt x="140" y="68"/>
                  </a:lnTo>
                  <a:lnTo>
                    <a:pt x="153" y="84"/>
                  </a:lnTo>
                  <a:lnTo>
                    <a:pt x="163" y="103"/>
                  </a:lnTo>
                  <a:lnTo>
                    <a:pt x="171" y="123"/>
                  </a:lnTo>
                  <a:lnTo>
                    <a:pt x="175" y="146"/>
                  </a:lnTo>
                  <a:lnTo>
                    <a:pt x="174" y="171"/>
                  </a:lnTo>
                  <a:lnTo>
                    <a:pt x="169" y="197"/>
                  </a:lnTo>
                  <a:lnTo>
                    <a:pt x="157" y="225"/>
                  </a:lnTo>
                  <a:lnTo>
                    <a:pt x="139" y="257"/>
                  </a:lnTo>
                  <a:lnTo>
                    <a:pt x="140" y="254"/>
                  </a:lnTo>
                  <a:lnTo>
                    <a:pt x="143" y="246"/>
                  </a:lnTo>
                  <a:lnTo>
                    <a:pt x="145" y="235"/>
                  </a:lnTo>
                  <a:lnTo>
                    <a:pt x="148" y="219"/>
                  </a:lnTo>
                  <a:lnTo>
                    <a:pt x="150" y="201"/>
                  </a:lnTo>
                  <a:lnTo>
                    <a:pt x="149" y="180"/>
                  </a:lnTo>
                  <a:lnTo>
                    <a:pt x="145" y="158"/>
                  </a:lnTo>
                  <a:lnTo>
                    <a:pt x="137" y="136"/>
                  </a:lnTo>
                  <a:lnTo>
                    <a:pt x="124" y="114"/>
                  </a:lnTo>
                  <a:lnTo>
                    <a:pt x="126" y="116"/>
                  </a:lnTo>
                  <a:lnTo>
                    <a:pt x="128" y="125"/>
                  </a:lnTo>
                  <a:lnTo>
                    <a:pt x="132" y="140"/>
                  </a:lnTo>
                  <a:lnTo>
                    <a:pt x="135" y="158"/>
                  </a:lnTo>
                  <a:lnTo>
                    <a:pt x="137" y="177"/>
                  </a:lnTo>
                  <a:lnTo>
                    <a:pt x="137" y="199"/>
                  </a:lnTo>
                  <a:lnTo>
                    <a:pt x="134" y="223"/>
                  </a:lnTo>
                  <a:lnTo>
                    <a:pt x="127" y="245"/>
                  </a:lnTo>
                  <a:lnTo>
                    <a:pt x="115" y="267"/>
                  </a:lnTo>
                  <a:lnTo>
                    <a:pt x="114" y="266"/>
                  </a:lnTo>
                  <a:lnTo>
                    <a:pt x="109" y="263"/>
                  </a:lnTo>
                  <a:lnTo>
                    <a:pt x="101" y="260"/>
                  </a:lnTo>
                  <a:lnTo>
                    <a:pt x="91" y="255"/>
                  </a:lnTo>
                  <a:lnTo>
                    <a:pt x="78" y="249"/>
                  </a:lnTo>
                  <a:lnTo>
                    <a:pt x="65" y="240"/>
                  </a:lnTo>
                  <a:lnTo>
                    <a:pt x="52" y="229"/>
                  </a:lnTo>
                  <a:lnTo>
                    <a:pt x="39" y="216"/>
                  </a:lnTo>
                  <a:lnTo>
                    <a:pt x="27" y="202"/>
                  </a:lnTo>
                  <a:lnTo>
                    <a:pt x="17" y="185"/>
                  </a:lnTo>
                  <a:lnTo>
                    <a:pt x="7" y="167"/>
                  </a:lnTo>
                  <a:lnTo>
                    <a:pt x="2" y="145"/>
                  </a:lnTo>
                  <a:lnTo>
                    <a:pt x="0" y="122"/>
                  </a:lnTo>
                  <a:lnTo>
                    <a:pt x="1" y="96"/>
                  </a:lnTo>
                  <a:lnTo>
                    <a:pt x="6" y="67"/>
                  </a:lnTo>
                  <a:lnTo>
                    <a:pt x="18" y="35"/>
                  </a:lnTo>
                  <a:lnTo>
                    <a:pt x="35" y="0"/>
                  </a:lnTo>
                  <a:close/>
                </a:path>
              </a:pathLst>
            </a:custGeom>
            <a:solidFill>
              <a:schemeClr val="accent3">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33" name="任意多边形: 形状 32"/>
            <p:cNvSpPr>
              <a:spLocks/>
            </p:cNvSpPr>
            <p:nvPr/>
          </p:nvSpPr>
          <p:spPr bwMode="auto">
            <a:xfrm>
              <a:off x="3512790" y="1194594"/>
              <a:ext cx="280988" cy="406400"/>
            </a:xfrm>
            <a:custGeom>
              <a:avLst/>
              <a:gdLst>
                <a:gd name="T0" fmla="*/ 150 w 177"/>
                <a:gd name="T1" fmla="*/ 0 h 256"/>
                <a:gd name="T2" fmla="*/ 151 w 177"/>
                <a:gd name="T3" fmla="*/ 3 h 256"/>
                <a:gd name="T4" fmla="*/ 153 w 177"/>
                <a:gd name="T5" fmla="*/ 8 h 256"/>
                <a:gd name="T6" fmla="*/ 157 w 177"/>
                <a:gd name="T7" fmla="*/ 18 h 256"/>
                <a:gd name="T8" fmla="*/ 163 w 177"/>
                <a:gd name="T9" fmla="*/ 30 h 256"/>
                <a:gd name="T10" fmla="*/ 168 w 177"/>
                <a:gd name="T11" fmla="*/ 46 h 256"/>
                <a:gd name="T12" fmla="*/ 172 w 177"/>
                <a:gd name="T13" fmla="*/ 63 h 256"/>
                <a:gd name="T14" fmla="*/ 174 w 177"/>
                <a:gd name="T15" fmla="*/ 82 h 256"/>
                <a:gd name="T16" fmla="*/ 177 w 177"/>
                <a:gd name="T17" fmla="*/ 101 h 256"/>
                <a:gd name="T18" fmla="*/ 177 w 177"/>
                <a:gd name="T19" fmla="*/ 122 h 256"/>
                <a:gd name="T20" fmla="*/ 174 w 177"/>
                <a:gd name="T21" fmla="*/ 143 h 256"/>
                <a:gd name="T22" fmla="*/ 169 w 177"/>
                <a:gd name="T23" fmla="*/ 164 h 256"/>
                <a:gd name="T24" fmla="*/ 160 w 177"/>
                <a:gd name="T25" fmla="*/ 183 h 256"/>
                <a:gd name="T26" fmla="*/ 147 w 177"/>
                <a:gd name="T27" fmla="*/ 203 h 256"/>
                <a:gd name="T28" fmla="*/ 129 w 177"/>
                <a:gd name="T29" fmla="*/ 220 h 256"/>
                <a:gd name="T30" fmla="*/ 105 w 177"/>
                <a:gd name="T31" fmla="*/ 234 h 256"/>
                <a:gd name="T32" fmla="*/ 77 w 177"/>
                <a:gd name="T33" fmla="*/ 247 h 256"/>
                <a:gd name="T34" fmla="*/ 42 w 177"/>
                <a:gd name="T35" fmla="*/ 256 h 256"/>
                <a:gd name="T36" fmla="*/ 44 w 177"/>
                <a:gd name="T37" fmla="*/ 255 h 256"/>
                <a:gd name="T38" fmla="*/ 52 w 177"/>
                <a:gd name="T39" fmla="*/ 251 h 256"/>
                <a:gd name="T40" fmla="*/ 62 w 177"/>
                <a:gd name="T41" fmla="*/ 244 h 256"/>
                <a:gd name="T42" fmla="*/ 75 w 177"/>
                <a:gd name="T43" fmla="*/ 235 h 256"/>
                <a:gd name="T44" fmla="*/ 90 w 177"/>
                <a:gd name="T45" fmla="*/ 223 h 256"/>
                <a:gd name="T46" fmla="*/ 104 w 177"/>
                <a:gd name="T47" fmla="*/ 208 h 256"/>
                <a:gd name="T48" fmla="*/ 117 w 177"/>
                <a:gd name="T49" fmla="*/ 190 h 256"/>
                <a:gd name="T50" fmla="*/ 127 w 177"/>
                <a:gd name="T51" fmla="*/ 169 h 256"/>
                <a:gd name="T52" fmla="*/ 134 w 177"/>
                <a:gd name="T53" fmla="*/ 144 h 256"/>
                <a:gd name="T54" fmla="*/ 131 w 177"/>
                <a:gd name="T55" fmla="*/ 147 h 256"/>
                <a:gd name="T56" fmla="*/ 127 w 177"/>
                <a:gd name="T57" fmla="*/ 155 h 256"/>
                <a:gd name="T58" fmla="*/ 120 w 177"/>
                <a:gd name="T59" fmla="*/ 168 h 256"/>
                <a:gd name="T60" fmla="*/ 109 w 177"/>
                <a:gd name="T61" fmla="*/ 182 h 256"/>
                <a:gd name="T62" fmla="*/ 96 w 177"/>
                <a:gd name="T63" fmla="*/ 199 h 256"/>
                <a:gd name="T64" fmla="*/ 81 w 177"/>
                <a:gd name="T65" fmla="*/ 214 h 256"/>
                <a:gd name="T66" fmla="*/ 62 w 177"/>
                <a:gd name="T67" fmla="*/ 227 h 256"/>
                <a:gd name="T68" fmla="*/ 42 w 177"/>
                <a:gd name="T69" fmla="*/ 239 h 256"/>
                <a:gd name="T70" fmla="*/ 20 w 177"/>
                <a:gd name="T71" fmla="*/ 246 h 256"/>
                <a:gd name="T72" fmla="*/ 18 w 177"/>
                <a:gd name="T73" fmla="*/ 244 h 256"/>
                <a:gd name="T74" fmla="*/ 16 w 177"/>
                <a:gd name="T75" fmla="*/ 238 h 256"/>
                <a:gd name="T76" fmla="*/ 12 w 177"/>
                <a:gd name="T77" fmla="*/ 229 h 256"/>
                <a:gd name="T78" fmla="*/ 8 w 177"/>
                <a:gd name="T79" fmla="*/ 217 h 256"/>
                <a:gd name="T80" fmla="*/ 4 w 177"/>
                <a:gd name="T81" fmla="*/ 201 h 256"/>
                <a:gd name="T82" fmla="*/ 1 w 177"/>
                <a:gd name="T83" fmla="*/ 185 h 256"/>
                <a:gd name="T84" fmla="*/ 0 w 177"/>
                <a:gd name="T85" fmla="*/ 166 h 256"/>
                <a:gd name="T86" fmla="*/ 0 w 177"/>
                <a:gd name="T87" fmla="*/ 147 h 256"/>
                <a:gd name="T88" fmla="*/ 4 w 177"/>
                <a:gd name="T89" fmla="*/ 127 h 256"/>
                <a:gd name="T90" fmla="*/ 10 w 177"/>
                <a:gd name="T91" fmla="*/ 107 h 256"/>
                <a:gd name="T92" fmla="*/ 21 w 177"/>
                <a:gd name="T93" fmla="*/ 86 h 256"/>
                <a:gd name="T94" fmla="*/ 35 w 177"/>
                <a:gd name="T95" fmla="*/ 66 h 256"/>
                <a:gd name="T96" fmla="*/ 55 w 177"/>
                <a:gd name="T97" fmla="*/ 47 h 256"/>
                <a:gd name="T98" fmla="*/ 79 w 177"/>
                <a:gd name="T99" fmla="*/ 29 h 256"/>
                <a:gd name="T100" fmla="*/ 112 w 177"/>
                <a:gd name="T101" fmla="*/ 13 h 256"/>
                <a:gd name="T102" fmla="*/ 150 w 177"/>
                <a:gd name="T10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7" h="256">
                  <a:moveTo>
                    <a:pt x="150" y="0"/>
                  </a:moveTo>
                  <a:lnTo>
                    <a:pt x="151" y="3"/>
                  </a:lnTo>
                  <a:lnTo>
                    <a:pt x="153" y="8"/>
                  </a:lnTo>
                  <a:lnTo>
                    <a:pt x="157" y="18"/>
                  </a:lnTo>
                  <a:lnTo>
                    <a:pt x="163" y="30"/>
                  </a:lnTo>
                  <a:lnTo>
                    <a:pt x="168" y="46"/>
                  </a:lnTo>
                  <a:lnTo>
                    <a:pt x="172" y="63"/>
                  </a:lnTo>
                  <a:lnTo>
                    <a:pt x="174" y="82"/>
                  </a:lnTo>
                  <a:lnTo>
                    <a:pt x="177" y="101"/>
                  </a:lnTo>
                  <a:lnTo>
                    <a:pt x="177" y="122"/>
                  </a:lnTo>
                  <a:lnTo>
                    <a:pt x="174" y="143"/>
                  </a:lnTo>
                  <a:lnTo>
                    <a:pt x="169" y="164"/>
                  </a:lnTo>
                  <a:lnTo>
                    <a:pt x="160" y="183"/>
                  </a:lnTo>
                  <a:lnTo>
                    <a:pt x="147" y="203"/>
                  </a:lnTo>
                  <a:lnTo>
                    <a:pt x="129" y="220"/>
                  </a:lnTo>
                  <a:lnTo>
                    <a:pt x="105" y="234"/>
                  </a:lnTo>
                  <a:lnTo>
                    <a:pt x="77" y="247"/>
                  </a:lnTo>
                  <a:lnTo>
                    <a:pt x="42" y="256"/>
                  </a:lnTo>
                  <a:lnTo>
                    <a:pt x="44" y="255"/>
                  </a:lnTo>
                  <a:lnTo>
                    <a:pt x="52" y="251"/>
                  </a:lnTo>
                  <a:lnTo>
                    <a:pt x="62" y="244"/>
                  </a:lnTo>
                  <a:lnTo>
                    <a:pt x="75" y="235"/>
                  </a:lnTo>
                  <a:lnTo>
                    <a:pt x="90" y="223"/>
                  </a:lnTo>
                  <a:lnTo>
                    <a:pt x="104" y="208"/>
                  </a:lnTo>
                  <a:lnTo>
                    <a:pt x="117" y="190"/>
                  </a:lnTo>
                  <a:lnTo>
                    <a:pt x="127" y="169"/>
                  </a:lnTo>
                  <a:lnTo>
                    <a:pt x="134" y="144"/>
                  </a:lnTo>
                  <a:lnTo>
                    <a:pt x="131" y="147"/>
                  </a:lnTo>
                  <a:lnTo>
                    <a:pt x="127" y="155"/>
                  </a:lnTo>
                  <a:lnTo>
                    <a:pt x="120" y="168"/>
                  </a:lnTo>
                  <a:lnTo>
                    <a:pt x="109" y="182"/>
                  </a:lnTo>
                  <a:lnTo>
                    <a:pt x="96" y="199"/>
                  </a:lnTo>
                  <a:lnTo>
                    <a:pt x="81" y="214"/>
                  </a:lnTo>
                  <a:lnTo>
                    <a:pt x="62" y="227"/>
                  </a:lnTo>
                  <a:lnTo>
                    <a:pt x="42" y="239"/>
                  </a:lnTo>
                  <a:lnTo>
                    <a:pt x="20" y="246"/>
                  </a:lnTo>
                  <a:lnTo>
                    <a:pt x="18" y="244"/>
                  </a:lnTo>
                  <a:lnTo>
                    <a:pt x="16" y="238"/>
                  </a:lnTo>
                  <a:lnTo>
                    <a:pt x="12" y="229"/>
                  </a:lnTo>
                  <a:lnTo>
                    <a:pt x="8" y="217"/>
                  </a:lnTo>
                  <a:lnTo>
                    <a:pt x="4" y="201"/>
                  </a:lnTo>
                  <a:lnTo>
                    <a:pt x="1" y="185"/>
                  </a:lnTo>
                  <a:lnTo>
                    <a:pt x="0" y="166"/>
                  </a:lnTo>
                  <a:lnTo>
                    <a:pt x="0" y="147"/>
                  </a:lnTo>
                  <a:lnTo>
                    <a:pt x="4" y="127"/>
                  </a:lnTo>
                  <a:lnTo>
                    <a:pt x="10" y="107"/>
                  </a:lnTo>
                  <a:lnTo>
                    <a:pt x="21" y="86"/>
                  </a:lnTo>
                  <a:lnTo>
                    <a:pt x="35" y="66"/>
                  </a:lnTo>
                  <a:lnTo>
                    <a:pt x="55" y="47"/>
                  </a:lnTo>
                  <a:lnTo>
                    <a:pt x="79" y="29"/>
                  </a:lnTo>
                  <a:lnTo>
                    <a:pt x="112" y="13"/>
                  </a:lnTo>
                  <a:lnTo>
                    <a:pt x="150" y="0"/>
                  </a:lnTo>
                  <a:close/>
                </a:path>
              </a:pathLst>
            </a:custGeom>
            <a:solidFill>
              <a:schemeClr val="accent3">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34" name="任意多边形: 形状 33"/>
            <p:cNvSpPr>
              <a:spLocks/>
            </p:cNvSpPr>
            <p:nvPr/>
          </p:nvSpPr>
          <p:spPr bwMode="auto">
            <a:xfrm>
              <a:off x="3541365" y="1831181"/>
              <a:ext cx="423863" cy="279400"/>
            </a:xfrm>
            <a:custGeom>
              <a:avLst/>
              <a:gdLst>
                <a:gd name="T0" fmla="*/ 145 w 267"/>
                <a:gd name="T1" fmla="*/ 0 h 176"/>
                <a:gd name="T2" fmla="*/ 171 w 267"/>
                <a:gd name="T3" fmla="*/ 2 h 176"/>
                <a:gd name="T4" fmla="*/ 200 w 267"/>
                <a:gd name="T5" fmla="*/ 7 h 176"/>
                <a:gd name="T6" fmla="*/ 232 w 267"/>
                <a:gd name="T7" fmla="*/ 19 h 176"/>
                <a:gd name="T8" fmla="*/ 267 w 267"/>
                <a:gd name="T9" fmla="*/ 35 h 176"/>
                <a:gd name="T10" fmla="*/ 265 w 267"/>
                <a:gd name="T11" fmla="*/ 37 h 176"/>
                <a:gd name="T12" fmla="*/ 263 w 267"/>
                <a:gd name="T13" fmla="*/ 43 h 176"/>
                <a:gd name="T14" fmla="*/ 259 w 267"/>
                <a:gd name="T15" fmla="*/ 54 h 176"/>
                <a:gd name="T16" fmla="*/ 254 w 267"/>
                <a:gd name="T17" fmla="*/ 65 h 176"/>
                <a:gd name="T18" fmla="*/ 246 w 267"/>
                <a:gd name="T19" fmla="*/ 80 h 176"/>
                <a:gd name="T20" fmla="*/ 237 w 267"/>
                <a:gd name="T21" fmla="*/ 94 h 176"/>
                <a:gd name="T22" fmla="*/ 226 w 267"/>
                <a:gd name="T23" fmla="*/ 111 h 176"/>
                <a:gd name="T24" fmla="*/ 213 w 267"/>
                <a:gd name="T25" fmla="*/ 126 h 176"/>
                <a:gd name="T26" fmla="*/ 199 w 267"/>
                <a:gd name="T27" fmla="*/ 141 h 176"/>
                <a:gd name="T28" fmla="*/ 182 w 267"/>
                <a:gd name="T29" fmla="*/ 154 h 176"/>
                <a:gd name="T30" fmla="*/ 164 w 267"/>
                <a:gd name="T31" fmla="*/ 164 h 176"/>
                <a:gd name="T32" fmla="*/ 143 w 267"/>
                <a:gd name="T33" fmla="*/ 172 h 176"/>
                <a:gd name="T34" fmla="*/ 121 w 267"/>
                <a:gd name="T35" fmla="*/ 176 h 176"/>
                <a:gd name="T36" fmla="*/ 96 w 267"/>
                <a:gd name="T37" fmla="*/ 174 h 176"/>
                <a:gd name="T38" fmla="*/ 69 w 267"/>
                <a:gd name="T39" fmla="*/ 169 h 176"/>
                <a:gd name="T40" fmla="*/ 41 w 267"/>
                <a:gd name="T41" fmla="*/ 157 h 176"/>
                <a:gd name="T42" fmla="*/ 9 w 267"/>
                <a:gd name="T43" fmla="*/ 139 h 176"/>
                <a:gd name="T44" fmla="*/ 12 w 267"/>
                <a:gd name="T45" fmla="*/ 141 h 176"/>
                <a:gd name="T46" fmla="*/ 20 w 267"/>
                <a:gd name="T47" fmla="*/ 143 h 176"/>
                <a:gd name="T48" fmla="*/ 31 w 267"/>
                <a:gd name="T49" fmla="*/ 146 h 176"/>
                <a:gd name="T50" fmla="*/ 48 w 267"/>
                <a:gd name="T51" fmla="*/ 148 h 176"/>
                <a:gd name="T52" fmla="*/ 67 w 267"/>
                <a:gd name="T53" fmla="*/ 150 h 176"/>
                <a:gd name="T54" fmla="*/ 87 w 267"/>
                <a:gd name="T55" fmla="*/ 150 h 176"/>
                <a:gd name="T56" fmla="*/ 108 w 267"/>
                <a:gd name="T57" fmla="*/ 146 h 176"/>
                <a:gd name="T58" fmla="*/ 130 w 267"/>
                <a:gd name="T59" fmla="*/ 138 h 176"/>
                <a:gd name="T60" fmla="*/ 152 w 267"/>
                <a:gd name="T61" fmla="*/ 125 h 176"/>
                <a:gd name="T62" fmla="*/ 150 w 267"/>
                <a:gd name="T63" fmla="*/ 126 h 176"/>
                <a:gd name="T64" fmla="*/ 141 w 267"/>
                <a:gd name="T65" fmla="*/ 129 h 176"/>
                <a:gd name="T66" fmla="*/ 126 w 267"/>
                <a:gd name="T67" fmla="*/ 131 h 176"/>
                <a:gd name="T68" fmla="*/ 109 w 267"/>
                <a:gd name="T69" fmla="*/ 135 h 176"/>
                <a:gd name="T70" fmla="*/ 89 w 267"/>
                <a:gd name="T71" fmla="*/ 138 h 176"/>
                <a:gd name="T72" fmla="*/ 67 w 267"/>
                <a:gd name="T73" fmla="*/ 138 h 176"/>
                <a:gd name="T74" fmla="*/ 43 w 267"/>
                <a:gd name="T75" fmla="*/ 134 h 176"/>
                <a:gd name="T76" fmla="*/ 21 w 267"/>
                <a:gd name="T77" fmla="*/ 128 h 176"/>
                <a:gd name="T78" fmla="*/ 0 w 267"/>
                <a:gd name="T79" fmla="*/ 116 h 176"/>
                <a:gd name="T80" fmla="*/ 0 w 267"/>
                <a:gd name="T81" fmla="*/ 115 h 176"/>
                <a:gd name="T82" fmla="*/ 3 w 267"/>
                <a:gd name="T83" fmla="*/ 109 h 176"/>
                <a:gd name="T84" fmla="*/ 7 w 267"/>
                <a:gd name="T85" fmla="*/ 100 h 176"/>
                <a:gd name="T86" fmla="*/ 12 w 267"/>
                <a:gd name="T87" fmla="*/ 90 h 176"/>
                <a:gd name="T88" fmla="*/ 18 w 267"/>
                <a:gd name="T89" fmla="*/ 78 h 176"/>
                <a:gd name="T90" fmla="*/ 26 w 267"/>
                <a:gd name="T91" fmla="*/ 65 h 176"/>
                <a:gd name="T92" fmla="*/ 37 w 267"/>
                <a:gd name="T93" fmla="*/ 52 h 176"/>
                <a:gd name="T94" fmla="*/ 50 w 267"/>
                <a:gd name="T95" fmla="*/ 39 h 176"/>
                <a:gd name="T96" fmla="*/ 64 w 267"/>
                <a:gd name="T97" fmla="*/ 28 h 176"/>
                <a:gd name="T98" fmla="*/ 81 w 267"/>
                <a:gd name="T99" fmla="*/ 17 h 176"/>
                <a:gd name="T100" fmla="*/ 100 w 267"/>
                <a:gd name="T101" fmla="*/ 8 h 176"/>
                <a:gd name="T102" fmla="*/ 121 w 267"/>
                <a:gd name="T103" fmla="*/ 3 h 176"/>
                <a:gd name="T104" fmla="*/ 145 w 267"/>
                <a:gd name="T105"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7" h="176">
                  <a:moveTo>
                    <a:pt x="145" y="0"/>
                  </a:moveTo>
                  <a:lnTo>
                    <a:pt x="171" y="2"/>
                  </a:lnTo>
                  <a:lnTo>
                    <a:pt x="200" y="7"/>
                  </a:lnTo>
                  <a:lnTo>
                    <a:pt x="232" y="19"/>
                  </a:lnTo>
                  <a:lnTo>
                    <a:pt x="267" y="35"/>
                  </a:lnTo>
                  <a:lnTo>
                    <a:pt x="265" y="37"/>
                  </a:lnTo>
                  <a:lnTo>
                    <a:pt x="263" y="43"/>
                  </a:lnTo>
                  <a:lnTo>
                    <a:pt x="259" y="54"/>
                  </a:lnTo>
                  <a:lnTo>
                    <a:pt x="254" y="65"/>
                  </a:lnTo>
                  <a:lnTo>
                    <a:pt x="246" y="80"/>
                  </a:lnTo>
                  <a:lnTo>
                    <a:pt x="237" y="94"/>
                  </a:lnTo>
                  <a:lnTo>
                    <a:pt x="226" y="111"/>
                  </a:lnTo>
                  <a:lnTo>
                    <a:pt x="213" y="126"/>
                  </a:lnTo>
                  <a:lnTo>
                    <a:pt x="199" y="141"/>
                  </a:lnTo>
                  <a:lnTo>
                    <a:pt x="182" y="154"/>
                  </a:lnTo>
                  <a:lnTo>
                    <a:pt x="164" y="164"/>
                  </a:lnTo>
                  <a:lnTo>
                    <a:pt x="143" y="172"/>
                  </a:lnTo>
                  <a:lnTo>
                    <a:pt x="121" y="176"/>
                  </a:lnTo>
                  <a:lnTo>
                    <a:pt x="96" y="174"/>
                  </a:lnTo>
                  <a:lnTo>
                    <a:pt x="69" y="169"/>
                  </a:lnTo>
                  <a:lnTo>
                    <a:pt x="41" y="157"/>
                  </a:lnTo>
                  <a:lnTo>
                    <a:pt x="9" y="139"/>
                  </a:lnTo>
                  <a:lnTo>
                    <a:pt x="12" y="141"/>
                  </a:lnTo>
                  <a:lnTo>
                    <a:pt x="20" y="143"/>
                  </a:lnTo>
                  <a:lnTo>
                    <a:pt x="31" y="146"/>
                  </a:lnTo>
                  <a:lnTo>
                    <a:pt x="48" y="148"/>
                  </a:lnTo>
                  <a:lnTo>
                    <a:pt x="67" y="150"/>
                  </a:lnTo>
                  <a:lnTo>
                    <a:pt x="87" y="150"/>
                  </a:lnTo>
                  <a:lnTo>
                    <a:pt x="108" y="146"/>
                  </a:lnTo>
                  <a:lnTo>
                    <a:pt x="130" y="138"/>
                  </a:lnTo>
                  <a:lnTo>
                    <a:pt x="152" y="125"/>
                  </a:lnTo>
                  <a:lnTo>
                    <a:pt x="150" y="126"/>
                  </a:lnTo>
                  <a:lnTo>
                    <a:pt x="141" y="129"/>
                  </a:lnTo>
                  <a:lnTo>
                    <a:pt x="126" y="131"/>
                  </a:lnTo>
                  <a:lnTo>
                    <a:pt x="109" y="135"/>
                  </a:lnTo>
                  <a:lnTo>
                    <a:pt x="89" y="138"/>
                  </a:lnTo>
                  <a:lnTo>
                    <a:pt x="67" y="138"/>
                  </a:lnTo>
                  <a:lnTo>
                    <a:pt x="43" y="134"/>
                  </a:lnTo>
                  <a:lnTo>
                    <a:pt x="21" y="128"/>
                  </a:lnTo>
                  <a:lnTo>
                    <a:pt x="0" y="116"/>
                  </a:lnTo>
                  <a:lnTo>
                    <a:pt x="0" y="115"/>
                  </a:lnTo>
                  <a:lnTo>
                    <a:pt x="3" y="109"/>
                  </a:lnTo>
                  <a:lnTo>
                    <a:pt x="7" y="100"/>
                  </a:lnTo>
                  <a:lnTo>
                    <a:pt x="12" y="90"/>
                  </a:lnTo>
                  <a:lnTo>
                    <a:pt x="18" y="78"/>
                  </a:lnTo>
                  <a:lnTo>
                    <a:pt x="26" y="65"/>
                  </a:lnTo>
                  <a:lnTo>
                    <a:pt x="37" y="52"/>
                  </a:lnTo>
                  <a:lnTo>
                    <a:pt x="50" y="39"/>
                  </a:lnTo>
                  <a:lnTo>
                    <a:pt x="64" y="28"/>
                  </a:lnTo>
                  <a:lnTo>
                    <a:pt x="81" y="17"/>
                  </a:lnTo>
                  <a:lnTo>
                    <a:pt x="100" y="8"/>
                  </a:lnTo>
                  <a:lnTo>
                    <a:pt x="121" y="3"/>
                  </a:lnTo>
                  <a:lnTo>
                    <a:pt x="145" y="0"/>
                  </a:lnTo>
                  <a:close/>
                </a:path>
              </a:pathLst>
            </a:custGeom>
            <a:solidFill>
              <a:schemeClr val="accent3">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35" name="任意多边形: 形状 34"/>
            <p:cNvSpPr>
              <a:spLocks/>
            </p:cNvSpPr>
            <p:nvPr/>
          </p:nvSpPr>
          <p:spPr bwMode="auto">
            <a:xfrm>
              <a:off x="3631853" y="2258219"/>
              <a:ext cx="423863" cy="280988"/>
            </a:xfrm>
            <a:custGeom>
              <a:avLst/>
              <a:gdLst>
                <a:gd name="T0" fmla="*/ 145 w 267"/>
                <a:gd name="T1" fmla="*/ 0 h 177"/>
                <a:gd name="T2" fmla="*/ 172 w 267"/>
                <a:gd name="T3" fmla="*/ 3 h 177"/>
                <a:gd name="T4" fmla="*/ 201 w 267"/>
                <a:gd name="T5" fmla="*/ 8 h 177"/>
                <a:gd name="T6" fmla="*/ 232 w 267"/>
                <a:gd name="T7" fmla="*/ 20 h 177"/>
                <a:gd name="T8" fmla="*/ 267 w 267"/>
                <a:gd name="T9" fmla="*/ 36 h 177"/>
                <a:gd name="T10" fmla="*/ 267 w 267"/>
                <a:gd name="T11" fmla="*/ 38 h 177"/>
                <a:gd name="T12" fmla="*/ 264 w 267"/>
                <a:gd name="T13" fmla="*/ 44 h 177"/>
                <a:gd name="T14" fmla="*/ 260 w 267"/>
                <a:gd name="T15" fmla="*/ 53 h 177"/>
                <a:gd name="T16" fmla="*/ 254 w 267"/>
                <a:gd name="T17" fmla="*/ 66 h 177"/>
                <a:gd name="T18" fmla="*/ 247 w 267"/>
                <a:gd name="T19" fmla="*/ 81 h 177"/>
                <a:gd name="T20" fmla="*/ 238 w 267"/>
                <a:gd name="T21" fmla="*/ 95 h 177"/>
                <a:gd name="T22" fmla="*/ 227 w 267"/>
                <a:gd name="T23" fmla="*/ 112 h 177"/>
                <a:gd name="T24" fmla="*/ 214 w 267"/>
                <a:gd name="T25" fmla="*/ 127 h 177"/>
                <a:gd name="T26" fmla="*/ 199 w 267"/>
                <a:gd name="T27" fmla="*/ 142 h 177"/>
                <a:gd name="T28" fmla="*/ 182 w 267"/>
                <a:gd name="T29" fmla="*/ 155 h 177"/>
                <a:gd name="T30" fmla="*/ 164 w 267"/>
                <a:gd name="T31" fmla="*/ 165 h 177"/>
                <a:gd name="T32" fmla="*/ 143 w 267"/>
                <a:gd name="T33" fmla="*/ 173 h 177"/>
                <a:gd name="T34" fmla="*/ 121 w 267"/>
                <a:gd name="T35" fmla="*/ 177 h 177"/>
                <a:gd name="T36" fmla="*/ 97 w 267"/>
                <a:gd name="T37" fmla="*/ 175 h 177"/>
                <a:gd name="T38" fmla="*/ 69 w 267"/>
                <a:gd name="T39" fmla="*/ 170 h 177"/>
                <a:gd name="T40" fmla="*/ 41 w 267"/>
                <a:gd name="T41" fmla="*/ 158 h 177"/>
                <a:gd name="T42" fmla="*/ 10 w 267"/>
                <a:gd name="T43" fmla="*/ 140 h 177"/>
                <a:gd name="T44" fmla="*/ 12 w 267"/>
                <a:gd name="T45" fmla="*/ 142 h 177"/>
                <a:gd name="T46" fmla="*/ 20 w 267"/>
                <a:gd name="T47" fmla="*/ 144 h 177"/>
                <a:gd name="T48" fmla="*/ 33 w 267"/>
                <a:gd name="T49" fmla="*/ 147 h 177"/>
                <a:gd name="T50" fmla="*/ 49 w 267"/>
                <a:gd name="T51" fmla="*/ 149 h 177"/>
                <a:gd name="T52" fmla="*/ 67 w 267"/>
                <a:gd name="T53" fmla="*/ 151 h 177"/>
                <a:gd name="T54" fmla="*/ 88 w 267"/>
                <a:gd name="T55" fmla="*/ 151 h 177"/>
                <a:gd name="T56" fmla="*/ 110 w 267"/>
                <a:gd name="T57" fmla="*/ 147 h 177"/>
                <a:gd name="T58" fmla="*/ 132 w 267"/>
                <a:gd name="T59" fmla="*/ 139 h 177"/>
                <a:gd name="T60" fmla="*/ 154 w 267"/>
                <a:gd name="T61" fmla="*/ 126 h 177"/>
                <a:gd name="T62" fmla="*/ 150 w 267"/>
                <a:gd name="T63" fmla="*/ 127 h 177"/>
                <a:gd name="T64" fmla="*/ 141 w 267"/>
                <a:gd name="T65" fmla="*/ 130 h 177"/>
                <a:gd name="T66" fmla="*/ 127 w 267"/>
                <a:gd name="T67" fmla="*/ 132 h 177"/>
                <a:gd name="T68" fmla="*/ 110 w 267"/>
                <a:gd name="T69" fmla="*/ 136 h 177"/>
                <a:gd name="T70" fmla="*/ 89 w 267"/>
                <a:gd name="T71" fmla="*/ 138 h 177"/>
                <a:gd name="T72" fmla="*/ 67 w 267"/>
                <a:gd name="T73" fmla="*/ 139 h 177"/>
                <a:gd name="T74" fmla="*/ 45 w 267"/>
                <a:gd name="T75" fmla="*/ 135 h 177"/>
                <a:gd name="T76" fmla="*/ 21 w 267"/>
                <a:gd name="T77" fmla="*/ 129 h 177"/>
                <a:gd name="T78" fmla="*/ 0 w 267"/>
                <a:gd name="T79" fmla="*/ 117 h 177"/>
                <a:gd name="T80" fmla="*/ 2 w 267"/>
                <a:gd name="T81" fmla="*/ 116 h 177"/>
                <a:gd name="T82" fmla="*/ 3 w 267"/>
                <a:gd name="T83" fmla="*/ 110 h 177"/>
                <a:gd name="T84" fmla="*/ 7 w 267"/>
                <a:gd name="T85" fmla="*/ 101 h 177"/>
                <a:gd name="T86" fmla="*/ 12 w 267"/>
                <a:gd name="T87" fmla="*/ 91 h 177"/>
                <a:gd name="T88" fmla="*/ 19 w 267"/>
                <a:gd name="T89" fmla="*/ 79 h 177"/>
                <a:gd name="T90" fmla="*/ 28 w 267"/>
                <a:gd name="T91" fmla="*/ 66 h 177"/>
                <a:gd name="T92" fmla="*/ 38 w 267"/>
                <a:gd name="T93" fmla="*/ 53 h 177"/>
                <a:gd name="T94" fmla="*/ 50 w 267"/>
                <a:gd name="T95" fmla="*/ 40 h 177"/>
                <a:gd name="T96" fmla="*/ 64 w 267"/>
                <a:gd name="T97" fmla="*/ 29 h 177"/>
                <a:gd name="T98" fmla="*/ 81 w 267"/>
                <a:gd name="T99" fmla="*/ 18 h 177"/>
                <a:gd name="T100" fmla="*/ 101 w 267"/>
                <a:gd name="T101" fmla="*/ 9 h 177"/>
                <a:gd name="T102" fmla="*/ 121 w 267"/>
                <a:gd name="T103" fmla="*/ 3 h 177"/>
                <a:gd name="T104" fmla="*/ 145 w 267"/>
                <a:gd name="T105"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7" h="177">
                  <a:moveTo>
                    <a:pt x="145" y="0"/>
                  </a:moveTo>
                  <a:lnTo>
                    <a:pt x="172" y="3"/>
                  </a:lnTo>
                  <a:lnTo>
                    <a:pt x="201" y="8"/>
                  </a:lnTo>
                  <a:lnTo>
                    <a:pt x="232" y="20"/>
                  </a:lnTo>
                  <a:lnTo>
                    <a:pt x="267" y="36"/>
                  </a:lnTo>
                  <a:lnTo>
                    <a:pt x="267" y="38"/>
                  </a:lnTo>
                  <a:lnTo>
                    <a:pt x="264" y="44"/>
                  </a:lnTo>
                  <a:lnTo>
                    <a:pt x="260" y="53"/>
                  </a:lnTo>
                  <a:lnTo>
                    <a:pt x="254" y="66"/>
                  </a:lnTo>
                  <a:lnTo>
                    <a:pt x="247" y="81"/>
                  </a:lnTo>
                  <a:lnTo>
                    <a:pt x="238" y="95"/>
                  </a:lnTo>
                  <a:lnTo>
                    <a:pt x="227" y="112"/>
                  </a:lnTo>
                  <a:lnTo>
                    <a:pt x="214" y="127"/>
                  </a:lnTo>
                  <a:lnTo>
                    <a:pt x="199" y="142"/>
                  </a:lnTo>
                  <a:lnTo>
                    <a:pt x="182" y="155"/>
                  </a:lnTo>
                  <a:lnTo>
                    <a:pt x="164" y="165"/>
                  </a:lnTo>
                  <a:lnTo>
                    <a:pt x="143" y="173"/>
                  </a:lnTo>
                  <a:lnTo>
                    <a:pt x="121" y="177"/>
                  </a:lnTo>
                  <a:lnTo>
                    <a:pt x="97" y="175"/>
                  </a:lnTo>
                  <a:lnTo>
                    <a:pt x="69" y="170"/>
                  </a:lnTo>
                  <a:lnTo>
                    <a:pt x="41" y="158"/>
                  </a:lnTo>
                  <a:lnTo>
                    <a:pt x="10" y="140"/>
                  </a:lnTo>
                  <a:lnTo>
                    <a:pt x="12" y="142"/>
                  </a:lnTo>
                  <a:lnTo>
                    <a:pt x="20" y="144"/>
                  </a:lnTo>
                  <a:lnTo>
                    <a:pt x="33" y="147"/>
                  </a:lnTo>
                  <a:lnTo>
                    <a:pt x="49" y="149"/>
                  </a:lnTo>
                  <a:lnTo>
                    <a:pt x="67" y="151"/>
                  </a:lnTo>
                  <a:lnTo>
                    <a:pt x="88" y="151"/>
                  </a:lnTo>
                  <a:lnTo>
                    <a:pt x="110" y="147"/>
                  </a:lnTo>
                  <a:lnTo>
                    <a:pt x="132" y="139"/>
                  </a:lnTo>
                  <a:lnTo>
                    <a:pt x="154" y="126"/>
                  </a:lnTo>
                  <a:lnTo>
                    <a:pt x="150" y="127"/>
                  </a:lnTo>
                  <a:lnTo>
                    <a:pt x="141" y="130"/>
                  </a:lnTo>
                  <a:lnTo>
                    <a:pt x="127" y="132"/>
                  </a:lnTo>
                  <a:lnTo>
                    <a:pt x="110" y="136"/>
                  </a:lnTo>
                  <a:lnTo>
                    <a:pt x="89" y="138"/>
                  </a:lnTo>
                  <a:lnTo>
                    <a:pt x="67" y="139"/>
                  </a:lnTo>
                  <a:lnTo>
                    <a:pt x="45" y="135"/>
                  </a:lnTo>
                  <a:lnTo>
                    <a:pt x="21" y="129"/>
                  </a:lnTo>
                  <a:lnTo>
                    <a:pt x="0" y="117"/>
                  </a:lnTo>
                  <a:lnTo>
                    <a:pt x="2" y="116"/>
                  </a:lnTo>
                  <a:lnTo>
                    <a:pt x="3" y="110"/>
                  </a:lnTo>
                  <a:lnTo>
                    <a:pt x="7" y="101"/>
                  </a:lnTo>
                  <a:lnTo>
                    <a:pt x="12" y="91"/>
                  </a:lnTo>
                  <a:lnTo>
                    <a:pt x="19" y="79"/>
                  </a:lnTo>
                  <a:lnTo>
                    <a:pt x="28" y="66"/>
                  </a:lnTo>
                  <a:lnTo>
                    <a:pt x="38" y="53"/>
                  </a:lnTo>
                  <a:lnTo>
                    <a:pt x="50" y="40"/>
                  </a:lnTo>
                  <a:lnTo>
                    <a:pt x="64" y="29"/>
                  </a:lnTo>
                  <a:lnTo>
                    <a:pt x="81" y="18"/>
                  </a:lnTo>
                  <a:lnTo>
                    <a:pt x="101" y="9"/>
                  </a:lnTo>
                  <a:lnTo>
                    <a:pt x="121" y="3"/>
                  </a:lnTo>
                  <a:lnTo>
                    <a:pt x="145" y="0"/>
                  </a:lnTo>
                  <a:close/>
                </a:path>
              </a:pathLst>
            </a:custGeom>
            <a:solidFill>
              <a:schemeClr val="accent3">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36" name="任意多边形: 形状 35"/>
            <p:cNvSpPr>
              <a:spLocks/>
            </p:cNvSpPr>
            <p:nvPr/>
          </p:nvSpPr>
          <p:spPr bwMode="auto">
            <a:xfrm>
              <a:off x="4027140" y="2499519"/>
              <a:ext cx="422275" cy="277813"/>
            </a:xfrm>
            <a:custGeom>
              <a:avLst/>
              <a:gdLst>
                <a:gd name="T0" fmla="*/ 145 w 266"/>
                <a:gd name="T1" fmla="*/ 0 h 175"/>
                <a:gd name="T2" fmla="*/ 171 w 266"/>
                <a:gd name="T3" fmla="*/ 1 h 175"/>
                <a:gd name="T4" fmla="*/ 200 w 266"/>
                <a:gd name="T5" fmla="*/ 8 h 175"/>
                <a:gd name="T6" fmla="*/ 232 w 266"/>
                <a:gd name="T7" fmla="*/ 18 h 175"/>
                <a:gd name="T8" fmla="*/ 266 w 266"/>
                <a:gd name="T9" fmla="*/ 35 h 175"/>
                <a:gd name="T10" fmla="*/ 266 w 266"/>
                <a:gd name="T11" fmla="*/ 38 h 175"/>
                <a:gd name="T12" fmla="*/ 264 w 266"/>
                <a:gd name="T13" fmla="*/ 44 h 175"/>
                <a:gd name="T14" fmla="*/ 260 w 266"/>
                <a:gd name="T15" fmla="*/ 53 h 175"/>
                <a:gd name="T16" fmla="*/ 253 w 266"/>
                <a:gd name="T17" fmla="*/ 66 h 175"/>
                <a:gd name="T18" fmla="*/ 247 w 266"/>
                <a:gd name="T19" fmla="*/ 79 h 175"/>
                <a:gd name="T20" fmla="*/ 238 w 266"/>
                <a:gd name="T21" fmla="*/ 95 h 175"/>
                <a:gd name="T22" fmla="*/ 226 w 266"/>
                <a:gd name="T23" fmla="*/ 110 h 175"/>
                <a:gd name="T24" fmla="*/ 213 w 266"/>
                <a:gd name="T25" fmla="*/ 126 h 175"/>
                <a:gd name="T26" fmla="*/ 199 w 266"/>
                <a:gd name="T27" fmla="*/ 141 h 175"/>
                <a:gd name="T28" fmla="*/ 182 w 266"/>
                <a:gd name="T29" fmla="*/ 153 h 175"/>
                <a:gd name="T30" fmla="*/ 163 w 266"/>
                <a:gd name="T31" fmla="*/ 165 h 175"/>
                <a:gd name="T32" fmla="*/ 143 w 266"/>
                <a:gd name="T33" fmla="*/ 173 h 175"/>
                <a:gd name="T34" fmla="*/ 121 w 266"/>
                <a:gd name="T35" fmla="*/ 175 h 175"/>
                <a:gd name="T36" fmla="*/ 96 w 266"/>
                <a:gd name="T37" fmla="*/ 175 h 175"/>
                <a:gd name="T38" fmla="*/ 70 w 266"/>
                <a:gd name="T39" fmla="*/ 169 h 175"/>
                <a:gd name="T40" fmla="*/ 40 w 266"/>
                <a:gd name="T41" fmla="*/ 157 h 175"/>
                <a:gd name="T42" fmla="*/ 9 w 266"/>
                <a:gd name="T43" fmla="*/ 139 h 175"/>
                <a:gd name="T44" fmla="*/ 13 w 266"/>
                <a:gd name="T45" fmla="*/ 140 h 175"/>
                <a:gd name="T46" fmla="*/ 20 w 266"/>
                <a:gd name="T47" fmla="*/ 143 h 175"/>
                <a:gd name="T48" fmla="*/ 32 w 266"/>
                <a:gd name="T49" fmla="*/ 147 h 175"/>
                <a:gd name="T50" fmla="*/ 48 w 266"/>
                <a:gd name="T51" fmla="*/ 149 h 175"/>
                <a:gd name="T52" fmla="*/ 66 w 266"/>
                <a:gd name="T53" fmla="*/ 151 h 175"/>
                <a:gd name="T54" fmla="*/ 87 w 266"/>
                <a:gd name="T55" fmla="*/ 151 h 175"/>
                <a:gd name="T56" fmla="*/ 109 w 266"/>
                <a:gd name="T57" fmla="*/ 147 h 175"/>
                <a:gd name="T58" fmla="*/ 131 w 266"/>
                <a:gd name="T59" fmla="*/ 138 h 175"/>
                <a:gd name="T60" fmla="*/ 153 w 266"/>
                <a:gd name="T61" fmla="*/ 125 h 175"/>
                <a:gd name="T62" fmla="*/ 149 w 266"/>
                <a:gd name="T63" fmla="*/ 126 h 175"/>
                <a:gd name="T64" fmla="*/ 140 w 266"/>
                <a:gd name="T65" fmla="*/ 128 h 175"/>
                <a:gd name="T66" fmla="*/ 127 w 266"/>
                <a:gd name="T67" fmla="*/ 132 h 175"/>
                <a:gd name="T68" fmla="*/ 109 w 266"/>
                <a:gd name="T69" fmla="*/ 136 h 175"/>
                <a:gd name="T70" fmla="*/ 88 w 266"/>
                <a:gd name="T71" fmla="*/ 138 h 175"/>
                <a:gd name="T72" fmla="*/ 66 w 266"/>
                <a:gd name="T73" fmla="*/ 138 h 175"/>
                <a:gd name="T74" fmla="*/ 44 w 266"/>
                <a:gd name="T75" fmla="*/ 135 h 175"/>
                <a:gd name="T76" fmla="*/ 22 w 266"/>
                <a:gd name="T77" fmla="*/ 128 h 175"/>
                <a:gd name="T78" fmla="*/ 0 w 266"/>
                <a:gd name="T79" fmla="*/ 117 h 175"/>
                <a:gd name="T80" fmla="*/ 1 w 266"/>
                <a:gd name="T81" fmla="*/ 114 h 175"/>
                <a:gd name="T82" fmla="*/ 2 w 266"/>
                <a:gd name="T83" fmla="*/ 109 h 175"/>
                <a:gd name="T84" fmla="*/ 6 w 266"/>
                <a:gd name="T85" fmla="*/ 101 h 175"/>
                <a:gd name="T86" fmla="*/ 11 w 266"/>
                <a:gd name="T87" fmla="*/ 91 h 175"/>
                <a:gd name="T88" fmla="*/ 18 w 266"/>
                <a:gd name="T89" fmla="*/ 79 h 175"/>
                <a:gd name="T90" fmla="*/ 27 w 266"/>
                <a:gd name="T91" fmla="*/ 66 h 175"/>
                <a:gd name="T92" fmla="*/ 37 w 266"/>
                <a:gd name="T93" fmla="*/ 53 h 175"/>
                <a:gd name="T94" fmla="*/ 49 w 266"/>
                <a:gd name="T95" fmla="*/ 40 h 175"/>
                <a:gd name="T96" fmla="*/ 65 w 266"/>
                <a:gd name="T97" fmla="*/ 27 h 175"/>
                <a:gd name="T98" fmla="*/ 80 w 266"/>
                <a:gd name="T99" fmla="*/ 17 h 175"/>
                <a:gd name="T100" fmla="*/ 100 w 266"/>
                <a:gd name="T101" fmla="*/ 9 h 175"/>
                <a:gd name="T102" fmla="*/ 121 w 266"/>
                <a:gd name="T103" fmla="*/ 3 h 175"/>
                <a:gd name="T104" fmla="*/ 145 w 266"/>
                <a:gd name="T105"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6" h="175">
                  <a:moveTo>
                    <a:pt x="145" y="0"/>
                  </a:moveTo>
                  <a:lnTo>
                    <a:pt x="171" y="1"/>
                  </a:lnTo>
                  <a:lnTo>
                    <a:pt x="200" y="8"/>
                  </a:lnTo>
                  <a:lnTo>
                    <a:pt x="232" y="18"/>
                  </a:lnTo>
                  <a:lnTo>
                    <a:pt x="266" y="35"/>
                  </a:lnTo>
                  <a:lnTo>
                    <a:pt x="266" y="38"/>
                  </a:lnTo>
                  <a:lnTo>
                    <a:pt x="264" y="44"/>
                  </a:lnTo>
                  <a:lnTo>
                    <a:pt x="260" y="53"/>
                  </a:lnTo>
                  <a:lnTo>
                    <a:pt x="253" y="66"/>
                  </a:lnTo>
                  <a:lnTo>
                    <a:pt x="247" y="79"/>
                  </a:lnTo>
                  <a:lnTo>
                    <a:pt x="238" y="95"/>
                  </a:lnTo>
                  <a:lnTo>
                    <a:pt x="226" y="110"/>
                  </a:lnTo>
                  <a:lnTo>
                    <a:pt x="213" y="126"/>
                  </a:lnTo>
                  <a:lnTo>
                    <a:pt x="199" y="141"/>
                  </a:lnTo>
                  <a:lnTo>
                    <a:pt x="182" y="153"/>
                  </a:lnTo>
                  <a:lnTo>
                    <a:pt x="163" y="165"/>
                  </a:lnTo>
                  <a:lnTo>
                    <a:pt x="143" y="173"/>
                  </a:lnTo>
                  <a:lnTo>
                    <a:pt x="121" y="175"/>
                  </a:lnTo>
                  <a:lnTo>
                    <a:pt x="96" y="175"/>
                  </a:lnTo>
                  <a:lnTo>
                    <a:pt x="70" y="169"/>
                  </a:lnTo>
                  <a:lnTo>
                    <a:pt x="40" y="157"/>
                  </a:lnTo>
                  <a:lnTo>
                    <a:pt x="9" y="139"/>
                  </a:lnTo>
                  <a:lnTo>
                    <a:pt x="13" y="140"/>
                  </a:lnTo>
                  <a:lnTo>
                    <a:pt x="20" y="143"/>
                  </a:lnTo>
                  <a:lnTo>
                    <a:pt x="32" y="147"/>
                  </a:lnTo>
                  <a:lnTo>
                    <a:pt x="48" y="149"/>
                  </a:lnTo>
                  <a:lnTo>
                    <a:pt x="66" y="151"/>
                  </a:lnTo>
                  <a:lnTo>
                    <a:pt x="87" y="151"/>
                  </a:lnTo>
                  <a:lnTo>
                    <a:pt x="109" y="147"/>
                  </a:lnTo>
                  <a:lnTo>
                    <a:pt x="131" y="138"/>
                  </a:lnTo>
                  <a:lnTo>
                    <a:pt x="153" y="125"/>
                  </a:lnTo>
                  <a:lnTo>
                    <a:pt x="149" y="126"/>
                  </a:lnTo>
                  <a:lnTo>
                    <a:pt x="140" y="128"/>
                  </a:lnTo>
                  <a:lnTo>
                    <a:pt x="127" y="132"/>
                  </a:lnTo>
                  <a:lnTo>
                    <a:pt x="109" y="136"/>
                  </a:lnTo>
                  <a:lnTo>
                    <a:pt x="88" y="138"/>
                  </a:lnTo>
                  <a:lnTo>
                    <a:pt x="66" y="138"/>
                  </a:lnTo>
                  <a:lnTo>
                    <a:pt x="44" y="135"/>
                  </a:lnTo>
                  <a:lnTo>
                    <a:pt x="22" y="128"/>
                  </a:lnTo>
                  <a:lnTo>
                    <a:pt x="0" y="117"/>
                  </a:lnTo>
                  <a:lnTo>
                    <a:pt x="1" y="114"/>
                  </a:lnTo>
                  <a:lnTo>
                    <a:pt x="2" y="109"/>
                  </a:lnTo>
                  <a:lnTo>
                    <a:pt x="6" y="101"/>
                  </a:lnTo>
                  <a:lnTo>
                    <a:pt x="11" y="91"/>
                  </a:lnTo>
                  <a:lnTo>
                    <a:pt x="18" y="79"/>
                  </a:lnTo>
                  <a:lnTo>
                    <a:pt x="27" y="66"/>
                  </a:lnTo>
                  <a:lnTo>
                    <a:pt x="37" y="53"/>
                  </a:lnTo>
                  <a:lnTo>
                    <a:pt x="49" y="40"/>
                  </a:lnTo>
                  <a:lnTo>
                    <a:pt x="65" y="27"/>
                  </a:lnTo>
                  <a:lnTo>
                    <a:pt x="80" y="17"/>
                  </a:lnTo>
                  <a:lnTo>
                    <a:pt x="100" y="9"/>
                  </a:lnTo>
                  <a:lnTo>
                    <a:pt x="121" y="3"/>
                  </a:lnTo>
                  <a:lnTo>
                    <a:pt x="145" y="0"/>
                  </a:lnTo>
                  <a:close/>
                </a:path>
              </a:pathLst>
            </a:custGeom>
            <a:solidFill>
              <a:schemeClr val="accent4">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37" name="任意多边形: 形状 36"/>
            <p:cNvSpPr>
              <a:spLocks/>
            </p:cNvSpPr>
            <p:nvPr/>
          </p:nvSpPr>
          <p:spPr bwMode="auto">
            <a:xfrm>
              <a:off x="4374803" y="1786731"/>
              <a:ext cx="280988" cy="422275"/>
            </a:xfrm>
            <a:custGeom>
              <a:avLst/>
              <a:gdLst>
                <a:gd name="T0" fmla="*/ 35 w 177"/>
                <a:gd name="T1" fmla="*/ 0 h 266"/>
                <a:gd name="T2" fmla="*/ 38 w 177"/>
                <a:gd name="T3" fmla="*/ 1 h 266"/>
                <a:gd name="T4" fmla="*/ 45 w 177"/>
                <a:gd name="T5" fmla="*/ 4 h 266"/>
                <a:gd name="T6" fmla="*/ 54 w 177"/>
                <a:gd name="T7" fmla="*/ 8 h 266"/>
                <a:gd name="T8" fmla="*/ 67 w 177"/>
                <a:gd name="T9" fmla="*/ 13 h 266"/>
                <a:gd name="T10" fmla="*/ 81 w 177"/>
                <a:gd name="T11" fmla="*/ 21 h 266"/>
                <a:gd name="T12" fmla="*/ 95 w 177"/>
                <a:gd name="T13" fmla="*/ 30 h 266"/>
                <a:gd name="T14" fmla="*/ 111 w 177"/>
                <a:gd name="T15" fmla="*/ 40 h 266"/>
                <a:gd name="T16" fmla="*/ 126 w 177"/>
                <a:gd name="T17" fmla="*/ 53 h 266"/>
                <a:gd name="T18" fmla="*/ 142 w 177"/>
                <a:gd name="T19" fmla="*/ 67 h 266"/>
                <a:gd name="T20" fmla="*/ 155 w 177"/>
                <a:gd name="T21" fmla="*/ 84 h 266"/>
                <a:gd name="T22" fmla="*/ 165 w 177"/>
                <a:gd name="T23" fmla="*/ 102 h 266"/>
                <a:gd name="T24" fmla="*/ 173 w 177"/>
                <a:gd name="T25" fmla="*/ 123 h 266"/>
                <a:gd name="T26" fmla="*/ 177 w 177"/>
                <a:gd name="T27" fmla="*/ 146 h 266"/>
                <a:gd name="T28" fmla="*/ 176 w 177"/>
                <a:gd name="T29" fmla="*/ 171 h 266"/>
                <a:gd name="T30" fmla="*/ 171 w 177"/>
                <a:gd name="T31" fmla="*/ 197 h 266"/>
                <a:gd name="T32" fmla="*/ 159 w 177"/>
                <a:gd name="T33" fmla="*/ 226 h 266"/>
                <a:gd name="T34" fmla="*/ 141 w 177"/>
                <a:gd name="T35" fmla="*/ 257 h 266"/>
                <a:gd name="T36" fmla="*/ 141 w 177"/>
                <a:gd name="T37" fmla="*/ 254 h 266"/>
                <a:gd name="T38" fmla="*/ 143 w 177"/>
                <a:gd name="T39" fmla="*/ 246 h 266"/>
                <a:gd name="T40" fmla="*/ 147 w 177"/>
                <a:gd name="T41" fmla="*/ 235 h 266"/>
                <a:gd name="T42" fmla="*/ 150 w 177"/>
                <a:gd name="T43" fmla="*/ 219 h 266"/>
                <a:gd name="T44" fmla="*/ 151 w 177"/>
                <a:gd name="T45" fmla="*/ 200 h 266"/>
                <a:gd name="T46" fmla="*/ 151 w 177"/>
                <a:gd name="T47" fmla="*/ 180 h 266"/>
                <a:gd name="T48" fmla="*/ 147 w 177"/>
                <a:gd name="T49" fmla="*/ 158 h 266"/>
                <a:gd name="T50" fmla="*/ 139 w 177"/>
                <a:gd name="T51" fmla="*/ 136 h 266"/>
                <a:gd name="T52" fmla="*/ 126 w 177"/>
                <a:gd name="T53" fmla="*/ 114 h 266"/>
                <a:gd name="T54" fmla="*/ 128 w 177"/>
                <a:gd name="T55" fmla="*/ 117 h 266"/>
                <a:gd name="T56" fmla="*/ 130 w 177"/>
                <a:gd name="T57" fmla="*/ 126 h 266"/>
                <a:gd name="T58" fmla="*/ 133 w 177"/>
                <a:gd name="T59" fmla="*/ 140 h 266"/>
                <a:gd name="T60" fmla="*/ 137 w 177"/>
                <a:gd name="T61" fmla="*/ 158 h 266"/>
                <a:gd name="T62" fmla="*/ 138 w 177"/>
                <a:gd name="T63" fmla="*/ 178 h 266"/>
                <a:gd name="T64" fmla="*/ 138 w 177"/>
                <a:gd name="T65" fmla="*/ 200 h 266"/>
                <a:gd name="T66" fmla="*/ 136 w 177"/>
                <a:gd name="T67" fmla="*/ 223 h 266"/>
                <a:gd name="T68" fmla="*/ 129 w 177"/>
                <a:gd name="T69" fmla="*/ 245 h 266"/>
                <a:gd name="T70" fmla="*/ 117 w 177"/>
                <a:gd name="T71" fmla="*/ 266 h 266"/>
                <a:gd name="T72" fmla="*/ 116 w 177"/>
                <a:gd name="T73" fmla="*/ 266 h 266"/>
                <a:gd name="T74" fmla="*/ 110 w 177"/>
                <a:gd name="T75" fmla="*/ 263 h 266"/>
                <a:gd name="T76" fmla="*/ 102 w 177"/>
                <a:gd name="T77" fmla="*/ 261 h 266"/>
                <a:gd name="T78" fmla="*/ 91 w 177"/>
                <a:gd name="T79" fmla="*/ 256 h 266"/>
                <a:gd name="T80" fmla="*/ 80 w 177"/>
                <a:gd name="T81" fmla="*/ 248 h 266"/>
                <a:gd name="T82" fmla="*/ 67 w 177"/>
                <a:gd name="T83" fmla="*/ 240 h 266"/>
                <a:gd name="T84" fmla="*/ 54 w 177"/>
                <a:gd name="T85" fmla="*/ 230 h 266"/>
                <a:gd name="T86" fmla="*/ 41 w 177"/>
                <a:gd name="T87" fmla="*/ 217 h 266"/>
                <a:gd name="T88" fmla="*/ 29 w 177"/>
                <a:gd name="T89" fmla="*/ 202 h 266"/>
                <a:gd name="T90" fmla="*/ 17 w 177"/>
                <a:gd name="T91" fmla="*/ 185 h 266"/>
                <a:gd name="T92" fmla="*/ 9 w 177"/>
                <a:gd name="T93" fmla="*/ 167 h 266"/>
                <a:gd name="T94" fmla="*/ 3 w 177"/>
                <a:gd name="T95" fmla="*/ 145 h 266"/>
                <a:gd name="T96" fmla="*/ 0 w 177"/>
                <a:gd name="T97" fmla="*/ 122 h 266"/>
                <a:gd name="T98" fmla="*/ 2 w 177"/>
                <a:gd name="T99" fmla="*/ 96 h 266"/>
                <a:gd name="T100" fmla="*/ 8 w 177"/>
                <a:gd name="T101" fmla="*/ 66 h 266"/>
                <a:gd name="T102" fmla="*/ 19 w 177"/>
                <a:gd name="T103" fmla="*/ 35 h 266"/>
                <a:gd name="T104" fmla="*/ 35 w 177"/>
                <a:gd name="T10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7" h="266">
                  <a:moveTo>
                    <a:pt x="35" y="0"/>
                  </a:moveTo>
                  <a:lnTo>
                    <a:pt x="38" y="1"/>
                  </a:lnTo>
                  <a:lnTo>
                    <a:pt x="45" y="4"/>
                  </a:lnTo>
                  <a:lnTo>
                    <a:pt x="54" y="8"/>
                  </a:lnTo>
                  <a:lnTo>
                    <a:pt x="67" y="13"/>
                  </a:lnTo>
                  <a:lnTo>
                    <a:pt x="81" y="21"/>
                  </a:lnTo>
                  <a:lnTo>
                    <a:pt x="95" y="30"/>
                  </a:lnTo>
                  <a:lnTo>
                    <a:pt x="111" y="40"/>
                  </a:lnTo>
                  <a:lnTo>
                    <a:pt x="126" y="53"/>
                  </a:lnTo>
                  <a:lnTo>
                    <a:pt x="142" y="67"/>
                  </a:lnTo>
                  <a:lnTo>
                    <a:pt x="155" y="84"/>
                  </a:lnTo>
                  <a:lnTo>
                    <a:pt x="165" y="102"/>
                  </a:lnTo>
                  <a:lnTo>
                    <a:pt x="173" y="123"/>
                  </a:lnTo>
                  <a:lnTo>
                    <a:pt x="177" y="146"/>
                  </a:lnTo>
                  <a:lnTo>
                    <a:pt x="176" y="171"/>
                  </a:lnTo>
                  <a:lnTo>
                    <a:pt x="171" y="197"/>
                  </a:lnTo>
                  <a:lnTo>
                    <a:pt x="159" y="226"/>
                  </a:lnTo>
                  <a:lnTo>
                    <a:pt x="141" y="257"/>
                  </a:lnTo>
                  <a:lnTo>
                    <a:pt x="141" y="254"/>
                  </a:lnTo>
                  <a:lnTo>
                    <a:pt x="143" y="246"/>
                  </a:lnTo>
                  <a:lnTo>
                    <a:pt x="147" y="235"/>
                  </a:lnTo>
                  <a:lnTo>
                    <a:pt x="150" y="219"/>
                  </a:lnTo>
                  <a:lnTo>
                    <a:pt x="151" y="200"/>
                  </a:lnTo>
                  <a:lnTo>
                    <a:pt x="151" y="180"/>
                  </a:lnTo>
                  <a:lnTo>
                    <a:pt x="147" y="158"/>
                  </a:lnTo>
                  <a:lnTo>
                    <a:pt x="139" y="136"/>
                  </a:lnTo>
                  <a:lnTo>
                    <a:pt x="126" y="114"/>
                  </a:lnTo>
                  <a:lnTo>
                    <a:pt x="128" y="117"/>
                  </a:lnTo>
                  <a:lnTo>
                    <a:pt x="130" y="126"/>
                  </a:lnTo>
                  <a:lnTo>
                    <a:pt x="133" y="140"/>
                  </a:lnTo>
                  <a:lnTo>
                    <a:pt x="137" y="158"/>
                  </a:lnTo>
                  <a:lnTo>
                    <a:pt x="138" y="178"/>
                  </a:lnTo>
                  <a:lnTo>
                    <a:pt x="138" y="200"/>
                  </a:lnTo>
                  <a:lnTo>
                    <a:pt x="136" y="223"/>
                  </a:lnTo>
                  <a:lnTo>
                    <a:pt x="129" y="245"/>
                  </a:lnTo>
                  <a:lnTo>
                    <a:pt x="117" y="266"/>
                  </a:lnTo>
                  <a:lnTo>
                    <a:pt x="116" y="266"/>
                  </a:lnTo>
                  <a:lnTo>
                    <a:pt x="110" y="263"/>
                  </a:lnTo>
                  <a:lnTo>
                    <a:pt x="102" y="261"/>
                  </a:lnTo>
                  <a:lnTo>
                    <a:pt x="91" y="256"/>
                  </a:lnTo>
                  <a:lnTo>
                    <a:pt x="80" y="248"/>
                  </a:lnTo>
                  <a:lnTo>
                    <a:pt x="67" y="240"/>
                  </a:lnTo>
                  <a:lnTo>
                    <a:pt x="54" y="230"/>
                  </a:lnTo>
                  <a:lnTo>
                    <a:pt x="41" y="217"/>
                  </a:lnTo>
                  <a:lnTo>
                    <a:pt x="29" y="202"/>
                  </a:lnTo>
                  <a:lnTo>
                    <a:pt x="17" y="185"/>
                  </a:lnTo>
                  <a:lnTo>
                    <a:pt x="9" y="167"/>
                  </a:lnTo>
                  <a:lnTo>
                    <a:pt x="3" y="145"/>
                  </a:lnTo>
                  <a:lnTo>
                    <a:pt x="0" y="122"/>
                  </a:lnTo>
                  <a:lnTo>
                    <a:pt x="2" y="96"/>
                  </a:lnTo>
                  <a:lnTo>
                    <a:pt x="8" y="66"/>
                  </a:lnTo>
                  <a:lnTo>
                    <a:pt x="19" y="35"/>
                  </a:lnTo>
                  <a:lnTo>
                    <a:pt x="35" y="0"/>
                  </a:lnTo>
                  <a:close/>
                </a:path>
              </a:pathLst>
            </a:custGeom>
            <a:solidFill>
              <a:schemeClr val="accent4">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38" name="任意多边形: 形状 37"/>
            <p:cNvSpPr>
              <a:spLocks/>
            </p:cNvSpPr>
            <p:nvPr/>
          </p:nvSpPr>
          <p:spPr bwMode="auto">
            <a:xfrm>
              <a:off x="4827240" y="1767681"/>
              <a:ext cx="280988" cy="406400"/>
            </a:xfrm>
            <a:custGeom>
              <a:avLst/>
              <a:gdLst>
                <a:gd name="T0" fmla="*/ 149 w 177"/>
                <a:gd name="T1" fmla="*/ 0 h 256"/>
                <a:gd name="T2" fmla="*/ 151 w 177"/>
                <a:gd name="T3" fmla="*/ 3 h 256"/>
                <a:gd name="T4" fmla="*/ 153 w 177"/>
                <a:gd name="T5" fmla="*/ 9 h 256"/>
                <a:gd name="T6" fmla="*/ 157 w 177"/>
                <a:gd name="T7" fmla="*/ 18 h 256"/>
                <a:gd name="T8" fmla="*/ 162 w 177"/>
                <a:gd name="T9" fmla="*/ 31 h 256"/>
                <a:gd name="T10" fmla="*/ 166 w 177"/>
                <a:gd name="T11" fmla="*/ 47 h 256"/>
                <a:gd name="T12" fmla="*/ 172 w 177"/>
                <a:gd name="T13" fmla="*/ 64 h 256"/>
                <a:gd name="T14" fmla="*/ 174 w 177"/>
                <a:gd name="T15" fmla="*/ 82 h 256"/>
                <a:gd name="T16" fmla="*/ 177 w 177"/>
                <a:gd name="T17" fmla="*/ 103 h 256"/>
                <a:gd name="T18" fmla="*/ 177 w 177"/>
                <a:gd name="T19" fmla="*/ 123 h 256"/>
                <a:gd name="T20" fmla="*/ 174 w 177"/>
                <a:gd name="T21" fmla="*/ 144 h 256"/>
                <a:gd name="T22" fmla="*/ 168 w 177"/>
                <a:gd name="T23" fmla="*/ 165 h 256"/>
                <a:gd name="T24" fmla="*/ 159 w 177"/>
                <a:gd name="T25" fmla="*/ 184 h 256"/>
                <a:gd name="T26" fmla="*/ 146 w 177"/>
                <a:gd name="T27" fmla="*/ 203 h 256"/>
                <a:gd name="T28" fmla="*/ 129 w 177"/>
                <a:gd name="T29" fmla="*/ 219 h 256"/>
                <a:gd name="T30" fmla="*/ 105 w 177"/>
                <a:gd name="T31" fmla="*/ 235 h 256"/>
                <a:gd name="T32" fmla="*/ 77 w 177"/>
                <a:gd name="T33" fmla="*/ 247 h 256"/>
                <a:gd name="T34" fmla="*/ 42 w 177"/>
                <a:gd name="T35" fmla="*/ 256 h 256"/>
                <a:gd name="T36" fmla="*/ 44 w 177"/>
                <a:gd name="T37" fmla="*/ 255 h 256"/>
                <a:gd name="T38" fmla="*/ 52 w 177"/>
                <a:gd name="T39" fmla="*/ 251 h 256"/>
                <a:gd name="T40" fmla="*/ 62 w 177"/>
                <a:gd name="T41" fmla="*/ 244 h 256"/>
                <a:gd name="T42" fmla="*/ 75 w 177"/>
                <a:gd name="T43" fmla="*/ 235 h 256"/>
                <a:gd name="T44" fmla="*/ 90 w 177"/>
                <a:gd name="T45" fmla="*/ 223 h 256"/>
                <a:gd name="T46" fmla="*/ 104 w 177"/>
                <a:gd name="T47" fmla="*/ 209 h 256"/>
                <a:gd name="T48" fmla="*/ 117 w 177"/>
                <a:gd name="T49" fmla="*/ 191 h 256"/>
                <a:gd name="T50" fmla="*/ 126 w 177"/>
                <a:gd name="T51" fmla="*/ 169 h 256"/>
                <a:gd name="T52" fmla="*/ 133 w 177"/>
                <a:gd name="T53" fmla="*/ 144 h 256"/>
                <a:gd name="T54" fmla="*/ 131 w 177"/>
                <a:gd name="T55" fmla="*/ 148 h 256"/>
                <a:gd name="T56" fmla="*/ 127 w 177"/>
                <a:gd name="T57" fmla="*/ 156 h 256"/>
                <a:gd name="T58" fmla="*/ 120 w 177"/>
                <a:gd name="T59" fmla="*/ 168 h 256"/>
                <a:gd name="T60" fmla="*/ 109 w 177"/>
                <a:gd name="T61" fmla="*/ 183 h 256"/>
                <a:gd name="T62" fmla="*/ 96 w 177"/>
                <a:gd name="T63" fmla="*/ 199 h 256"/>
                <a:gd name="T64" fmla="*/ 81 w 177"/>
                <a:gd name="T65" fmla="*/ 214 h 256"/>
                <a:gd name="T66" fmla="*/ 62 w 177"/>
                <a:gd name="T67" fmla="*/ 229 h 256"/>
                <a:gd name="T68" fmla="*/ 42 w 177"/>
                <a:gd name="T69" fmla="*/ 240 h 256"/>
                <a:gd name="T70" fmla="*/ 18 w 177"/>
                <a:gd name="T71" fmla="*/ 247 h 256"/>
                <a:gd name="T72" fmla="*/ 18 w 177"/>
                <a:gd name="T73" fmla="*/ 244 h 256"/>
                <a:gd name="T74" fmla="*/ 16 w 177"/>
                <a:gd name="T75" fmla="*/ 239 h 256"/>
                <a:gd name="T76" fmla="*/ 12 w 177"/>
                <a:gd name="T77" fmla="*/ 230 h 256"/>
                <a:gd name="T78" fmla="*/ 8 w 177"/>
                <a:gd name="T79" fmla="*/ 217 h 256"/>
                <a:gd name="T80" fmla="*/ 4 w 177"/>
                <a:gd name="T81" fmla="*/ 203 h 256"/>
                <a:gd name="T82" fmla="*/ 1 w 177"/>
                <a:gd name="T83" fmla="*/ 186 h 256"/>
                <a:gd name="T84" fmla="*/ 0 w 177"/>
                <a:gd name="T85" fmla="*/ 168 h 256"/>
                <a:gd name="T86" fmla="*/ 0 w 177"/>
                <a:gd name="T87" fmla="*/ 148 h 256"/>
                <a:gd name="T88" fmla="*/ 4 w 177"/>
                <a:gd name="T89" fmla="*/ 127 h 256"/>
                <a:gd name="T90" fmla="*/ 9 w 177"/>
                <a:gd name="T91" fmla="*/ 107 h 256"/>
                <a:gd name="T92" fmla="*/ 19 w 177"/>
                <a:gd name="T93" fmla="*/ 86 h 256"/>
                <a:gd name="T94" fmla="*/ 35 w 177"/>
                <a:gd name="T95" fmla="*/ 66 h 256"/>
                <a:gd name="T96" fmla="*/ 55 w 177"/>
                <a:gd name="T97" fmla="*/ 47 h 256"/>
                <a:gd name="T98" fmla="*/ 79 w 177"/>
                <a:gd name="T99" fmla="*/ 30 h 256"/>
                <a:gd name="T100" fmla="*/ 112 w 177"/>
                <a:gd name="T101" fmla="*/ 14 h 256"/>
                <a:gd name="T102" fmla="*/ 149 w 177"/>
                <a:gd name="T10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7" h="256">
                  <a:moveTo>
                    <a:pt x="149" y="0"/>
                  </a:moveTo>
                  <a:lnTo>
                    <a:pt x="151" y="3"/>
                  </a:lnTo>
                  <a:lnTo>
                    <a:pt x="153" y="9"/>
                  </a:lnTo>
                  <a:lnTo>
                    <a:pt x="157" y="18"/>
                  </a:lnTo>
                  <a:lnTo>
                    <a:pt x="162" y="31"/>
                  </a:lnTo>
                  <a:lnTo>
                    <a:pt x="166" y="47"/>
                  </a:lnTo>
                  <a:lnTo>
                    <a:pt x="172" y="64"/>
                  </a:lnTo>
                  <a:lnTo>
                    <a:pt x="174" y="82"/>
                  </a:lnTo>
                  <a:lnTo>
                    <a:pt x="177" y="103"/>
                  </a:lnTo>
                  <a:lnTo>
                    <a:pt x="177" y="123"/>
                  </a:lnTo>
                  <a:lnTo>
                    <a:pt x="174" y="144"/>
                  </a:lnTo>
                  <a:lnTo>
                    <a:pt x="168" y="165"/>
                  </a:lnTo>
                  <a:lnTo>
                    <a:pt x="159" y="184"/>
                  </a:lnTo>
                  <a:lnTo>
                    <a:pt x="146" y="203"/>
                  </a:lnTo>
                  <a:lnTo>
                    <a:pt x="129" y="219"/>
                  </a:lnTo>
                  <a:lnTo>
                    <a:pt x="105" y="235"/>
                  </a:lnTo>
                  <a:lnTo>
                    <a:pt x="77" y="247"/>
                  </a:lnTo>
                  <a:lnTo>
                    <a:pt x="42" y="256"/>
                  </a:lnTo>
                  <a:lnTo>
                    <a:pt x="44" y="255"/>
                  </a:lnTo>
                  <a:lnTo>
                    <a:pt x="52" y="251"/>
                  </a:lnTo>
                  <a:lnTo>
                    <a:pt x="62" y="244"/>
                  </a:lnTo>
                  <a:lnTo>
                    <a:pt x="75" y="235"/>
                  </a:lnTo>
                  <a:lnTo>
                    <a:pt x="90" y="223"/>
                  </a:lnTo>
                  <a:lnTo>
                    <a:pt x="104" y="209"/>
                  </a:lnTo>
                  <a:lnTo>
                    <a:pt x="117" y="191"/>
                  </a:lnTo>
                  <a:lnTo>
                    <a:pt x="126" y="169"/>
                  </a:lnTo>
                  <a:lnTo>
                    <a:pt x="133" y="144"/>
                  </a:lnTo>
                  <a:lnTo>
                    <a:pt x="131" y="148"/>
                  </a:lnTo>
                  <a:lnTo>
                    <a:pt x="127" y="156"/>
                  </a:lnTo>
                  <a:lnTo>
                    <a:pt x="120" y="168"/>
                  </a:lnTo>
                  <a:lnTo>
                    <a:pt x="109" y="183"/>
                  </a:lnTo>
                  <a:lnTo>
                    <a:pt x="96" y="199"/>
                  </a:lnTo>
                  <a:lnTo>
                    <a:pt x="81" y="214"/>
                  </a:lnTo>
                  <a:lnTo>
                    <a:pt x="62" y="229"/>
                  </a:lnTo>
                  <a:lnTo>
                    <a:pt x="42" y="240"/>
                  </a:lnTo>
                  <a:lnTo>
                    <a:pt x="18" y="247"/>
                  </a:lnTo>
                  <a:lnTo>
                    <a:pt x="18" y="244"/>
                  </a:lnTo>
                  <a:lnTo>
                    <a:pt x="16" y="239"/>
                  </a:lnTo>
                  <a:lnTo>
                    <a:pt x="12" y="230"/>
                  </a:lnTo>
                  <a:lnTo>
                    <a:pt x="8" y="217"/>
                  </a:lnTo>
                  <a:lnTo>
                    <a:pt x="4" y="203"/>
                  </a:lnTo>
                  <a:lnTo>
                    <a:pt x="1" y="186"/>
                  </a:lnTo>
                  <a:lnTo>
                    <a:pt x="0" y="168"/>
                  </a:lnTo>
                  <a:lnTo>
                    <a:pt x="0" y="148"/>
                  </a:lnTo>
                  <a:lnTo>
                    <a:pt x="4" y="127"/>
                  </a:lnTo>
                  <a:lnTo>
                    <a:pt x="9" y="107"/>
                  </a:lnTo>
                  <a:lnTo>
                    <a:pt x="19" y="86"/>
                  </a:lnTo>
                  <a:lnTo>
                    <a:pt x="35" y="66"/>
                  </a:lnTo>
                  <a:lnTo>
                    <a:pt x="55" y="47"/>
                  </a:lnTo>
                  <a:lnTo>
                    <a:pt x="79" y="30"/>
                  </a:lnTo>
                  <a:lnTo>
                    <a:pt x="112" y="14"/>
                  </a:lnTo>
                  <a:lnTo>
                    <a:pt x="149" y="0"/>
                  </a:lnTo>
                  <a:close/>
                </a:path>
              </a:pathLst>
            </a:custGeom>
            <a:solidFill>
              <a:schemeClr val="accent4">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39" name="任意多边形: 形状 38"/>
            <p:cNvSpPr>
              <a:spLocks/>
            </p:cNvSpPr>
            <p:nvPr/>
          </p:nvSpPr>
          <p:spPr bwMode="auto">
            <a:xfrm>
              <a:off x="5235228" y="2183606"/>
              <a:ext cx="423863" cy="280988"/>
            </a:xfrm>
            <a:custGeom>
              <a:avLst/>
              <a:gdLst>
                <a:gd name="T0" fmla="*/ 145 w 267"/>
                <a:gd name="T1" fmla="*/ 0 h 177"/>
                <a:gd name="T2" fmla="*/ 171 w 267"/>
                <a:gd name="T3" fmla="*/ 3 h 177"/>
                <a:gd name="T4" fmla="*/ 200 w 267"/>
                <a:gd name="T5" fmla="*/ 8 h 177"/>
                <a:gd name="T6" fmla="*/ 232 w 267"/>
                <a:gd name="T7" fmla="*/ 20 h 177"/>
                <a:gd name="T8" fmla="*/ 267 w 267"/>
                <a:gd name="T9" fmla="*/ 37 h 177"/>
                <a:gd name="T10" fmla="*/ 265 w 267"/>
                <a:gd name="T11" fmla="*/ 38 h 177"/>
                <a:gd name="T12" fmla="*/ 263 w 267"/>
                <a:gd name="T13" fmla="*/ 44 h 177"/>
                <a:gd name="T14" fmla="*/ 259 w 267"/>
                <a:gd name="T15" fmla="*/ 54 h 177"/>
                <a:gd name="T16" fmla="*/ 254 w 267"/>
                <a:gd name="T17" fmla="*/ 67 h 177"/>
                <a:gd name="T18" fmla="*/ 246 w 267"/>
                <a:gd name="T19" fmla="*/ 81 h 177"/>
                <a:gd name="T20" fmla="*/ 237 w 267"/>
                <a:gd name="T21" fmla="*/ 95 h 177"/>
                <a:gd name="T22" fmla="*/ 226 w 267"/>
                <a:gd name="T23" fmla="*/ 112 h 177"/>
                <a:gd name="T24" fmla="*/ 213 w 267"/>
                <a:gd name="T25" fmla="*/ 128 h 177"/>
                <a:gd name="T26" fmla="*/ 198 w 267"/>
                <a:gd name="T27" fmla="*/ 142 h 177"/>
                <a:gd name="T28" fmla="*/ 182 w 267"/>
                <a:gd name="T29" fmla="*/ 155 h 177"/>
                <a:gd name="T30" fmla="*/ 163 w 267"/>
                <a:gd name="T31" fmla="*/ 165 h 177"/>
                <a:gd name="T32" fmla="*/ 143 w 267"/>
                <a:gd name="T33" fmla="*/ 173 h 177"/>
                <a:gd name="T34" fmla="*/ 120 w 267"/>
                <a:gd name="T35" fmla="*/ 177 h 177"/>
                <a:gd name="T36" fmla="*/ 95 w 267"/>
                <a:gd name="T37" fmla="*/ 176 h 177"/>
                <a:gd name="T38" fmla="*/ 69 w 267"/>
                <a:gd name="T39" fmla="*/ 170 h 177"/>
                <a:gd name="T40" fmla="*/ 41 w 267"/>
                <a:gd name="T41" fmla="*/ 159 h 177"/>
                <a:gd name="T42" fmla="*/ 9 w 267"/>
                <a:gd name="T43" fmla="*/ 141 h 177"/>
                <a:gd name="T44" fmla="*/ 12 w 267"/>
                <a:gd name="T45" fmla="*/ 141 h 177"/>
                <a:gd name="T46" fmla="*/ 20 w 267"/>
                <a:gd name="T47" fmla="*/ 143 h 177"/>
                <a:gd name="T48" fmla="*/ 32 w 267"/>
                <a:gd name="T49" fmla="*/ 147 h 177"/>
                <a:gd name="T50" fmla="*/ 47 w 267"/>
                <a:gd name="T51" fmla="*/ 150 h 177"/>
                <a:gd name="T52" fmla="*/ 65 w 267"/>
                <a:gd name="T53" fmla="*/ 151 h 177"/>
                <a:gd name="T54" fmla="*/ 86 w 267"/>
                <a:gd name="T55" fmla="*/ 151 h 177"/>
                <a:gd name="T56" fmla="*/ 108 w 267"/>
                <a:gd name="T57" fmla="*/ 147 h 177"/>
                <a:gd name="T58" fmla="*/ 130 w 267"/>
                <a:gd name="T59" fmla="*/ 139 h 177"/>
                <a:gd name="T60" fmla="*/ 152 w 267"/>
                <a:gd name="T61" fmla="*/ 126 h 177"/>
                <a:gd name="T62" fmla="*/ 150 w 267"/>
                <a:gd name="T63" fmla="*/ 128 h 177"/>
                <a:gd name="T64" fmla="*/ 141 w 267"/>
                <a:gd name="T65" fmla="*/ 130 h 177"/>
                <a:gd name="T66" fmla="*/ 126 w 267"/>
                <a:gd name="T67" fmla="*/ 133 h 177"/>
                <a:gd name="T68" fmla="*/ 108 w 267"/>
                <a:gd name="T69" fmla="*/ 137 h 177"/>
                <a:gd name="T70" fmla="*/ 89 w 267"/>
                <a:gd name="T71" fmla="*/ 138 h 177"/>
                <a:gd name="T72" fmla="*/ 67 w 267"/>
                <a:gd name="T73" fmla="*/ 139 h 177"/>
                <a:gd name="T74" fmla="*/ 43 w 267"/>
                <a:gd name="T75" fmla="*/ 135 h 177"/>
                <a:gd name="T76" fmla="*/ 21 w 267"/>
                <a:gd name="T77" fmla="*/ 129 h 177"/>
                <a:gd name="T78" fmla="*/ 0 w 267"/>
                <a:gd name="T79" fmla="*/ 117 h 177"/>
                <a:gd name="T80" fmla="*/ 0 w 267"/>
                <a:gd name="T81" fmla="*/ 116 h 177"/>
                <a:gd name="T82" fmla="*/ 3 w 267"/>
                <a:gd name="T83" fmla="*/ 111 h 177"/>
                <a:gd name="T84" fmla="*/ 6 w 267"/>
                <a:gd name="T85" fmla="*/ 102 h 177"/>
                <a:gd name="T86" fmla="*/ 11 w 267"/>
                <a:gd name="T87" fmla="*/ 91 h 177"/>
                <a:gd name="T88" fmla="*/ 19 w 267"/>
                <a:gd name="T89" fmla="*/ 80 h 177"/>
                <a:gd name="T90" fmla="*/ 26 w 267"/>
                <a:gd name="T91" fmla="*/ 67 h 177"/>
                <a:gd name="T92" fmla="*/ 37 w 267"/>
                <a:gd name="T93" fmla="*/ 54 h 177"/>
                <a:gd name="T94" fmla="*/ 50 w 267"/>
                <a:gd name="T95" fmla="*/ 41 h 177"/>
                <a:gd name="T96" fmla="*/ 64 w 267"/>
                <a:gd name="T97" fmla="*/ 29 h 177"/>
                <a:gd name="T98" fmla="*/ 81 w 267"/>
                <a:gd name="T99" fmla="*/ 18 h 177"/>
                <a:gd name="T100" fmla="*/ 99 w 267"/>
                <a:gd name="T101" fmla="*/ 9 h 177"/>
                <a:gd name="T102" fmla="*/ 121 w 267"/>
                <a:gd name="T103" fmla="*/ 3 h 177"/>
                <a:gd name="T104" fmla="*/ 145 w 267"/>
                <a:gd name="T105"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7" h="177">
                  <a:moveTo>
                    <a:pt x="145" y="0"/>
                  </a:moveTo>
                  <a:lnTo>
                    <a:pt x="171" y="3"/>
                  </a:lnTo>
                  <a:lnTo>
                    <a:pt x="200" y="8"/>
                  </a:lnTo>
                  <a:lnTo>
                    <a:pt x="232" y="20"/>
                  </a:lnTo>
                  <a:lnTo>
                    <a:pt x="267" y="37"/>
                  </a:lnTo>
                  <a:lnTo>
                    <a:pt x="265" y="38"/>
                  </a:lnTo>
                  <a:lnTo>
                    <a:pt x="263" y="44"/>
                  </a:lnTo>
                  <a:lnTo>
                    <a:pt x="259" y="54"/>
                  </a:lnTo>
                  <a:lnTo>
                    <a:pt x="254" y="67"/>
                  </a:lnTo>
                  <a:lnTo>
                    <a:pt x="246" y="81"/>
                  </a:lnTo>
                  <a:lnTo>
                    <a:pt x="237" y="95"/>
                  </a:lnTo>
                  <a:lnTo>
                    <a:pt x="226" y="112"/>
                  </a:lnTo>
                  <a:lnTo>
                    <a:pt x="213" y="128"/>
                  </a:lnTo>
                  <a:lnTo>
                    <a:pt x="198" y="142"/>
                  </a:lnTo>
                  <a:lnTo>
                    <a:pt x="182" y="155"/>
                  </a:lnTo>
                  <a:lnTo>
                    <a:pt x="163" y="165"/>
                  </a:lnTo>
                  <a:lnTo>
                    <a:pt x="143" y="173"/>
                  </a:lnTo>
                  <a:lnTo>
                    <a:pt x="120" y="177"/>
                  </a:lnTo>
                  <a:lnTo>
                    <a:pt x="95" y="176"/>
                  </a:lnTo>
                  <a:lnTo>
                    <a:pt x="69" y="170"/>
                  </a:lnTo>
                  <a:lnTo>
                    <a:pt x="41" y="159"/>
                  </a:lnTo>
                  <a:lnTo>
                    <a:pt x="9" y="141"/>
                  </a:lnTo>
                  <a:lnTo>
                    <a:pt x="12" y="141"/>
                  </a:lnTo>
                  <a:lnTo>
                    <a:pt x="20" y="143"/>
                  </a:lnTo>
                  <a:lnTo>
                    <a:pt x="32" y="147"/>
                  </a:lnTo>
                  <a:lnTo>
                    <a:pt x="47" y="150"/>
                  </a:lnTo>
                  <a:lnTo>
                    <a:pt x="65" y="151"/>
                  </a:lnTo>
                  <a:lnTo>
                    <a:pt x="86" y="151"/>
                  </a:lnTo>
                  <a:lnTo>
                    <a:pt x="108" y="147"/>
                  </a:lnTo>
                  <a:lnTo>
                    <a:pt x="130" y="139"/>
                  </a:lnTo>
                  <a:lnTo>
                    <a:pt x="152" y="126"/>
                  </a:lnTo>
                  <a:lnTo>
                    <a:pt x="150" y="128"/>
                  </a:lnTo>
                  <a:lnTo>
                    <a:pt x="141" y="130"/>
                  </a:lnTo>
                  <a:lnTo>
                    <a:pt x="126" y="133"/>
                  </a:lnTo>
                  <a:lnTo>
                    <a:pt x="108" y="137"/>
                  </a:lnTo>
                  <a:lnTo>
                    <a:pt x="89" y="138"/>
                  </a:lnTo>
                  <a:lnTo>
                    <a:pt x="67" y="139"/>
                  </a:lnTo>
                  <a:lnTo>
                    <a:pt x="43" y="135"/>
                  </a:lnTo>
                  <a:lnTo>
                    <a:pt x="21" y="129"/>
                  </a:lnTo>
                  <a:lnTo>
                    <a:pt x="0" y="117"/>
                  </a:lnTo>
                  <a:lnTo>
                    <a:pt x="0" y="116"/>
                  </a:lnTo>
                  <a:lnTo>
                    <a:pt x="3" y="111"/>
                  </a:lnTo>
                  <a:lnTo>
                    <a:pt x="6" y="102"/>
                  </a:lnTo>
                  <a:lnTo>
                    <a:pt x="11" y="91"/>
                  </a:lnTo>
                  <a:lnTo>
                    <a:pt x="19" y="80"/>
                  </a:lnTo>
                  <a:lnTo>
                    <a:pt x="26" y="67"/>
                  </a:lnTo>
                  <a:lnTo>
                    <a:pt x="37" y="54"/>
                  </a:lnTo>
                  <a:lnTo>
                    <a:pt x="50" y="41"/>
                  </a:lnTo>
                  <a:lnTo>
                    <a:pt x="64" y="29"/>
                  </a:lnTo>
                  <a:lnTo>
                    <a:pt x="81" y="18"/>
                  </a:lnTo>
                  <a:lnTo>
                    <a:pt x="99" y="9"/>
                  </a:lnTo>
                  <a:lnTo>
                    <a:pt x="121" y="3"/>
                  </a:lnTo>
                  <a:lnTo>
                    <a:pt x="145" y="0"/>
                  </a:lnTo>
                  <a:close/>
                </a:path>
              </a:pathLst>
            </a:custGeom>
            <a:solidFill>
              <a:schemeClr val="accent4">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40" name="任意多边形: 形状 39"/>
            <p:cNvSpPr>
              <a:spLocks/>
            </p:cNvSpPr>
            <p:nvPr/>
          </p:nvSpPr>
          <p:spPr bwMode="auto">
            <a:xfrm>
              <a:off x="5162203" y="2720181"/>
              <a:ext cx="422275" cy="277813"/>
            </a:xfrm>
            <a:custGeom>
              <a:avLst/>
              <a:gdLst>
                <a:gd name="T0" fmla="*/ 145 w 266"/>
                <a:gd name="T1" fmla="*/ 0 h 175"/>
                <a:gd name="T2" fmla="*/ 171 w 266"/>
                <a:gd name="T3" fmla="*/ 1 h 175"/>
                <a:gd name="T4" fmla="*/ 200 w 266"/>
                <a:gd name="T5" fmla="*/ 6 h 175"/>
                <a:gd name="T6" fmla="*/ 232 w 266"/>
                <a:gd name="T7" fmla="*/ 18 h 175"/>
                <a:gd name="T8" fmla="*/ 266 w 266"/>
                <a:gd name="T9" fmla="*/ 35 h 175"/>
                <a:gd name="T10" fmla="*/ 266 w 266"/>
                <a:gd name="T11" fmla="*/ 36 h 175"/>
                <a:gd name="T12" fmla="*/ 263 w 266"/>
                <a:gd name="T13" fmla="*/ 43 h 175"/>
                <a:gd name="T14" fmla="*/ 259 w 266"/>
                <a:gd name="T15" fmla="*/ 52 h 175"/>
                <a:gd name="T16" fmla="*/ 253 w 266"/>
                <a:gd name="T17" fmla="*/ 65 h 175"/>
                <a:gd name="T18" fmla="*/ 246 w 266"/>
                <a:gd name="T19" fmla="*/ 79 h 175"/>
                <a:gd name="T20" fmla="*/ 237 w 266"/>
                <a:gd name="T21" fmla="*/ 93 h 175"/>
                <a:gd name="T22" fmla="*/ 226 w 266"/>
                <a:gd name="T23" fmla="*/ 110 h 175"/>
                <a:gd name="T24" fmla="*/ 213 w 266"/>
                <a:gd name="T25" fmla="*/ 126 h 175"/>
                <a:gd name="T26" fmla="*/ 198 w 266"/>
                <a:gd name="T27" fmla="*/ 140 h 175"/>
                <a:gd name="T28" fmla="*/ 181 w 266"/>
                <a:gd name="T29" fmla="*/ 153 h 175"/>
                <a:gd name="T30" fmla="*/ 163 w 266"/>
                <a:gd name="T31" fmla="*/ 163 h 175"/>
                <a:gd name="T32" fmla="*/ 143 w 266"/>
                <a:gd name="T33" fmla="*/ 171 h 175"/>
                <a:gd name="T34" fmla="*/ 120 w 266"/>
                <a:gd name="T35" fmla="*/ 175 h 175"/>
                <a:gd name="T36" fmla="*/ 96 w 266"/>
                <a:gd name="T37" fmla="*/ 174 h 175"/>
                <a:gd name="T38" fmla="*/ 70 w 266"/>
                <a:gd name="T39" fmla="*/ 169 h 175"/>
                <a:gd name="T40" fmla="*/ 40 w 266"/>
                <a:gd name="T41" fmla="*/ 157 h 175"/>
                <a:gd name="T42" fmla="*/ 9 w 266"/>
                <a:gd name="T43" fmla="*/ 139 h 175"/>
                <a:gd name="T44" fmla="*/ 13 w 266"/>
                <a:gd name="T45" fmla="*/ 140 h 175"/>
                <a:gd name="T46" fmla="*/ 20 w 266"/>
                <a:gd name="T47" fmla="*/ 143 h 175"/>
                <a:gd name="T48" fmla="*/ 32 w 266"/>
                <a:gd name="T49" fmla="*/ 145 h 175"/>
                <a:gd name="T50" fmla="*/ 48 w 266"/>
                <a:gd name="T51" fmla="*/ 148 h 175"/>
                <a:gd name="T52" fmla="*/ 66 w 266"/>
                <a:gd name="T53" fmla="*/ 149 h 175"/>
                <a:gd name="T54" fmla="*/ 87 w 266"/>
                <a:gd name="T55" fmla="*/ 149 h 175"/>
                <a:gd name="T56" fmla="*/ 109 w 266"/>
                <a:gd name="T57" fmla="*/ 145 h 175"/>
                <a:gd name="T58" fmla="*/ 131 w 266"/>
                <a:gd name="T59" fmla="*/ 137 h 175"/>
                <a:gd name="T60" fmla="*/ 153 w 266"/>
                <a:gd name="T61" fmla="*/ 124 h 175"/>
                <a:gd name="T62" fmla="*/ 149 w 266"/>
                <a:gd name="T63" fmla="*/ 126 h 175"/>
                <a:gd name="T64" fmla="*/ 140 w 266"/>
                <a:gd name="T65" fmla="*/ 128 h 175"/>
                <a:gd name="T66" fmla="*/ 127 w 266"/>
                <a:gd name="T67" fmla="*/ 131 h 175"/>
                <a:gd name="T68" fmla="*/ 109 w 266"/>
                <a:gd name="T69" fmla="*/ 135 h 175"/>
                <a:gd name="T70" fmla="*/ 88 w 266"/>
                <a:gd name="T71" fmla="*/ 137 h 175"/>
                <a:gd name="T72" fmla="*/ 66 w 266"/>
                <a:gd name="T73" fmla="*/ 137 h 175"/>
                <a:gd name="T74" fmla="*/ 44 w 266"/>
                <a:gd name="T75" fmla="*/ 134 h 175"/>
                <a:gd name="T76" fmla="*/ 22 w 266"/>
                <a:gd name="T77" fmla="*/ 127 h 175"/>
                <a:gd name="T78" fmla="*/ 0 w 266"/>
                <a:gd name="T79" fmla="*/ 115 h 175"/>
                <a:gd name="T80" fmla="*/ 1 w 266"/>
                <a:gd name="T81" fmla="*/ 114 h 175"/>
                <a:gd name="T82" fmla="*/ 2 w 266"/>
                <a:gd name="T83" fmla="*/ 109 h 175"/>
                <a:gd name="T84" fmla="*/ 6 w 266"/>
                <a:gd name="T85" fmla="*/ 100 h 175"/>
                <a:gd name="T86" fmla="*/ 11 w 266"/>
                <a:gd name="T87" fmla="*/ 89 h 175"/>
                <a:gd name="T88" fmla="*/ 18 w 266"/>
                <a:gd name="T89" fmla="*/ 78 h 175"/>
                <a:gd name="T90" fmla="*/ 27 w 266"/>
                <a:gd name="T91" fmla="*/ 65 h 175"/>
                <a:gd name="T92" fmla="*/ 37 w 266"/>
                <a:gd name="T93" fmla="*/ 52 h 175"/>
                <a:gd name="T94" fmla="*/ 49 w 266"/>
                <a:gd name="T95" fmla="*/ 39 h 175"/>
                <a:gd name="T96" fmla="*/ 65 w 266"/>
                <a:gd name="T97" fmla="*/ 27 h 175"/>
                <a:gd name="T98" fmla="*/ 80 w 266"/>
                <a:gd name="T99" fmla="*/ 17 h 175"/>
                <a:gd name="T100" fmla="*/ 100 w 266"/>
                <a:gd name="T101" fmla="*/ 8 h 175"/>
                <a:gd name="T102" fmla="*/ 120 w 266"/>
                <a:gd name="T103" fmla="*/ 1 h 175"/>
                <a:gd name="T104" fmla="*/ 145 w 266"/>
                <a:gd name="T105"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6" h="175">
                  <a:moveTo>
                    <a:pt x="145" y="0"/>
                  </a:moveTo>
                  <a:lnTo>
                    <a:pt x="171" y="1"/>
                  </a:lnTo>
                  <a:lnTo>
                    <a:pt x="200" y="6"/>
                  </a:lnTo>
                  <a:lnTo>
                    <a:pt x="232" y="18"/>
                  </a:lnTo>
                  <a:lnTo>
                    <a:pt x="266" y="35"/>
                  </a:lnTo>
                  <a:lnTo>
                    <a:pt x="266" y="36"/>
                  </a:lnTo>
                  <a:lnTo>
                    <a:pt x="263" y="43"/>
                  </a:lnTo>
                  <a:lnTo>
                    <a:pt x="259" y="52"/>
                  </a:lnTo>
                  <a:lnTo>
                    <a:pt x="253" y="65"/>
                  </a:lnTo>
                  <a:lnTo>
                    <a:pt x="246" y="79"/>
                  </a:lnTo>
                  <a:lnTo>
                    <a:pt x="237" y="93"/>
                  </a:lnTo>
                  <a:lnTo>
                    <a:pt x="226" y="110"/>
                  </a:lnTo>
                  <a:lnTo>
                    <a:pt x="213" y="126"/>
                  </a:lnTo>
                  <a:lnTo>
                    <a:pt x="198" y="140"/>
                  </a:lnTo>
                  <a:lnTo>
                    <a:pt x="181" y="153"/>
                  </a:lnTo>
                  <a:lnTo>
                    <a:pt x="163" y="163"/>
                  </a:lnTo>
                  <a:lnTo>
                    <a:pt x="143" y="171"/>
                  </a:lnTo>
                  <a:lnTo>
                    <a:pt x="120" y="175"/>
                  </a:lnTo>
                  <a:lnTo>
                    <a:pt x="96" y="174"/>
                  </a:lnTo>
                  <a:lnTo>
                    <a:pt x="70" y="169"/>
                  </a:lnTo>
                  <a:lnTo>
                    <a:pt x="40" y="157"/>
                  </a:lnTo>
                  <a:lnTo>
                    <a:pt x="9" y="139"/>
                  </a:lnTo>
                  <a:lnTo>
                    <a:pt x="13" y="140"/>
                  </a:lnTo>
                  <a:lnTo>
                    <a:pt x="20" y="143"/>
                  </a:lnTo>
                  <a:lnTo>
                    <a:pt x="32" y="145"/>
                  </a:lnTo>
                  <a:lnTo>
                    <a:pt x="48" y="148"/>
                  </a:lnTo>
                  <a:lnTo>
                    <a:pt x="66" y="149"/>
                  </a:lnTo>
                  <a:lnTo>
                    <a:pt x="87" y="149"/>
                  </a:lnTo>
                  <a:lnTo>
                    <a:pt x="109" y="145"/>
                  </a:lnTo>
                  <a:lnTo>
                    <a:pt x="131" y="137"/>
                  </a:lnTo>
                  <a:lnTo>
                    <a:pt x="153" y="124"/>
                  </a:lnTo>
                  <a:lnTo>
                    <a:pt x="149" y="126"/>
                  </a:lnTo>
                  <a:lnTo>
                    <a:pt x="140" y="128"/>
                  </a:lnTo>
                  <a:lnTo>
                    <a:pt x="127" y="131"/>
                  </a:lnTo>
                  <a:lnTo>
                    <a:pt x="109" y="135"/>
                  </a:lnTo>
                  <a:lnTo>
                    <a:pt x="88" y="137"/>
                  </a:lnTo>
                  <a:lnTo>
                    <a:pt x="66" y="137"/>
                  </a:lnTo>
                  <a:lnTo>
                    <a:pt x="44" y="134"/>
                  </a:lnTo>
                  <a:lnTo>
                    <a:pt x="22" y="127"/>
                  </a:lnTo>
                  <a:lnTo>
                    <a:pt x="0" y="115"/>
                  </a:lnTo>
                  <a:lnTo>
                    <a:pt x="1" y="114"/>
                  </a:lnTo>
                  <a:lnTo>
                    <a:pt x="2" y="109"/>
                  </a:lnTo>
                  <a:lnTo>
                    <a:pt x="6" y="100"/>
                  </a:lnTo>
                  <a:lnTo>
                    <a:pt x="11" y="89"/>
                  </a:lnTo>
                  <a:lnTo>
                    <a:pt x="18" y="78"/>
                  </a:lnTo>
                  <a:lnTo>
                    <a:pt x="27" y="65"/>
                  </a:lnTo>
                  <a:lnTo>
                    <a:pt x="37" y="52"/>
                  </a:lnTo>
                  <a:lnTo>
                    <a:pt x="49" y="39"/>
                  </a:lnTo>
                  <a:lnTo>
                    <a:pt x="65" y="27"/>
                  </a:lnTo>
                  <a:lnTo>
                    <a:pt x="80" y="17"/>
                  </a:lnTo>
                  <a:lnTo>
                    <a:pt x="100" y="8"/>
                  </a:lnTo>
                  <a:lnTo>
                    <a:pt x="120" y="1"/>
                  </a:lnTo>
                  <a:lnTo>
                    <a:pt x="145" y="0"/>
                  </a:lnTo>
                  <a:close/>
                </a:path>
              </a:pathLst>
            </a:custGeom>
            <a:solidFill>
              <a:schemeClr val="accent4">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41" name="任意多边形: 形状 40"/>
            <p:cNvSpPr>
              <a:spLocks/>
            </p:cNvSpPr>
            <p:nvPr/>
          </p:nvSpPr>
          <p:spPr bwMode="auto">
            <a:xfrm>
              <a:off x="4836765" y="3088481"/>
              <a:ext cx="280988" cy="404813"/>
            </a:xfrm>
            <a:custGeom>
              <a:avLst/>
              <a:gdLst>
                <a:gd name="T0" fmla="*/ 151 w 177"/>
                <a:gd name="T1" fmla="*/ 0 h 255"/>
                <a:gd name="T2" fmla="*/ 153 w 177"/>
                <a:gd name="T3" fmla="*/ 2 h 255"/>
                <a:gd name="T4" fmla="*/ 155 w 177"/>
                <a:gd name="T5" fmla="*/ 8 h 255"/>
                <a:gd name="T6" fmla="*/ 159 w 177"/>
                <a:gd name="T7" fmla="*/ 18 h 255"/>
                <a:gd name="T8" fmla="*/ 163 w 177"/>
                <a:gd name="T9" fmla="*/ 30 h 255"/>
                <a:gd name="T10" fmla="*/ 168 w 177"/>
                <a:gd name="T11" fmla="*/ 46 h 255"/>
                <a:gd name="T12" fmla="*/ 172 w 177"/>
                <a:gd name="T13" fmla="*/ 63 h 255"/>
                <a:gd name="T14" fmla="*/ 176 w 177"/>
                <a:gd name="T15" fmla="*/ 82 h 255"/>
                <a:gd name="T16" fmla="*/ 177 w 177"/>
                <a:gd name="T17" fmla="*/ 101 h 255"/>
                <a:gd name="T18" fmla="*/ 177 w 177"/>
                <a:gd name="T19" fmla="*/ 122 h 255"/>
                <a:gd name="T20" fmla="*/ 175 w 177"/>
                <a:gd name="T21" fmla="*/ 143 h 255"/>
                <a:gd name="T22" fmla="*/ 169 w 177"/>
                <a:gd name="T23" fmla="*/ 164 h 255"/>
                <a:gd name="T24" fmla="*/ 160 w 177"/>
                <a:gd name="T25" fmla="*/ 183 h 255"/>
                <a:gd name="T26" fmla="*/ 147 w 177"/>
                <a:gd name="T27" fmla="*/ 203 h 255"/>
                <a:gd name="T28" fmla="*/ 129 w 177"/>
                <a:gd name="T29" fmla="*/ 220 h 255"/>
                <a:gd name="T30" fmla="*/ 107 w 177"/>
                <a:gd name="T31" fmla="*/ 234 h 255"/>
                <a:gd name="T32" fmla="*/ 77 w 177"/>
                <a:gd name="T33" fmla="*/ 246 h 255"/>
                <a:gd name="T34" fmla="*/ 43 w 177"/>
                <a:gd name="T35" fmla="*/ 255 h 255"/>
                <a:gd name="T36" fmla="*/ 46 w 177"/>
                <a:gd name="T37" fmla="*/ 255 h 255"/>
                <a:gd name="T38" fmla="*/ 52 w 177"/>
                <a:gd name="T39" fmla="*/ 251 h 255"/>
                <a:gd name="T40" fmla="*/ 64 w 177"/>
                <a:gd name="T41" fmla="*/ 244 h 255"/>
                <a:gd name="T42" fmla="*/ 77 w 177"/>
                <a:gd name="T43" fmla="*/ 235 h 255"/>
                <a:gd name="T44" fmla="*/ 91 w 177"/>
                <a:gd name="T45" fmla="*/ 224 h 255"/>
                <a:gd name="T46" fmla="*/ 104 w 177"/>
                <a:gd name="T47" fmla="*/ 208 h 255"/>
                <a:gd name="T48" fmla="*/ 117 w 177"/>
                <a:gd name="T49" fmla="*/ 190 h 255"/>
                <a:gd name="T50" fmla="*/ 128 w 177"/>
                <a:gd name="T51" fmla="*/ 169 h 255"/>
                <a:gd name="T52" fmla="*/ 134 w 177"/>
                <a:gd name="T53" fmla="*/ 144 h 255"/>
                <a:gd name="T54" fmla="*/ 133 w 177"/>
                <a:gd name="T55" fmla="*/ 147 h 255"/>
                <a:gd name="T56" fmla="*/ 128 w 177"/>
                <a:gd name="T57" fmla="*/ 155 h 255"/>
                <a:gd name="T58" fmla="*/ 121 w 177"/>
                <a:gd name="T59" fmla="*/ 168 h 255"/>
                <a:gd name="T60" fmla="*/ 111 w 177"/>
                <a:gd name="T61" fmla="*/ 182 h 255"/>
                <a:gd name="T62" fmla="*/ 98 w 177"/>
                <a:gd name="T63" fmla="*/ 198 h 255"/>
                <a:gd name="T64" fmla="*/ 82 w 177"/>
                <a:gd name="T65" fmla="*/ 214 h 255"/>
                <a:gd name="T66" fmla="*/ 64 w 177"/>
                <a:gd name="T67" fmla="*/ 227 h 255"/>
                <a:gd name="T68" fmla="*/ 43 w 177"/>
                <a:gd name="T69" fmla="*/ 239 h 255"/>
                <a:gd name="T70" fmla="*/ 20 w 177"/>
                <a:gd name="T71" fmla="*/ 246 h 255"/>
                <a:gd name="T72" fmla="*/ 19 w 177"/>
                <a:gd name="T73" fmla="*/ 243 h 255"/>
                <a:gd name="T74" fmla="*/ 16 w 177"/>
                <a:gd name="T75" fmla="*/ 238 h 255"/>
                <a:gd name="T76" fmla="*/ 13 w 177"/>
                <a:gd name="T77" fmla="*/ 229 h 255"/>
                <a:gd name="T78" fmla="*/ 10 w 177"/>
                <a:gd name="T79" fmla="*/ 217 h 255"/>
                <a:gd name="T80" fmla="*/ 6 w 177"/>
                <a:gd name="T81" fmla="*/ 201 h 255"/>
                <a:gd name="T82" fmla="*/ 2 w 177"/>
                <a:gd name="T83" fmla="*/ 185 h 255"/>
                <a:gd name="T84" fmla="*/ 0 w 177"/>
                <a:gd name="T85" fmla="*/ 166 h 255"/>
                <a:gd name="T86" fmla="*/ 2 w 177"/>
                <a:gd name="T87" fmla="*/ 147 h 255"/>
                <a:gd name="T88" fmla="*/ 4 w 177"/>
                <a:gd name="T89" fmla="*/ 127 h 255"/>
                <a:gd name="T90" fmla="*/ 11 w 177"/>
                <a:gd name="T91" fmla="*/ 107 h 255"/>
                <a:gd name="T92" fmla="*/ 21 w 177"/>
                <a:gd name="T93" fmla="*/ 86 h 255"/>
                <a:gd name="T94" fmla="*/ 36 w 177"/>
                <a:gd name="T95" fmla="*/ 65 h 255"/>
                <a:gd name="T96" fmla="*/ 55 w 177"/>
                <a:gd name="T97" fmla="*/ 47 h 255"/>
                <a:gd name="T98" fmla="*/ 81 w 177"/>
                <a:gd name="T99" fmla="*/ 29 h 255"/>
                <a:gd name="T100" fmla="*/ 112 w 177"/>
                <a:gd name="T101" fmla="*/ 13 h 255"/>
                <a:gd name="T102" fmla="*/ 151 w 177"/>
                <a:gd name="T10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7" h="255">
                  <a:moveTo>
                    <a:pt x="151" y="0"/>
                  </a:moveTo>
                  <a:lnTo>
                    <a:pt x="153" y="2"/>
                  </a:lnTo>
                  <a:lnTo>
                    <a:pt x="155" y="8"/>
                  </a:lnTo>
                  <a:lnTo>
                    <a:pt x="159" y="18"/>
                  </a:lnTo>
                  <a:lnTo>
                    <a:pt x="163" y="30"/>
                  </a:lnTo>
                  <a:lnTo>
                    <a:pt x="168" y="46"/>
                  </a:lnTo>
                  <a:lnTo>
                    <a:pt x="172" y="63"/>
                  </a:lnTo>
                  <a:lnTo>
                    <a:pt x="176" y="82"/>
                  </a:lnTo>
                  <a:lnTo>
                    <a:pt x="177" y="101"/>
                  </a:lnTo>
                  <a:lnTo>
                    <a:pt x="177" y="122"/>
                  </a:lnTo>
                  <a:lnTo>
                    <a:pt x="175" y="143"/>
                  </a:lnTo>
                  <a:lnTo>
                    <a:pt x="169" y="164"/>
                  </a:lnTo>
                  <a:lnTo>
                    <a:pt x="160" y="183"/>
                  </a:lnTo>
                  <a:lnTo>
                    <a:pt x="147" y="203"/>
                  </a:lnTo>
                  <a:lnTo>
                    <a:pt x="129" y="220"/>
                  </a:lnTo>
                  <a:lnTo>
                    <a:pt x="107" y="234"/>
                  </a:lnTo>
                  <a:lnTo>
                    <a:pt x="77" y="246"/>
                  </a:lnTo>
                  <a:lnTo>
                    <a:pt x="43" y="255"/>
                  </a:lnTo>
                  <a:lnTo>
                    <a:pt x="46" y="255"/>
                  </a:lnTo>
                  <a:lnTo>
                    <a:pt x="52" y="251"/>
                  </a:lnTo>
                  <a:lnTo>
                    <a:pt x="64" y="244"/>
                  </a:lnTo>
                  <a:lnTo>
                    <a:pt x="77" y="235"/>
                  </a:lnTo>
                  <a:lnTo>
                    <a:pt x="91" y="224"/>
                  </a:lnTo>
                  <a:lnTo>
                    <a:pt x="104" y="208"/>
                  </a:lnTo>
                  <a:lnTo>
                    <a:pt x="117" y="190"/>
                  </a:lnTo>
                  <a:lnTo>
                    <a:pt x="128" y="169"/>
                  </a:lnTo>
                  <a:lnTo>
                    <a:pt x="134" y="144"/>
                  </a:lnTo>
                  <a:lnTo>
                    <a:pt x="133" y="147"/>
                  </a:lnTo>
                  <a:lnTo>
                    <a:pt x="128" y="155"/>
                  </a:lnTo>
                  <a:lnTo>
                    <a:pt x="121" y="168"/>
                  </a:lnTo>
                  <a:lnTo>
                    <a:pt x="111" y="182"/>
                  </a:lnTo>
                  <a:lnTo>
                    <a:pt x="98" y="198"/>
                  </a:lnTo>
                  <a:lnTo>
                    <a:pt x="82" y="214"/>
                  </a:lnTo>
                  <a:lnTo>
                    <a:pt x="64" y="227"/>
                  </a:lnTo>
                  <a:lnTo>
                    <a:pt x="43" y="239"/>
                  </a:lnTo>
                  <a:lnTo>
                    <a:pt x="20" y="246"/>
                  </a:lnTo>
                  <a:lnTo>
                    <a:pt x="19" y="243"/>
                  </a:lnTo>
                  <a:lnTo>
                    <a:pt x="16" y="238"/>
                  </a:lnTo>
                  <a:lnTo>
                    <a:pt x="13" y="229"/>
                  </a:lnTo>
                  <a:lnTo>
                    <a:pt x="10" y="217"/>
                  </a:lnTo>
                  <a:lnTo>
                    <a:pt x="6" y="201"/>
                  </a:lnTo>
                  <a:lnTo>
                    <a:pt x="2" y="185"/>
                  </a:lnTo>
                  <a:lnTo>
                    <a:pt x="0" y="166"/>
                  </a:lnTo>
                  <a:lnTo>
                    <a:pt x="2" y="147"/>
                  </a:lnTo>
                  <a:lnTo>
                    <a:pt x="4" y="127"/>
                  </a:lnTo>
                  <a:lnTo>
                    <a:pt x="11" y="107"/>
                  </a:lnTo>
                  <a:lnTo>
                    <a:pt x="21" y="86"/>
                  </a:lnTo>
                  <a:lnTo>
                    <a:pt x="36" y="65"/>
                  </a:lnTo>
                  <a:lnTo>
                    <a:pt x="55" y="47"/>
                  </a:lnTo>
                  <a:lnTo>
                    <a:pt x="81" y="29"/>
                  </a:lnTo>
                  <a:lnTo>
                    <a:pt x="112" y="13"/>
                  </a:lnTo>
                  <a:lnTo>
                    <a:pt x="151" y="0"/>
                  </a:lnTo>
                  <a:close/>
                </a:path>
              </a:pathLst>
            </a:custGeom>
            <a:solidFill>
              <a:schemeClr val="accent4">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42" name="任意多边形: 形状 41"/>
            <p:cNvSpPr>
              <a:spLocks/>
            </p:cNvSpPr>
            <p:nvPr/>
          </p:nvSpPr>
          <p:spPr bwMode="auto">
            <a:xfrm>
              <a:off x="5373340" y="3369469"/>
              <a:ext cx="423863" cy="279400"/>
            </a:xfrm>
            <a:custGeom>
              <a:avLst/>
              <a:gdLst>
                <a:gd name="T0" fmla="*/ 145 w 267"/>
                <a:gd name="T1" fmla="*/ 0 h 176"/>
                <a:gd name="T2" fmla="*/ 171 w 267"/>
                <a:gd name="T3" fmla="*/ 2 h 176"/>
                <a:gd name="T4" fmla="*/ 201 w 267"/>
                <a:gd name="T5" fmla="*/ 8 h 176"/>
                <a:gd name="T6" fmla="*/ 232 w 267"/>
                <a:gd name="T7" fmla="*/ 19 h 176"/>
                <a:gd name="T8" fmla="*/ 267 w 267"/>
                <a:gd name="T9" fmla="*/ 35 h 176"/>
                <a:gd name="T10" fmla="*/ 266 w 267"/>
                <a:gd name="T11" fmla="*/ 37 h 176"/>
                <a:gd name="T12" fmla="*/ 263 w 267"/>
                <a:gd name="T13" fmla="*/ 44 h 176"/>
                <a:gd name="T14" fmla="*/ 259 w 267"/>
                <a:gd name="T15" fmla="*/ 53 h 176"/>
                <a:gd name="T16" fmla="*/ 254 w 267"/>
                <a:gd name="T17" fmla="*/ 66 h 176"/>
                <a:gd name="T18" fmla="*/ 246 w 267"/>
                <a:gd name="T19" fmla="*/ 80 h 176"/>
                <a:gd name="T20" fmla="*/ 237 w 267"/>
                <a:gd name="T21" fmla="*/ 95 h 176"/>
                <a:gd name="T22" fmla="*/ 227 w 267"/>
                <a:gd name="T23" fmla="*/ 111 h 176"/>
                <a:gd name="T24" fmla="*/ 214 w 267"/>
                <a:gd name="T25" fmla="*/ 127 h 176"/>
                <a:gd name="T26" fmla="*/ 199 w 267"/>
                <a:gd name="T27" fmla="*/ 141 h 176"/>
                <a:gd name="T28" fmla="*/ 182 w 267"/>
                <a:gd name="T29" fmla="*/ 154 h 176"/>
                <a:gd name="T30" fmla="*/ 164 w 267"/>
                <a:gd name="T31" fmla="*/ 165 h 176"/>
                <a:gd name="T32" fmla="*/ 143 w 267"/>
                <a:gd name="T33" fmla="*/ 172 h 176"/>
                <a:gd name="T34" fmla="*/ 121 w 267"/>
                <a:gd name="T35" fmla="*/ 176 h 176"/>
                <a:gd name="T36" fmla="*/ 97 w 267"/>
                <a:gd name="T37" fmla="*/ 175 h 176"/>
                <a:gd name="T38" fmla="*/ 69 w 267"/>
                <a:gd name="T39" fmla="*/ 170 h 176"/>
                <a:gd name="T40" fmla="*/ 41 w 267"/>
                <a:gd name="T41" fmla="*/ 158 h 176"/>
                <a:gd name="T42" fmla="*/ 10 w 267"/>
                <a:gd name="T43" fmla="*/ 140 h 176"/>
                <a:gd name="T44" fmla="*/ 12 w 267"/>
                <a:gd name="T45" fmla="*/ 140 h 176"/>
                <a:gd name="T46" fmla="*/ 20 w 267"/>
                <a:gd name="T47" fmla="*/ 143 h 176"/>
                <a:gd name="T48" fmla="*/ 32 w 267"/>
                <a:gd name="T49" fmla="*/ 146 h 176"/>
                <a:gd name="T50" fmla="*/ 47 w 267"/>
                <a:gd name="T51" fmla="*/ 149 h 176"/>
                <a:gd name="T52" fmla="*/ 67 w 267"/>
                <a:gd name="T53" fmla="*/ 150 h 176"/>
                <a:gd name="T54" fmla="*/ 86 w 267"/>
                <a:gd name="T55" fmla="*/ 150 h 176"/>
                <a:gd name="T56" fmla="*/ 108 w 267"/>
                <a:gd name="T57" fmla="*/ 146 h 176"/>
                <a:gd name="T58" fmla="*/ 130 w 267"/>
                <a:gd name="T59" fmla="*/ 139 h 176"/>
                <a:gd name="T60" fmla="*/ 152 w 267"/>
                <a:gd name="T61" fmla="*/ 126 h 176"/>
                <a:gd name="T62" fmla="*/ 150 w 267"/>
                <a:gd name="T63" fmla="*/ 127 h 176"/>
                <a:gd name="T64" fmla="*/ 141 w 267"/>
                <a:gd name="T65" fmla="*/ 130 h 176"/>
                <a:gd name="T66" fmla="*/ 126 w 267"/>
                <a:gd name="T67" fmla="*/ 132 h 176"/>
                <a:gd name="T68" fmla="*/ 110 w 267"/>
                <a:gd name="T69" fmla="*/ 136 h 176"/>
                <a:gd name="T70" fmla="*/ 89 w 267"/>
                <a:gd name="T71" fmla="*/ 137 h 176"/>
                <a:gd name="T72" fmla="*/ 67 w 267"/>
                <a:gd name="T73" fmla="*/ 137 h 176"/>
                <a:gd name="T74" fmla="*/ 43 w 267"/>
                <a:gd name="T75" fmla="*/ 135 h 176"/>
                <a:gd name="T76" fmla="*/ 21 w 267"/>
                <a:gd name="T77" fmla="*/ 128 h 176"/>
                <a:gd name="T78" fmla="*/ 0 w 267"/>
                <a:gd name="T79" fmla="*/ 117 h 176"/>
                <a:gd name="T80" fmla="*/ 0 w 267"/>
                <a:gd name="T81" fmla="*/ 115 h 176"/>
                <a:gd name="T82" fmla="*/ 3 w 267"/>
                <a:gd name="T83" fmla="*/ 110 h 176"/>
                <a:gd name="T84" fmla="*/ 7 w 267"/>
                <a:gd name="T85" fmla="*/ 101 h 176"/>
                <a:gd name="T86" fmla="*/ 12 w 267"/>
                <a:gd name="T87" fmla="*/ 91 h 176"/>
                <a:gd name="T88" fmla="*/ 19 w 267"/>
                <a:gd name="T89" fmla="*/ 79 h 176"/>
                <a:gd name="T90" fmla="*/ 26 w 267"/>
                <a:gd name="T91" fmla="*/ 66 h 176"/>
                <a:gd name="T92" fmla="*/ 37 w 267"/>
                <a:gd name="T93" fmla="*/ 53 h 176"/>
                <a:gd name="T94" fmla="*/ 50 w 267"/>
                <a:gd name="T95" fmla="*/ 40 h 176"/>
                <a:gd name="T96" fmla="*/ 64 w 267"/>
                <a:gd name="T97" fmla="*/ 28 h 176"/>
                <a:gd name="T98" fmla="*/ 81 w 267"/>
                <a:gd name="T99" fmla="*/ 18 h 176"/>
                <a:gd name="T100" fmla="*/ 99 w 267"/>
                <a:gd name="T101" fmla="*/ 9 h 176"/>
                <a:gd name="T102" fmla="*/ 121 w 267"/>
                <a:gd name="T103" fmla="*/ 2 h 176"/>
                <a:gd name="T104" fmla="*/ 145 w 267"/>
                <a:gd name="T105"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7" h="176">
                  <a:moveTo>
                    <a:pt x="145" y="0"/>
                  </a:moveTo>
                  <a:lnTo>
                    <a:pt x="171" y="2"/>
                  </a:lnTo>
                  <a:lnTo>
                    <a:pt x="201" y="8"/>
                  </a:lnTo>
                  <a:lnTo>
                    <a:pt x="232" y="19"/>
                  </a:lnTo>
                  <a:lnTo>
                    <a:pt x="267" y="35"/>
                  </a:lnTo>
                  <a:lnTo>
                    <a:pt x="266" y="37"/>
                  </a:lnTo>
                  <a:lnTo>
                    <a:pt x="263" y="44"/>
                  </a:lnTo>
                  <a:lnTo>
                    <a:pt x="259" y="53"/>
                  </a:lnTo>
                  <a:lnTo>
                    <a:pt x="254" y="66"/>
                  </a:lnTo>
                  <a:lnTo>
                    <a:pt x="246" y="80"/>
                  </a:lnTo>
                  <a:lnTo>
                    <a:pt x="237" y="95"/>
                  </a:lnTo>
                  <a:lnTo>
                    <a:pt x="227" y="111"/>
                  </a:lnTo>
                  <a:lnTo>
                    <a:pt x="214" y="127"/>
                  </a:lnTo>
                  <a:lnTo>
                    <a:pt x="199" y="141"/>
                  </a:lnTo>
                  <a:lnTo>
                    <a:pt x="182" y="154"/>
                  </a:lnTo>
                  <a:lnTo>
                    <a:pt x="164" y="165"/>
                  </a:lnTo>
                  <a:lnTo>
                    <a:pt x="143" y="172"/>
                  </a:lnTo>
                  <a:lnTo>
                    <a:pt x="121" y="176"/>
                  </a:lnTo>
                  <a:lnTo>
                    <a:pt x="97" y="175"/>
                  </a:lnTo>
                  <a:lnTo>
                    <a:pt x="69" y="170"/>
                  </a:lnTo>
                  <a:lnTo>
                    <a:pt x="41" y="158"/>
                  </a:lnTo>
                  <a:lnTo>
                    <a:pt x="10" y="140"/>
                  </a:lnTo>
                  <a:lnTo>
                    <a:pt x="12" y="140"/>
                  </a:lnTo>
                  <a:lnTo>
                    <a:pt x="20" y="143"/>
                  </a:lnTo>
                  <a:lnTo>
                    <a:pt x="32" y="146"/>
                  </a:lnTo>
                  <a:lnTo>
                    <a:pt x="47" y="149"/>
                  </a:lnTo>
                  <a:lnTo>
                    <a:pt x="67" y="150"/>
                  </a:lnTo>
                  <a:lnTo>
                    <a:pt x="86" y="150"/>
                  </a:lnTo>
                  <a:lnTo>
                    <a:pt x="108" y="146"/>
                  </a:lnTo>
                  <a:lnTo>
                    <a:pt x="130" y="139"/>
                  </a:lnTo>
                  <a:lnTo>
                    <a:pt x="152" y="126"/>
                  </a:lnTo>
                  <a:lnTo>
                    <a:pt x="150" y="127"/>
                  </a:lnTo>
                  <a:lnTo>
                    <a:pt x="141" y="130"/>
                  </a:lnTo>
                  <a:lnTo>
                    <a:pt x="126" y="132"/>
                  </a:lnTo>
                  <a:lnTo>
                    <a:pt x="110" y="136"/>
                  </a:lnTo>
                  <a:lnTo>
                    <a:pt x="89" y="137"/>
                  </a:lnTo>
                  <a:lnTo>
                    <a:pt x="67" y="137"/>
                  </a:lnTo>
                  <a:lnTo>
                    <a:pt x="43" y="135"/>
                  </a:lnTo>
                  <a:lnTo>
                    <a:pt x="21" y="128"/>
                  </a:lnTo>
                  <a:lnTo>
                    <a:pt x="0" y="117"/>
                  </a:lnTo>
                  <a:lnTo>
                    <a:pt x="0" y="115"/>
                  </a:lnTo>
                  <a:lnTo>
                    <a:pt x="3" y="110"/>
                  </a:lnTo>
                  <a:lnTo>
                    <a:pt x="7" y="101"/>
                  </a:lnTo>
                  <a:lnTo>
                    <a:pt x="12" y="91"/>
                  </a:lnTo>
                  <a:lnTo>
                    <a:pt x="19" y="79"/>
                  </a:lnTo>
                  <a:lnTo>
                    <a:pt x="26" y="66"/>
                  </a:lnTo>
                  <a:lnTo>
                    <a:pt x="37" y="53"/>
                  </a:lnTo>
                  <a:lnTo>
                    <a:pt x="50" y="40"/>
                  </a:lnTo>
                  <a:lnTo>
                    <a:pt x="64" y="28"/>
                  </a:lnTo>
                  <a:lnTo>
                    <a:pt x="81" y="18"/>
                  </a:lnTo>
                  <a:lnTo>
                    <a:pt x="99" y="9"/>
                  </a:lnTo>
                  <a:lnTo>
                    <a:pt x="121" y="2"/>
                  </a:lnTo>
                  <a:lnTo>
                    <a:pt x="145" y="0"/>
                  </a:lnTo>
                  <a:close/>
                </a:path>
              </a:pathLst>
            </a:custGeom>
            <a:solidFill>
              <a:schemeClr val="accent4">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43" name="任意多边形: 形状 42"/>
            <p:cNvSpPr>
              <a:spLocks/>
            </p:cNvSpPr>
            <p:nvPr/>
          </p:nvSpPr>
          <p:spPr bwMode="auto">
            <a:xfrm>
              <a:off x="5046315" y="3877469"/>
              <a:ext cx="406400" cy="280988"/>
            </a:xfrm>
            <a:custGeom>
              <a:avLst/>
              <a:gdLst>
                <a:gd name="T0" fmla="*/ 89 w 256"/>
                <a:gd name="T1" fmla="*/ 0 h 177"/>
                <a:gd name="T2" fmla="*/ 109 w 256"/>
                <a:gd name="T3" fmla="*/ 2 h 177"/>
                <a:gd name="T4" fmla="*/ 128 w 256"/>
                <a:gd name="T5" fmla="*/ 4 h 177"/>
                <a:gd name="T6" fmla="*/ 149 w 256"/>
                <a:gd name="T7" fmla="*/ 11 h 177"/>
                <a:gd name="T8" fmla="*/ 170 w 256"/>
                <a:gd name="T9" fmla="*/ 21 h 177"/>
                <a:gd name="T10" fmla="*/ 190 w 256"/>
                <a:gd name="T11" fmla="*/ 35 h 177"/>
                <a:gd name="T12" fmla="*/ 209 w 256"/>
                <a:gd name="T13" fmla="*/ 55 h 177"/>
                <a:gd name="T14" fmla="*/ 227 w 256"/>
                <a:gd name="T15" fmla="*/ 81 h 177"/>
                <a:gd name="T16" fmla="*/ 243 w 256"/>
                <a:gd name="T17" fmla="*/ 112 h 177"/>
                <a:gd name="T18" fmla="*/ 256 w 256"/>
                <a:gd name="T19" fmla="*/ 151 h 177"/>
                <a:gd name="T20" fmla="*/ 253 w 256"/>
                <a:gd name="T21" fmla="*/ 151 h 177"/>
                <a:gd name="T22" fmla="*/ 248 w 256"/>
                <a:gd name="T23" fmla="*/ 155 h 177"/>
                <a:gd name="T24" fmla="*/ 238 w 256"/>
                <a:gd name="T25" fmla="*/ 159 h 177"/>
                <a:gd name="T26" fmla="*/ 226 w 256"/>
                <a:gd name="T27" fmla="*/ 163 h 177"/>
                <a:gd name="T28" fmla="*/ 210 w 256"/>
                <a:gd name="T29" fmla="*/ 168 h 177"/>
                <a:gd name="T30" fmla="*/ 193 w 256"/>
                <a:gd name="T31" fmla="*/ 172 h 177"/>
                <a:gd name="T32" fmla="*/ 174 w 256"/>
                <a:gd name="T33" fmla="*/ 176 h 177"/>
                <a:gd name="T34" fmla="*/ 154 w 256"/>
                <a:gd name="T35" fmla="*/ 177 h 177"/>
                <a:gd name="T36" fmla="*/ 134 w 256"/>
                <a:gd name="T37" fmla="*/ 177 h 177"/>
                <a:gd name="T38" fmla="*/ 113 w 256"/>
                <a:gd name="T39" fmla="*/ 174 h 177"/>
                <a:gd name="T40" fmla="*/ 92 w 256"/>
                <a:gd name="T41" fmla="*/ 169 h 177"/>
                <a:gd name="T42" fmla="*/ 71 w 256"/>
                <a:gd name="T43" fmla="*/ 160 h 177"/>
                <a:gd name="T44" fmla="*/ 53 w 256"/>
                <a:gd name="T45" fmla="*/ 147 h 177"/>
                <a:gd name="T46" fmla="*/ 36 w 256"/>
                <a:gd name="T47" fmla="*/ 129 h 177"/>
                <a:gd name="T48" fmla="*/ 22 w 256"/>
                <a:gd name="T49" fmla="*/ 106 h 177"/>
                <a:gd name="T50" fmla="*/ 9 w 256"/>
                <a:gd name="T51" fmla="*/ 77 h 177"/>
                <a:gd name="T52" fmla="*/ 0 w 256"/>
                <a:gd name="T53" fmla="*/ 42 h 177"/>
                <a:gd name="T54" fmla="*/ 1 w 256"/>
                <a:gd name="T55" fmla="*/ 45 h 177"/>
                <a:gd name="T56" fmla="*/ 5 w 256"/>
                <a:gd name="T57" fmla="*/ 52 h 177"/>
                <a:gd name="T58" fmla="*/ 11 w 256"/>
                <a:gd name="T59" fmla="*/ 63 h 177"/>
                <a:gd name="T60" fmla="*/ 21 w 256"/>
                <a:gd name="T61" fmla="*/ 77 h 177"/>
                <a:gd name="T62" fmla="*/ 32 w 256"/>
                <a:gd name="T63" fmla="*/ 90 h 177"/>
                <a:gd name="T64" fmla="*/ 48 w 256"/>
                <a:gd name="T65" fmla="*/ 104 h 177"/>
                <a:gd name="T66" fmla="*/ 66 w 256"/>
                <a:gd name="T67" fmla="*/ 117 h 177"/>
                <a:gd name="T68" fmla="*/ 87 w 256"/>
                <a:gd name="T69" fmla="*/ 128 h 177"/>
                <a:gd name="T70" fmla="*/ 112 w 256"/>
                <a:gd name="T71" fmla="*/ 134 h 177"/>
                <a:gd name="T72" fmla="*/ 109 w 256"/>
                <a:gd name="T73" fmla="*/ 133 h 177"/>
                <a:gd name="T74" fmla="*/ 100 w 256"/>
                <a:gd name="T75" fmla="*/ 128 h 177"/>
                <a:gd name="T76" fmla="*/ 88 w 256"/>
                <a:gd name="T77" fmla="*/ 120 h 177"/>
                <a:gd name="T78" fmla="*/ 74 w 256"/>
                <a:gd name="T79" fmla="*/ 111 h 177"/>
                <a:gd name="T80" fmla="*/ 57 w 256"/>
                <a:gd name="T81" fmla="*/ 98 h 177"/>
                <a:gd name="T82" fmla="*/ 41 w 256"/>
                <a:gd name="T83" fmla="*/ 82 h 177"/>
                <a:gd name="T84" fmla="*/ 27 w 256"/>
                <a:gd name="T85" fmla="*/ 64 h 177"/>
                <a:gd name="T86" fmla="*/ 17 w 256"/>
                <a:gd name="T87" fmla="*/ 43 h 177"/>
                <a:gd name="T88" fmla="*/ 10 w 256"/>
                <a:gd name="T89" fmla="*/ 20 h 177"/>
                <a:gd name="T90" fmla="*/ 11 w 256"/>
                <a:gd name="T91" fmla="*/ 19 h 177"/>
                <a:gd name="T92" fmla="*/ 18 w 256"/>
                <a:gd name="T93" fmla="*/ 16 h 177"/>
                <a:gd name="T94" fmla="*/ 27 w 256"/>
                <a:gd name="T95" fmla="*/ 12 h 177"/>
                <a:gd name="T96" fmla="*/ 39 w 256"/>
                <a:gd name="T97" fmla="*/ 8 h 177"/>
                <a:gd name="T98" fmla="*/ 54 w 256"/>
                <a:gd name="T99" fmla="*/ 6 h 177"/>
                <a:gd name="T100" fmla="*/ 70 w 256"/>
                <a:gd name="T101" fmla="*/ 2 h 177"/>
                <a:gd name="T102" fmla="*/ 89 w 256"/>
                <a:gd name="T10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6" h="177">
                  <a:moveTo>
                    <a:pt x="89" y="0"/>
                  </a:moveTo>
                  <a:lnTo>
                    <a:pt x="109" y="2"/>
                  </a:lnTo>
                  <a:lnTo>
                    <a:pt x="128" y="4"/>
                  </a:lnTo>
                  <a:lnTo>
                    <a:pt x="149" y="11"/>
                  </a:lnTo>
                  <a:lnTo>
                    <a:pt x="170" y="21"/>
                  </a:lnTo>
                  <a:lnTo>
                    <a:pt x="190" y="35"/>
                  </a:lnTo>
                  <a:lnTo>
                    <a:pt x="209" y="55"/>
                  </a:lnTo>
                  <a:lnTo>
                    <a:pt x="227" y="81"/>
                  </a:lnTo>
                  <a:lnTo>
                    <a:pt x="243" y="112"/>
                  </a:lnTo>
                  <a:lnTo>
                    <a:pt x="256" y="151"/>
                  </a:lnTo>
                  <a:lnTo>
                    <a:pt x="253" y="151"/>
                  </a:lnTo>
                  <a:lnTo>
                    <a:pt x="248" y="155"/>
                  </a:lnTo>
                  <a:lnTo>
                    <a:pt x="238" y="159"/>
                  </a:lnTo>
                  <a:lnTo>
                    <a:pt x="226" y="163"/>
                  </a:lnTo>
                  <a:lnTo>
                    <a:pt x="210" y="168"/>
                  </a:lnTo>
                  <a:lnTo>
                    <a:pt x="193" y="172"/>
                  </a:lnTo>
                  <a:lnTo>
                    <a:pt x="174" y="176"/>
                  </a:lnTo>
                  <a:lnTo>
                    <a:pt x="154" y="177"/>
                  </a:lnTo>
                  <a:lnTo>
                    <a:pt x="134" y="177"/>
                  </a:lnTo>
                  <a:lnTo>
                    <a:pt x="113" y="174"/>
                  </a:lnTo>
                  <a:lnTo>
                    <a:pt x="92" y="169"/>
                  </a:lnTo>
                  <a:lnTo>
                    <a:pt x="71" y="160"/>
                  </a:lnTo>
                  <a:lnTo>
                    <a:pt x="53" y="147"/>
                  </a:lnTo>
                  <a:lnTo>
                    <a:pt x="36" y="129"/>
                  </a:lnTo>
                  <a:lnTo>
                    <a:pt x="22" y="106"/>
                  </a:lnTo>
                  <a:lnTo>
                    <a:pt x="9" y="77"/>
                  </a:lnTo>
                  <a:lnTo>
                    <a:pt x="0" y="42"/>
                  </a:lnTo>
                  <a:lnTo>
                    <a:pt x="1" y="45"/>
                  </a:lnTo>
                  <a:lnTo>
                    <a:pt x="5" y="52"/>
                  </a:lnTo>
                  <a:lnTo>
                    <a:pt x="11" y="63"/>
                  </a:lnTo>
                  <a:lnTo>
                    <a:pt x="21" y="77"/>
                  </a:lnTo>
                  <a:lnTo>
                    <a:pt x="32" y="90"/>
                  </a:lnTo>
                  <a:lnTo>
                    <a:pt x="48" y="104"/>
                  </a:lnTo>
                  <a:lnTo>
                    <a:pt x="66" y="117"/>
                  </a:lnTo>
                  <a:lnTo>
                    <a:pt x="87" y="128"/>
                  </a:lnTo>
                  <a:lnTo>
                    <a:pt x="112" y="134"/>
                  </a:lnTo>
                  <a:lnTo>
                    <a:pt x="109" y="133"/>
                  </a:lnTo>
                  <a:lnTo>
                    <a:pt x="100" y="128"/>
                  </a:lnTo>
                  <a:lnTo>
                    <a:pt x="88" y="120"/>
                  </a:lnTo>
                  <a:lnTo>
                    <a:pt x="74" y="111"/>
                  </a:lnTo>
                  <a:lnTo>
                    <a:pt x="57" y="98"/>
                  </a:lnTo>
                  <a:lnTo>
                    <a:pt x="41" y="82"/>
                  </a:lnTo>
                  <a:lnTo>
                    <a:pt x="27" y="64"/>
                  </a:lnTo>
                  <a:lnTo>
                    <a:pt x="17" y="43"/>
                  </a:lnTo>
                  <a:lnTo>
                    <a:pt x="10" y="20"/>
                  </a:lnTo>
                  <a:lnTo>
                    <a:pt x="11" y="19"/>
                  </a:lnTo>
                  <a:lnTo>
                    <a:pt x="18" y="16"/>
                  </a:lnTo>
                  <a:lnTo>
                    <a:pt x="27" y="12"/>
                  </a:lnTo>
                  <a:lnTo>
                    <a:pt x="39" y="8"/>
                  </a:lnTo>
                  <a:lnTo>
                    <a:pt x="54" y="6"/>
                  </a:lnTo>
                  <a:lnTo>
                    <a:pt x="70" y="2"/>
                  </a:lnTo>
                  <a:lnTo>
                    <a:pt x="89" y="0"/>
                  </a:lnTo>
                  <a:close/>
                </a:path>
              </a:pathLst>
            </a:custGeom>
            <a:solidFill>
              <a:schemeClr val="accent5">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44" name="任意多边形: 形状 43"/>
            <p:cNvSpPr>
              <a:spLocks/>
            </p:cNvSpPr>
            <p:nvPr/>
          </p:nvSpPr>
          <p:spPr bwMode="auto">
            <a:xfrm>
              <a:off x="4930428" y="4277519"/>
              <a:ext cx="404813" cy="282575"/>
            </a:xfrm>
            <a:custGeom>
              <a:avLst/>
              <a:gdLst>
                <a:gd name="T0" fmla="*/ 88 w 255"/>
                <a:gd name="T1" fmla="*/ 0 h 178"/>
                <a:gd name="T2" fmla="*/ 108 w 255"/>
                <a:gd name="T3" fmla="*/ 2 h 178"/>
                <a:gd name="T4" fmla="*/ 129 w 255"/>
                <a:gd name="T5" fmla="*/ 4 h 178"/>
                <a:gd name="T6" fmla="*/ 149 w 255"/>
                <a:gd name="T7" fmla="*/ 11 h 178"/>
                <a:gd name="T8" fmla="*/ 169 w 255"/>
                <a:gd name="T9" fmla="*/ 21 h 178"/>
                <a:gd name="T10" fmla="*/ 190 w 255"/>
                <a:gd name="T11" fmla="*/ 35 h 178"/>
                <a:gd name="T12" fmla="*/ 208 w 255"/>
                <a:gd name="T13" fmla="*/ 56 h 178"/>
                <a:gd name="T14" fmla="*/ 226 w 255"/>
                <a:gd name="T15" fmla="*/ 81 h 178"/>
                <a:gd name="T16" fmla="*/ 242 w 255"/>
                <a:gd name="T17" fmla="*/ 112 h 178"/>
                <a:gd name="T18" fmla="*/ 255 w 255"/>
                <a:gd name="T19" fmla="*/ 151 h 178"/>
                <a:gd name="T20" fmla="*/ 253 w 255"/>
                <a:gd name="T21" fmla="*/ 152 h 178"/>
                <a:gd name="T22" fmla="*/ 247 w 255"/>
                <a:gd name="T23" fmla="*/ 155 h 178"/>
                <a:gd name="T24" fmla="*/ 238 w 255"/>
                <a:gd name="T25" fmla="*/ 159 h 178"/>
                <a:gd name="T26" fmla="*/ 225 w 255"/>
                <a:gd name="T27" fmla="*/ 163 h 178"/>
                <a:gd name="T28" fmla="*/ 209 w 255"/>
                <a:gd name="T29" fmla="*/ 168 h 178"/>
                <a:gd name="T30" fmla="*/ 192 w 255"/>
                <a:gd name="T31" fmla="*/ 172 h 178"/>
                <a:gd name="T32" fmla="*/ 173 w 255"/>
                <a:gd name="T33" fmla="*/ 176 h 178"/>
                <a:gd name="T34" fmla="*/ 153 w 255"/>
                <a:gd name="T35" fmla="*/ 178 h 178"/>
                <a:gd name="T36" fmla="*/ 133 w 255"/>
                <a:gd name="T37" fmla="*/ 178 h 178"/>
                <a:gd name="T38" fmla="*/ 112 w 255"/>
                <a:gd name="T39" fmla="*/ 176 h 178"/>
                <a:gd name="T40" fmla="*/ 91 w 255"/>
                <a:gd name="T41" fmla="*/ 169 h 178"/>
                <a:gd name="T42" fmla="*/ 71 w 255"/>
                <a:gd name="T43" fmla="*/ 160 h 178"/>
                <a:gd name="T44" fmla="*/ 52 w 255"/>
                <a:gd name="T45" fmla="*/ 147 h 178"/>
                <a:gd name="T46" fmla="*/ 35 w 255"/>
                <a:gd name="T47" fmla="*/ 129 h 178"/>
                <a:gd name="T48" fmla="*/ 21 w 255"/>
                <a:gd name="T49" fmla="*/ 107 h 178"/>
                <a:gd name="T50" fmla="*/ 9 w 255"/>
                <a:gd name="T51" fmla="*/ 78 h 178"/>
                <a:gd name="T52" fmla="*/ 0 w 255"/>
                <a:gd name="T53" fmla="*/ 43 h 178"/>
                <a:gd name="T54" fmla="*/ 1 w 255"/>
                <a:gd name="T55" fmla="*/ 46 h 178"/>
                <a:gd name="T56" fmla="*/ 5 w 255"/>
                <a:gd name="T57" fmla="*/ 52 h 178"/>
                <a:gd name="T58" fmla="*/ 10 w 255"/>
                <a:gd name="T59" fmla="*/ 64 h 178"/>
                <a:gd name="T60" fmla="*/ 19 w 255"/>
                <a:gd name="T61" fmla="*/ 77 h 178"/>
                <a:gd name="T62" fmla="*/ 32 w 255"/>
                <a:gd name="T63" fmla="*/ 91 h 178"/>
                <a:gd name="T64" fmla="*/ 47 w 255"/>
                <a:gd name="T65" fmla="*/ 105 h 178"/>
                <a:gd name="T66" fmla="*/ 65 w 255"/>
                <a:gd name="T67" fmla="*/ 117 h 178"/>
                <a:gd name="T68" fmla="*/ 87 w 255"/>
                <a:gd name="T69" fmla="*/ 127 h 178"/>
                <a:gd name="T70" fmla="*/ 112 w 255"/>
                <a:gd name="T71" fmla="*/ 134 h 178"/>
                <a:gd name="T72" fmla="*/ 108 w 255"/>
                <a:gd name="T73" fmla="*/ 133 h 178"/>
                <a:gd name="T74" fmla="*/ 100 w 255"/>
                <a:gd name="T75" fmla="*/ 127 h 178"/>
                <a:gd name="T76" fmla="*/ 87 w 255"/>
                <a:gd name="T77" fmla="*/ 121 h 178"/>
                <a:gd name="T78" fmla="*/ 73 w 255"/>
                <a:gd name="T79" fmla="*/ 111 h 178"/>
                <a:gd name="T80" fmla="*/ 57 w 255"/>
                <a:gd name="T81" fmla="*/ 98 h 178"/>
                <a:gd name="T82" fmla="*/ 42 w 255"/>
                <a:gd name="T83" fmla="*/ 82 h 178"/>
                <a:gd name="T84" fmla="*/ 27 w 255"/>
                <a:gd name="T85" fmla="*/ 64 h 178"/>
                <a:gd name="T86" fmla="*/ 16 w 255"/>
                <a:gd name="T87" fmla="*/ 43 h 178"/>
                <a:gd name="T88" fmla="*/ 9 w 255"/>
                <a:gd name="T89" fmla="*/ 20 h 178"/>
                <a:gd name="T90" fmla="*/ 12 w 255"/>
                <a:gd name="T91" fmla="*/ 20 h 178"/>
                <a:gd name="T92" fmla="*/ 17 w 255"/>
                <a:gd name="T93" fmla="*/ 17 h 178"/>
                <a:gd name="T94" fmla="*/ 26 w 255"/>
                <a:gd name="T95" fmla="*/ 13 h 178"/>
                <a:gd name="T96" fmla="*/ 39 w 255"/>
                <a:gd name="T97" fmla="*/ 9 h 178"/>
                <a:gd name="T98" fmla="*/ 53 w 255"/>
                <a:gd name="T99" fmla="*/ 5 h 178"/>
                <a:gd name="T100" fmla="*/ 70 w 255"/>
                <a:gd name="T101" fmla="*/ 3 h 178"/>
                <a:gd name="T102" fmla="*/ 88 w 255"/>
                <a:gd name="T103"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5" h="178">
                  <a:moveTo>
                    <a:pt x="88" y="0"/>
                  </a:moveTo>
                  <a:lnTo>
                    <a:pt x="108" y="2"/>
                  </a:lnTo>
                  <a:lnTo>
                    <a:pt x="129" y="4"/>
                  </a:lnTo>
                  <a:lnTo>
                    <a:pt x="149" y="11"/>
                  </a:lnTo>
                  <a:lnTo>
                    <a:pt x="169" y="21"/>
                  </a:lnTo>
                  <a:lnTo>
                    <a:pt x="190" y="35"/>
                  </a:lnTo>
                  <a:lnTo>
                    <a:pt x="208" y="56"/>
                  </a:lnTo>
                  <a:lnTo>
                    <a:pt x="226" y="81"/>
                  </a:lnTo>
                  <a:lnTo>
                    <a:pt x="242" y="112"/>
                  </a:lnTo>
                  <a:lnTo>
                    <a:pt x="255" y="151"/>
                  </a:lnTo>
                  <a:lnTo>
                    <a:pt x="253" y="152"/>
                  </a:lnTo>
                  <a:lnTo>
                    <a:pt x="247" y="155"/>
                  </a:lnTo>
                  <a:lnTo>
                    <a:pt x="238" y="159"/>
                  </a:lnTo>
                  <a:lnTo>
                    <a:pt x="225" y="163"/>
                  </a:lnTo>
                  <a:lnTo>
                    <a:pt x="209" y="168"/>
                  </a:lnTo>
                  <a:lnTo>
                    <a:pt x="192" y="172"/>
                  </a:lnTo>
                  <a:lnTo>
                    <a:pt x="173" y="176"/>
                  </a:lnTo>
                  <a:lnTo>
                    <a:pt x="153" y="178"/>
                  </a:lnTo>
                  <a:lnTo>
                    <a:pt x="133" y="178"/>
                  </a:lnTo>
                  <a:lnTo>
                    <a:pt x="112" y="176"/>
                  </a:lnTo>
                  <a:lnTo>
                    <a:pt x="91" y="169"/>
                  </a:lnTo>
                  <a:lnTo>
                    <a:pt x="71" y="160"/>
                  </a:lnTo>
                  <a:lnTo>
                    <a:pt x="52" y="147"/>
                  </a:lnTo>
                  <a:lnTo>
                    <a:pt x="35" y="129"/>
                  </a:lnTo>
                  <a:lnTo>
                    <a:pt x="21" y="107"/>
                  </a:lnTo>
                  <a:lnTo>
                    <a:pt x="9" y="78"/>
                  </a:lnTo>
                  <a:lnTo>
                    <a:pt x="0" y="43"/>
                  </a:lnTo>
                  <a:lnTo>
                    <a:pt x="1" y="46"/>
                  </a:lnTo>
                  <a:lnTo>
                    <a:pt x="5" y="52"/>
                  </a:lnTo>
                  <a:lnTo>
                    <a:pt x="10" y="64"/>
                  </a:lnTo>
                  <a:lnTo>
                    <a:pt x="19" y="77"/>
                  </a:lnTo>
                  <a:lnTo>
                    <a:pt x="32" y="91"/>
                  </a:lnTo>
                  <a:lnTo>
                    <a:pt x="47" y="105"/>
                  </a:lnTo>
                  <a:lnTo>
                    <a:pt x="65" y="117"/>
                  </a:lnTo>
                  <a:lnTo>
                    <a:pt x="87" y="127"/>
                  </a:lnTo>
                  <a:lnTo>
                    <a:pt x="112" y="134"/>
                  </a:lnTo>
                  <a:lnTo>
                    <a:pt x="108" y="133"/>
                  </a:lnTo>
                  <a:lnTo>
                    <a:pt x="100" y="127"/>
                  </a:lnTo>
                  <a:lnTo>
                    <a:pt x="87" y="121"/>
                  </a:lnTo>
                  <a:lnTo>
                    <a:pt x="73" y="111"/>
                  </a:lnTo>
                  <a:lnTo>
                    <a:pt x="57" y="98"/>
                  </a:lnTo>
                  <a:lnTo>
                    <a:pt x="42" y="82"/>
                  </a:lnTo>
                  <a:lnTo>
                    <a:pt x="27" y="64"/>
                  </a:lnTo>
                  <a:lnTo>
                    <a:pt x="16" y="43"/>
                  </a:lnTo>
                  <a:lnTo>
                    <a:pt x="9" y="20"/>
                  </a:lnTo>
                  <a:lnTo>
                    <a:pt x="12" y="20"/>
                  </a:lnTo>
                  <a:lnTo>
                    <a:pt x="17" y="17"/>
                  </a:lnTo>
                  <a:lnTo>
                    <a:pt x="26" y="13"/>
                  </a:lnTo>
                  <a:lnTo>
                    <a:pt x="39" y="9"/>
                  </a:lnTo>
                  <a:lnTo>
                    <a:pt x="53" y="5"/>
                  </a:lnTo>
                  <a:lnTo>
                    <a:pt x="70" y="3"/>
                  </a:lnTo>
                  <a:lnTo>
                    <a:pt x="88" y="0"/>
                  </a:lnTo>
                  <a:close/>
                </a:path>
              </a:pathLst>
            </a:custGeom>
            <a:solidFill>
              <a:schemeClr val="accent5">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45" name="任意多边形: 形状 44"/>
            <p:cNvSpPr>
              <a:spLocks/>
            </p:cNvSpPr>
            <p:nvPr/>
          </p:nvSpPr>
          <p:spPr bwMode="auto">
            <a:xfrm>
              <a:off x="4392265" y="3734594"/>
              <a:ext cx="406400" cy="279400"/>
            </a:xfrm>
            <a:custGeom>
              <a:avLst/>
              <a:gdLst>
                <a:gd name="T0" fmla="*/ 89 w 256"/>
                <a:gd name="T1" fmla="*/ 0 h 176"/>
                <a:gd name="T2" fmla="*/ 109 w 256"/>
                <a:gd name="T3" fmla="*/ 0 h 176"/>
                <a:gd name="T4" fmla="*/ 128 w 256"/>
                <a:gd name="T5" fmla="*/ 3 h 176"/>
                <a:gd name="T6" fmla="*/ 149 w 256"/>
                <a:gd name="T7" fmla="*/ 10 h 176"/>
                <a:gd name="T8" fmla="*/ 170 w 256"/>
                <a:gd name="T9" fmla="*/ 20 h 176"/>
                <a:gd name="T10" fmla="*/ 190 w 256"/>
                <a:gd name="T11" fmla="*/ 35 h 176"/>
                <a:gd name="T12" fmla="*/ 209 w 256"/>
                <a:gd name="T13" fmla="*/ 54 h 176"/>
                <a:gd name="T14" fmla="*/ 226 w 256"/>
                <a:gd name="T15" fmla="*/ 80 h 176"/>
                <a:gd name="T16" fmla="*/ 243 w 256"/>
                <a:gd name="T17" fmla="*/ 111 h 176"/>
                <a:gd name="T18" fmla="*/ 256 w 256"/>
                <a:gd name="T19" fmla="*/ 149 h 176"/>
                <a:gd name="T20" fmla="*/ 253 w 256"/>
                <a:gd name="T21" fmla="*/ 150 h 176"/>
                <a:gd name="T22" fmla="*/ 248 w 256"/>
                <a:gd name="T23" fmla="*/ 153 h 176"/>
                <a:gd name="T24" fmla="*/ 238 w 256"/>
                <a:gd name="T25" fmla="*/ 157 h 176"/>
                <a:gd name="T26" fmla="*/ 225 w 256"/>
                <a:gd name="T27" fmla="*/ 162 h 176"/>
                <a:gd name="T28" fmla="*/ 210 w 256"/>
                <a:gd name="T29" fmla="*/ 167 h 176"/>
                <a:gd name="T30" fmla="*/ 193 w 256"/>
                <a:gd name="T31" fmla="*/ 171 h 176"/>
                <a:gd name="T32" fmla="*/ 174 w 256"/>
                <a:gd name="T33" fmla="*/ 175 h 176"/>
                <a:gd name="T34" fmla="*/ 154 w 256"/>
                <a:gd name="T35" fmla="*/ 176 h 176"/>
                <a:gd name="T36" fmla="*/ 134 w 256"/>
                <a:gd name="T37" fmla="*/ 176 h 176"/>
                <a:gd name="T38" fmla="*/ 113 w 256"/>
                <a:gd name="T39" fmla="*/ 174 h 176"/>
                <a:gd name="T40" fmla="*/ 92 w 256"/>
                <a:gd name="T41" fmla="*/ 168 h 176"/>
                <a:gd name="T42" fmla="*/ 71 w 256"/>
                <a:gd name="T43" fmla="*/ 159 h 176"/>
                <a:gd name="T44" fmla="*/ 53 w 256"/>
                <a:gd name="T45" fmla="*/ 146 h 176"/>
                <a:gd name="T46" fmla="*/ 36 w 256"/>
                <a:gd name="T47" fmla="*/ 128 h 176"/>
                <a:gd name="T48" fmla="*/ 22 w 256"/>
                <a:gd name="T49" fmla="*/ 105 h 176"/>
                <a:gd name="T50" fmla="*/ 9 w 256"/>
                <a:gd name="T51" fmla="*/ 76 h 176"/>
                <a:gd name="T52" fmla="*/ 0 w 256"/>
                <a:gd name="T53" fmla="*/ 41 h 176"/>
                <a:gd name="T54" fmla="*/ 1 w 256"/>
                <a:gd name="T55" fmla="*/ 44 h 176"/>
                <a:gd name="T56" fmla="*/ 5 w 256"/>
                <a:gd name="T57" fmla="*/ 51 h 176"/>
                <a:gd name="T58" fmla="*/ 11 w 256"/>
                <a:gd name="T59" fmla="*/ 62 h 176"/>
                <a:gd name="T60" fmla="*/ 21 w 256"/>
                <a:gd name="T61" fmla="*/ 75 h 176"/>
                <a:gd name="T62" fmla="*/ 32 w 256"/>
                <a:gd name="T63" fmla="*/ 89 h 176"/>
                <a:gd name="T64" fmla="*/ 48 w 256"/>
                <a:gd name="T65" fmla="*/ 103 h 176"/>
                <a:gd name="T66" fmla="*/ 66 w 256"/>
                <a:gd name="T67" fmla="*/ 116 h 176"/>
                <a:gd name="T68" fmla="*/ 87 w 256"/>
                <a:gd name="T69" fmla="*/ 127 h 176"/>
                <a:gd name="T70" fmla="*/ 112 w 256"/>
                <a:gd name="T71" fmla="*/ 133 h 176"/>
                <a:gd name="T72" fmla="*/ 109 w 256"/>
                <a:gd name="T73" fmla="*/ 131 h 176"/>
                <a:gd name="T74" fmla="*/ 100 w 256"/>
                <a:gd name="T75" fmla="*/ 127 h 176"/>
                <a:gd name="T76" fmla="*/ 88 w 256"/>
                <a:gd name="T77" fmla="*/ 119 h 176"/>
                <a:gd name="T78" fmla="*/ 74 w 256"/>
                <a:gd name="T79" fmla="*/ 109 h 176"/>
                <a:gd name="T80" fmla="*/ 57 w 256"/>
                <a:gd name="T81" fmla="*/ 96 h 176"/>
                <a:gd name="T82" fmla="*/ 41 w 256"/>
                <a:gd name="T83" fmla="*/ 80 h 176"/>
                <a:gd name="T84" fmla="*/ 27 w 256"/>
                <a:gd name="T85" fmla="*/ 62 h 176"/>
                <a:gd name="T86" fmla="*/ 17 w 256"/>
                <a:gd name="T87" fmla="*/ 42 h 176"/>
                <a:gd name="T88" fmla="*/ 10 w 256"/>
                <a:gd name="T89" fmla="*/ 19 h 176"/>
                <a:gd name="T90" fmla="*/ 11 w 256"/>
                <a:gd name="T91" fmla="*/ 18 h 176"/>
                <a:gd name="T92" fmla="*/ 18 w 256"/>
                <a:gd name="T93" fmla="*/ 15 h 176"/>
                <a:gd name="T94" fmla="*/ 27 w 256"/>
                <a:gd name="T95" fmla="*/ 11 h 176"/>
                <a:gd name="T96" fmla="*/ 39 w 256"/>
                <a:gd name="T97" fmla="*/ 7 h 176"/>
                <a:gd name="T98" fmla="*/ 54 w 256"/>
                <a:gd name="T99" fmla="*/ 3 h 176"/>
                <a:gd name="T100" fmla="*/ 70 w 256"/>
                <a:gd name="T101" fmla="*/ 1 h 176"/>
                <a:gd name="T102" fmla="*/ 89 w 256"/>
                <a:gd name="T103"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6" h="176">
                  <a:moveTo>
                    <a:pt x="89" y="0"/>
                  </a:moveTo>
                  <a:lnTo>
                    <a:pt x="109" y="0"/>
                  </a:lnTo>
                  <a:lnTo>
                    <a:pt x="128" y="3"/>
                  </a:lnTo>
                  <a:lnTo>
                    <a:pt x="149" y="10"/>
                  </a:lnTo>
                  <a:lnTo>
                    <a:pt x="170" y="20"/>
                  </a:lnTo>
                  <a:lnTo>
                    <a:pt x="190" y="35"/>
                  </a:lnTo>
                  <a:lnTo>
                    <a:pt x="209" y="54"/>
                  </a:lnTo>
                  <a:lnTo>
                    <a:pt x="226" y="80"/>
                  </a:lnTo>
                  <a:lnTo>
                    <a:pt x="243" y="111"/>
                  </a:lnTo>
                  <a:lnTo>
                    <a:pt x="256" y="149"/>
                  </a:lnTo>
                  <a:lnTo>
                    <a:pt x="253" y="150"/>
                  </a:lnTo>
                  <a:lnTo>
                    <a:pt x="248" y="153"/>
                  </a:lnTo>
                  <a:lnTo>
                    <a:pt x="238" y="157"/>
                  </a:lnTo>
                  <a:lnTo>
                    <a:pt x="225" y="162"/>
                  </a:lnTo>
                  <a:lnTo>
                    <a:pt x="210" y="167"/>
                  </a:lnTo>
                  <a:lnTo>
                    <a:pt x="193" y="171"/>
                  </a:lnTo>
                  <a:lnTo>
                    <a:pt x="174" y="175"/>
                  </a:lnTo>
                  <a:lnTo>
                    <a:pt x="154" y="176"/>
                  </a:lnTo>
                  <a:lnTo>
                    <a:pt x="134" y="176"/>
                  </a:lnTo>
                  <a:lnTo>
                    <a:pt x="113" y="174"/>
                  </a:lnTo>
                  <a:lnTo>
                    <a:pt x="92" y="168"/>
                  </a:lnTo>
                  <a:lnTo>
                    <a:pt x="71" y="159"/>
                  </a:lnTo>
                  <a:lnTo>
                    <a:pt x="53" y="146"/>
                  </a:lnTo>
                  <a:lnTo>
                    <a:pt x="36" y="128"/>
                  </a:lnTo>
                  <a:lnTo>
                    <a:pt x="22" y="105"/>
                  </a:lnTo>
                  <a:lnTo>
                    <a:pt x="9" y="76"/>
                  </a:lnTo>
                  <a:lnTo>
                    <a:pt x="0" y="41"/>
                  </a:lnTo>
                  <a:lnTo>
                    <a:pt x="1" y="44"/>
                  </a:lnTo>
                  <a:lnTo>
                    <a:pt x="5" y="51"/>
                  </a:lnTo>
                  <a:lnTo>
                    <a:pt x="11" y="62"/>
                  </a:lnTo>
                  <a:lnTo>
                    <a:pt x="21" y="75"/>
                  </a:lnTo>
                  <a:lnTo>
                    <a:pt x="32" y="89"/>
                  </a:lnTo>
                  <a:lnTo>
                    <a:pt x="48" y="103"/>
                  </a:lnTo>
                  <a:lnTo>
                    <a:pt x="66" y="116"/>
                  </a:lnTo>
                  <a:lnTo>
                    <a:pt x="87" y="127"/>
                  </a:lnTo>
                  <a:lnTo>
                    <a:pt x="112" y="133"/>
                  </a:lnTo>
                  <a:lnTo>
                    <a:pt x="109" y="131"/>
                  </a:lnTo>
                  <a:lnTo>
                    <a:pt x="100" y="127"/>
                  </a:lnTo>
                  <a:lnTo>
                    <a:pt x="88" y="119"/>
                  </a:lnTo>
                  <a:lnTo>
                    <a:pt x="74" y="109"/>
                  </a:lnTo>
                  <a:lnTo>
                    <a:pt x="57" y="96"/>
                  </a:lnTo>
                  <a:lnTo>
                    <a:pt x="41" y="80"/>
                  </a:lnTo>
                  <a:lnTo>
                    <a:pt x="27" y="62"/>
                  </a:lnTo>
                  <a:lnTo>
                    <a:pt x="17" y="42"/>
                  </a:lnTo>
                  <a:lnTo>
                    <a:pt x="10" y="19"/>
                  </a:lnTo>
                  <a:lnTo>
                    <a:pt x="11" y="18"/>
                  </a:lnTo>
                  <a:lnTo>
                    <a:pt x="18" y="15"/>
                  </a:lnTo>
                  <a:lnTo>
                    <a:pt x="27" y="11"/>
                  </a:lnTo>
                  <a:lnTo>
                    <a:pt x="39" y="7"/>
                  </a:lnTo>
                  <a:lnTo>
                    <a:pt x="54" y="3"/>
                  </a:lnTo>
                  <a:lnTo>
                    <a:pt x="70" y="1"/>
                  </a:lnTo>
                  <a:lnTo>
                    <a:pt x="89" y="0"/>
                  </a:lnTo>
                  <a:close/>
                </a:path>
              </a:pathLst>
            </a:custGeom>
            <a:solidFill>
              <a:schemeClr val="accent5">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46" name="任意多边形: 形状 45"/>
            <p:cNvSpPr>
              <a:spLocks/>
            </p:cNvSpPr>
            <p:nvPr/>
          </p:nvSpPr>
          <p:spPr bwMode="auto">
            <a:xfrm>
              <a:off x="3800128" y="3780631"/>
              <a:ext cx="406400" cy="280988"/>
            </a:xfrm>
            <a:custGeom>
              <a:avLst/>
              <a:gdLst>
                <a:gd name="T0" fmla="*/ 101 w 256"/>
                <a:gd name="T1" fmla="*/ 0 h 177"/>
                <a:gd name="T2" fmla="*/ 122 w 256"/>
                <a:gd name="T3" fmla="*/ 0 h 177"/>
                <a:gd name="T4" fmla="*/ 143 w 256"/>
                <a:gd name="T5" fmla="*/ 3 h 177"/>
                <a:gd name="T6" fmla="*/ 163 w 256"/>
                <a:gd name="T7" fmla="*/ 8 h 177"/>
                <a:gd name="T8" fmla="*/ 184 w 256"/>
                <a:gd name="T9" fmla="*/ 17 h 177"/>
                <a:gd name="T10" fmla="*/ 202 w 256"/>
                <a:gd name="T11" fmla="*/ 30 h 177"/>
                <a:gd name="T12" fmla="*/ 219 w 256"/>
                <a:gd name="T13" fmla="*/ 48 h 177"/>
                <a:gd name="T14" fmla="*/ 234 w 256"/>
                <a:gd name="T15" fmla="*/ 72 h 177"/>
                <a:gd name="T16" fmla="*/ 247 w 256"/>
                <a:gd name="T17" fmla="*/ 100 h 177"/>
                <a:gd name="T18" fmla="*/ 256 w 256"/>
                <a:gd name="T19" fmla="*/ 135 h 177"/>
                <a:gd name="T20" fmla="*/ 254 w 256"/>
                <a:gd name="T21" fmla="*/ 133 h 177"/>
                <a:gd name="T22" fmla="*/ 251 w 256"/>
                <a:gd name="T23" fmla="*/ 125 h 177"/>
                <a:gd name="T24" fmla="*/ 244 w 256"/>
                <a:gd name="T25" fmla="*/ 115 h 177"/>
                <a:gd name="T26" fmla="*/ 235 w 256"/>
                <a:gd name="T27" fmla="*/ 102 h 177"/>
                <a:gd name="T28" fmla="*/ 223 w 256"/>
                <a:gd name="T29" fmla="*/ 87 h 177"/>
                <a:gd name="T30" fmla="*/ 208 w 256"/>
                <a:gd name="T31" fmla="*/ 73 h 177"/>
                <a:gd name="T32" fmla="*/ 189 w 256"/>
                <a:gd name="T33" fmla="*/ 60 h 177"/>
                <a:gd name="T34" fmla="*/ 169 w 256"/>
                <a:gd name="T35" fmla="*/ 50 h 177"/>
                <a:gd name="T36" fmla="*/ 144 w 256"/>
                <a:gd name="T37" fmla="*/ 43 h 177"/>
                <a:gd name="T38" fmla="*/ 147 w 256"/>
                <a:gd name="T39" fmla="*/ 46 h 177"/>
                <a:gd name="T40" fmla="*/ 156 w 256"/>
                <a:gd name="T41" fmla="*/ 50 h 177"/>
                <a:gd name="T42" fmla="*/ 167 w 256"/>
                <a:gd name="T43" fmla="*/ 58 h 177"/>
                <a:gd name="T44" fmla="*/ 182 w 256"/>
                <a:gd name="T45" fmla="*/ 68 h 177"/>
                <a:gd name="T46" fmla="*/ 199 w 256"/>
                <a:gd name="T47" fmla="*/ 81 h 177"/>
                <a:gd name="T48" fmla="*/ 214 w 256"/>
                <a:gd name="T49" fmla="*/ 96 h 177"/>
                <a:gd name="T50" fmla="*/ 228 w 256"/>
                <a:gd name="T51" fmla="*/ 115 h 177"/>
                <a:gd name="T52" fmla="*/ 239 w 256"/>
                <a:gd name="T53" fmla="*/ 135 h 177"/>
                <a:gd name="T54" fmla="*/ 245 w 256"/>
                <a:gd name="T55" fmla="*/ 157 h 177"/>
                <a:gd name="T56" fmla="*/ 244 w 256"/>
                <a:gd name="T57" fmla="*/ 159 h 177"/>
                <a:gd name="T58" fmla="*/ 238 w 256"/>
                <a:gd name="T59" fmla="*/ 161 h 177"/>
                <a:gd name="T60" fmla="*/ 228 w 256"/>
                <a:gd name="T61" fmla="*/ 165 h 177"/>
                <a:gd name="T62" fmla="*/ 217 w 256"/>
                <a:gd name="T63" fmla="*/ 169 h 177"/>
                <a:gd name="T64" fmla="*/ 201 w 256"/>
                <a:gd name="T65" fmla="*/ 173 h 177"/>
                <a:gd name="T66" fmla="*/ 186 w 256"/>
                <a:gd name="T67" fmla="*/ 176 h 177"/>
                <a:gd name="T68" fmla="*/ 166 w 256"/>
                <a:gd name="T69" fmla="*/ 177 h 177"/>
                <a:gd name="T70" fmla="*/ 147 w 256"/>
                <a:gd name="T71" fmla="*/ 177 h 177"/>
                <a:gd name="T72" fmla="*/ 127 w 256"/>
                <a:gd name="T73" fmla="*/ 173 h 177"/>
                <a:gd name="T74" fmla="*/ 106 w 256"/>
                <a:gd name="T75" fmla="*/ 167 h 177"/>
                <a:gd name="T76" fmla="*/ 86 w 256"/>
                <a:gd name="T77" fmla="*/ 156 h 177"/>
                <a:gd name="T78" fmla="*/ 66 w 256"/>
                <a:gd name="T79" fmla="*/ 142 h 177"/>
                <a:gd name="T80" fmla="*/ 47 w 256"/>
                <a:gd name="T81" fmla="*/ 122 h 177"/>
                <a:gd name="T82" fmla="*/ 28 w 256"/>
                <a:gd name="T83" fmla="*/ 96 h 177"/>
                <a:gd name="T84" fmla="*/ 13 w 256"/>
                <a:gd name="T85" fmla="*/ 65 h 177"/>
                <a:gd name="T86" fmla="*/ 0 w 256"/>
                <a:gd name="T87" fmla="*/ 28 h 177"/>
                <a:gd name="T88" fmla="*/ 2 w 256"/>
                <a:gd name="T89" fmla="*/ 26 h 177"/>
                <a:gd name="T90" fmla="*/ 8 w 256"/>
                <a:gd name="T91" fmla="*/ 24 h 177"/>
                <a:gd name="T92" fmla="*/ 18 w 256"/>
                <a:gd name="T93" fmla="*/ 20 h 177"/>
                <a:gd name="T94" fmla="*/ 30 w 256"/>
                <a:gd name="T95" fmla="*/ 15 h 177"/>
                <a:gd name="T96" fmla="*/ 45 w 256"/>
                <a:gd name="T97" fmla="*/ 9 h 177"/>
                <a:gd name="T98" fmla="*/ 62 w 256"/>
                <a:gd name="T99" fmla="*/ 6 h 177"/>
                <a:gd name="T100" fmla="*/ 82 w 256"/>
                <a:gd name="T101" fmla="*/ 3 h 177"/>
                <a:gd name="T102" fmla="*/ 101 w 256"/>
                <a:gd name="T10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6" h="177">
                  <a:moveTo>
                    <a:pt x="101" y="0"/>
                  </a:moveTo>
                  <a:lnTo>
                    <a:pt x="122" y="0"/>
                  </a:lnTo>
                  <a:lnTo>
                    <a:pt x="143" y="3"/>
                  </a:lnTo>
                  <a:lnTo>
                    <a:pt x="163" y="8"/>
                  </a:lnTo>
                  <a:lnTo>
                    <a:pt x="184" y="17"/>
                  </a:lnTo>
                  <a:lnTo>
                    <a:pt x="202" y="30"/>
                  </a:lnTo>
                  <a:lnTo>
                    <a:pt x="219" y="48"/>
                  </a:lnTo>
                  <a:lnTo>
                    <a:pt x="234" y="72"/>
                  </a:lnTo>
                  <a:lnTo>
                    <a:pt x="247" y="100"/>
                  </a:lnTo>
                  <a:lnTo>
                    <a:pt x="256" y="135"/>
                  </a:lnTo>
                  <a:lnTo>
                    <a:pt x="254" y="133"/>
                  </a:lnTo>
                  <a:lnTo>
                    <a:pt x="251" y="125"/>
                  </a:lnTo>
                  <a:lnTo>
                    <a:pt x="244" y="115"/>
                  </a:lnTo>
                  <a:lnTo>
                    <a:pt x="235" y="102"/>
                  </a:lnTo>
                  <a:lnTo>
                    <a:pt x="223" y="87"/>
                  </a:lnTo>
                  <a:lnTo>
                    <a:pt x="208" y="73"/>
                  </a:lnTo>
                  <a:lnTo>
                    <a:pt x="189" y="60"/>
                  </a:lnTo>
                  <a:lnTo>
                    <a:pt x="169" y="50"/>
                  </a:lnTo>
                  <a:lnTo>
                    <a:pt x="144" y="43"/>
                  </a:lnTo>
                  <a:lnTo>
                    <a:pt x="147" y="46"/>
                  </a:lnTo>
                  <a:lnTo>
                    <a:pt x="156" y="50"/>
                  </a:lnTo>
                  <a:lnTo>
                    <a:pt x="167" y="58"/>
                  </a:lnTo>
                  <a:lnTo>
                    <a:pt x="182" y="68"/>
                  </a:lnTo>
                  <a:lnTo>
                    <a:pt x="199" y="81"/>
                  </a:lnTo>
                  <a:lnTo>
                    <a:pt x="214" y="96"/>
                  </a:lnTo>
                  <a:lnTo>
                    <a:pt x="228" y="115"/>
                  </a:lnTo>
                  <a:lnTo>
                    <a:pt x="239" y="135"/>
                  </a:lnTo>
                  <a:lnTo>
                    <a:pt x="245" y="157"/>
                  </a:lnTo>
                  <a:lnTo>
                    <a:pt x="244" y="159"/>
                  </a:lnTo>
                  <a:lnTo>
                    <a:pt x="238" y="161"/>
                  </a:lnTo>
                  <a:lnTo>
                    <a:pt x="228" y="165"/>
                  </a:lnTo>
                  <a:lnTo>
                    <a:pt x="217" y="169"/>
                  </a:lnTo>
                  <a:lnTo>
                    <a:pt x="201" y="173"/>
                  </a:lnTo>
                  <a:lnTo>
                    <a:pt x="186" y="176"/>
                  </a:lnTo>
                  <a:lnTo>
                    <a:pt x="166" y="177"/>
                  </a:lnTo>
                  <a:lnTo>
                    <a:pt x="147" y="177"/>
                  </a:lnTo>
                  <a:lnTo>
                    <a:pt x="127" y="173"/>
                  </a:lnTo>
                  <a:lnTo>
                    <a:pt x="106" y="167"/>
                  </a:lnTo>
                  <a:lnTo>
                    <a:pt x="86" y="156"/>
                  </a:lnTo>
                  <a:lnTo>
                    <a:pt x="66" y="142"/>
                  </a:lnTo>
                  <a:lnTo>
                    <a:pt x="47" y="122"/>
                  </a:lnTo>
                  <a:lnTo>
                    <a:pt x="28" y="96"/>
                  </a:lnTo>
                  <a:lnTo>
                    <a:pt x="13" y="65"/>
                  </a:lnTo>
                  <a:lnTo>
                    <a:pt x="0" y="28"/>
                  </a:lnTo>
                  <a:lnTo>
                    <a:pt x="2" y="26"/>
                  </a:lnTo>
                  <a:lnTo>
                    <a:pt x="8" y="24"/>
                  </a:lnTo>
                  <a:lnTo>
                    <a:pt x="18" y="20"/>
                  </a:lnTo>
                  <a:lnTo>
                    <a:pt x="30" y="15"/>
                  </a:lnTo>
                  <a:lnTo>
                    <a:pt x="45" y="9"/>
                  </a:lnTo>
                  <a:lnTo>
                    <a:pt x="62" y="6"/>
                  </a:lnTo>
                  <a:lnTo>
                    <a:pt x="82" y="3"/>
                  </a:lnTo>
                  <a:lnTo>
                    <a:pt x="101" y="0"/>
                  </a:lnTo>
                  <a:close/>
                </a:path>
              </a:pathLst>
            </a:custGeom>
            <a:solidFill>
              <a:schemeClr val="accent5">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47" name="任意多边形: 形状 46"/>
            <p:cNvSpPr>
              <a:spLocks/>
            </p:cNvSpPr>
            <p:nvPr/>
          </p:nvSpPr>
          <p:spPr bwMode="auto">
            <a:xfrm>
              <a:off x="3441353" y="4302919"/>
              <a:ext cx="277813" cy="422275"/>
            </a:xfrm>
            <a:custGeom>
              <a:avLst/>
              <a:gdLst>
                <a:gd name="T0" fmla="*/ 58 w 175"/>
                <a:gd name="T1" fmla="*/ 0 h 266"/>
                <a:gd name="T2" fmla="*/ 61 w 175"/>
                <a:gd name="T3" fmla="*/ 1 h 266"/>
                <a:gd name="T4" fmla="*/ 66 w 175"/>
                <a:gd name="T5" fmla="*/ 2 h 266"/>
                <a:gd name="T6" fmla="*/ 74 w 175"/>
                <a:gd name="T7" fmla="*/ 6 h 266"/>
                <a:gd name="T8" fmla="*/ 84 w 175"/>
                <a:gd name="T9" fmla="*/ 12 h 266"/>
                <a:gd name="T10" fmla="*/ 96 w 175"/>
                <a:gd name="T11" fmla="*/ 18 h 266"/>
                <a:gd name="T12" fmla="*/ 109 w 175"/>
                <a:gd name="T13" fmla="*/ 27 h 266"/>
                <a:gd name="T14" fmla="*/ 122 w 175"/>
                <a:gd name="T15" fmla="*/ 37 h 266"/>
                <a:gd name="T16" fmla="*/ 135 w 175"/>
                <a:gd name="T17" fmla="*/ 49 h 266"/>
                <a:gd name="T18" fmla="*/ 148 w 175"/>
                <a:gd name="T19" fmla="*/ 65 h 266"/>
                <a:gd name="T20" fmla="*/ 158 w 175"/>
                <a:gd name="T21" fmla="*/ 80 h 266"/>
                <a:gd name="T22" fmla="*/ 166 w 175"/>
                <a:gd name="T23" fmla="*/ 100 h 266"/>
                <a:gd name="T24" fmla="*/ 172 w 175"/>
                <a:gd name="T25" fmla="*/ 121 h 266"/>
                <a:gd name="T26" fmla="*/ 175 w 175"/>
                <a:gd name="T27" fmla="*/ 145 h 266"/>
                <a:gd name="T28" fmla="*/ 174 w 175"/>
                <a:gd name="T29" fmla="*/ 171 h 266"/>
                <a:gd name="T30" fmla="*/ 167 w 175"/>
                <a:gd name="T31" fmla="*/ 200 h 266"/>
                <a:gd name="T32" fmla="*/ 157 w 175"/>
                <a:gd name="T33" fmla="*/ 232 h 266"/>
                <a:gd name="T34" fmla="*/ 140 w 175"/>
                <a:gd name="T35" fmla="*/ 266 h 266"/>
                <a:gd name="T36" fmla="*/ 137 w 175"/>
                <a:gd name="T37" fmla="*/ 266 h 266"/>
                <a:gd name="T38" fmla="*/ 131 w 175"/>
                <a:gd name="T39" fmla="*/ 263 h 266"/>
                <a:gd name="T40" fmla="*/ 122 w 175"/>
                <a:gd name="T41" fmla="*/ 259 h 266"/>
                <a:gd name="T42" fmla="*/ 109 w 175"/>
                <a:gd name="T43" fmla="*/ 253 h 266"/>
                <a:gd name="T44" fmla="*/ 96 w 175"/>
                <a:gd name="T45" fmla="*/ 247 h 266"/>
                <a:gd name="T46" fmla="*/ 80 w 175"/>
                <a:gd name="T47" fmla="*/ 237 h 266"/>
                <a:gd name="T48" fmla="*/ 65 w 175"/>
                <a:gd name="T49" fmla="*/ 226 h 266"/>
                <a:gd name="T50" fmla="*/ 49 w 175"/>
                <a:gd name="T51" fmla="*/ 213 h 266"/>
                <a:gd name="T52" fmla="*/ 35 w 175"/>
                <a:gd name="T53" fmla="*/ 198 h 266"/>
                <a:gd name="T54" fmla="*/ 22 w 175"/>
                <a:gd name="T55" fmla="*/ 182 h 266"/>
                <a:gd name="T56" fmla="*/ 10 w 175"/>
                <a:gd name="T57" fmla="*/ 163 h 266"/>
                <a:gd name="T58" fmla="*/ 3 w 175"/>
                <a:gd name="T59" fmla="*/ 143 h 266"/>
                <a:gd name="T60" fmla="*/ 0 w 175"/>
                <a:gd name="T61" fmla="*/ 121 h 266"/>
                <a:gd name="T62" fmla="*/ 0 w 175"/>
                <a:gd name="T63" fmla="*/ 96 h 266"/>
                <a:gd name="T64" fmla="*/ 6 w 175"/>
                <a:gd name="T65" fmla="*/ 70 h 266"/>
                <a:gd name="T66" fmla="*/ 18 w 175"/>
                <a:gd name="T67" fmla="*/ 40 h 266"/>
                <a:gd name="T68" fmla="*/ 36 w 175"/>
                <a:gd name="T69" fmla="*/ 9 h 266"/>
                <a:gd name="T70" fmla="*/ 35 w 175"/>
                <a:gd name="T71" fmla="*/ 13 h 266"/>
                <a:gd name="T72" fmla="*/ 32 w 175"/>
                <a:gd name="T73" fmla="*/ 21 h 266"/>
                <a:gd name="T74" fmla="*/ 28 w 175"/>
                <a:gd name="T75" fmla="*/ 32 h 266"/>
                <a:gd name="T76" fmla="*/ 26 w 175"/>
                <a:gd name="T77" fmla="*/ 48 h 266"/>
                <a:gd name="T78" fmla="*/ 24 w 175"/>
                <a:gd name="T79" fmla="*/ 66 h 266"/>
                <a:gd name="T80" fmla="*/ 24 w 175"/>
                <a:gd name="T81" fmla="*/ 87 h 266"/>
                <a:gd name="T82" fmla="*/ 28 w 175"/>
                <a:gd name="T83" fmla="*/ 109 h 266"/>
                <a:gd name="T84" fmla="*/ 37 w 175"/>
                <a:gd name="T85" fmla="*/ 131 h 266"/>
                <a:gd name="T86" fmla="*/ 50 w 175"/>
                <a:gd name="T87" fmla="*/ 153 h 266"/>
                <a:gd name="T88" fmla="*/ 49 w 175"/>
                <a:gd name="T89" fmla="*/ 149 h 266"/>
                <a:gd name="T90" fmla="*/ 46 w 175"/>
                <a:gd name="T91" fmla="*/ 140 h 266"/>
                <a:gd name="T92" fmla="*/ 42 w 175"/>
                <a:gd name="T93" fmla="*/ 127 h 266"/>
                <a:gd name="T94" fmla="*/ 39 w 175"/>
                <a:gd name="T95" fmla="*/ 109 h 266"/>
                <a:gd name="T96" fmla="*/ 37 w 175"/>
                <a:gd name="T97" fmla="*/ 88 h 266"/>
                <a:gd name="T98" fmla="*/ 37 w 175"/>
                <a:gd name="T99" fmla="*/ 66 h 266"/>
                <a:gd name="T100" fmla="*/ 40 w 175"/>
                <a:gd name="T101" fmla="*/ 44 h 266"/>
                <a:gd name="T102" fmla="*/ 46 w 175"/>
                <a:gd name="T103" fmla="*/ 21 h 266"/>
                <a:gd name="T104" fmla="*/ 58 w 175"/>
                <a:gd name="T10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5" h="266">
                  <a:moveTo>
                    <a:pt x="58" y="0"/>
                  </a:moveTo>
                  <a:lnTo>
                    <a:pt x="61" y="1"/>
                  </a:lnTo>
                  <a:lnTo>
                    <a:pt x="66" y="2"/>
                  </a:lnTo>
                  <a:lnTo>
                    <a:pt x="74" y="6"/>
                  </a:lnTo>
                  <a:lnTo>
                    <a:pt x="84" y="12"/>
                  </a:lnTo>
                  <a:lnTo>
                    <a:pt x="96" y="18"/>
                  </a:lnTo>
                  <a:lnTo>
                    <a:pt x="109" y="27"/>
                  </a:lnTo>
                  <a:lnTo>
                    <a:pt x="122" y="37"/>
                  </a:lnTo>
                  <a:lnTo>
                    <a:pt x="135" y="49"/>
                  </a:lnTo>
                  <a:lnTo>
                    <a:pt x="148" y="65"/>
                  </a:lnTo>
                  <a:lnTo>
                    <a:pt x="158" y="80"/>
                  </a:lnTo>
                  <a:lnTo>
                    <a:pt x="166" y="100"/>
                  </a:lnTo>
                  <a:lnTo>
                    <a:pt x="172" y="121"/>
                  </a:lnTo>
                  <a:lnTo>
                    <a:pt x="175" y="145"/>
                  </a:lnTo>
                  <a:lnTo>
                    <a:pt x="174" y="171"/>
                  </a:lnTo>
                  <a:lnTo>
                    <a:pt x="167" y="200"/>
                  </a:lnTo>
                  <a:lnTo>
                    <a:pt x="157" y="232"/>
                  </a:lnTo>
                  <a:lnTo>
                    <a:pt x="140" y="266"/>
                  </a:lnTo>
                  <a:lnTo>
                    <a:pt x="137" y="266"/>
                  </a:lnTo>
                  <a:lnTo>
                    <a:pt x="131" y="263"/>
                  </a:lnTo>
                  <a:lnTo>
                    <a:pt x="122" y="259"/>
                  </a:lnTo>
                  <a:lnTo>
                    <a:pt x="109" y="253"/>
                  </a:lnTo>
                  <a:lnTo>
                    <a:pt x="96" y="247"/>
                  </a:lnTo>
                  <a:lnTo>
                    <a:pt x="80" y="237"/>
                  </a:lnTo>
                  <a:lnTo>
                    <a:pt x="65" y="226"/>
                  </a:lnTo>
                  <a:lnTo>
                    <a:pt x="49" y="213"/>
                  </a:lnTo>
                  <a:lnTo>
                    <a:pt x="35" y="198"/>
                  </a:lnTo>
                  <a:lnTo>
                    <a:pt x="22" y="182"/>
                  </a:lnTo>
                  <a:lnTo>
                    <a:pt x="10" y="163"/>
                  </a:lnTo>
                  <a:lnTo>
                    <a:pt x="3" y="143"/>
                  </a:lnTo>
                  <a:lnTo>
                    <a:pt x="0" y="121"/>
                  </a:lnTo>
                  <a:lnTo>
                    <a:pt x="0" y="96"/>
                  </a:lnTo>
                  <a:lnTo>
                    <a:pt x="6" y="70"/>
                  </a:lnTo>
                  <a:lnTo>
                    <a:pt x="18" y="40"/>
                  </a:lnTo>
                  <a:lnTo>
                    <a:pt x="36" y="9"/>
                  </a:lnTo>
                  <a:lnTo>
                    <a:pt x="35" y="13"/>
                  </a:lnTo>
                  <a:lnTo>
                    <a:pt x="32" y="21"/>
                  </a:lnTo>
                  <a:lnTo>
                    <a:pt x="28" y="32"/>
                  </a:lnTo>
                  <a:lnTo>
                    <a:pt x="26" y="48"/>
                  </a:lnTo>
                  <a:lnTo>
                    <a:pt x="24" y="66"/>
                  </a:lnTo>
                  <a:lnTo>
                    <a:pt x="24" y="87"/>
                  </a:lnTo>
                  <a:lnTo>
                    <a:pt x="28" y="109"/>
                  </a:lnTo>
                  <a:lnTo>
                    <a:pt x="37" y="131"/>
                  </a:lnTo>
                  <a:lnTo>
                    <a:pt x="50" y="153"/>
                  </a:lnTo>
                  <a:lnTo>
                    <a:pt x="49" y="149"/>
                  </a:lnTo>
                  <a:lnTo>
                    <a:pt x="46" y="140"/>
                  </a:lnTo>
                  <a:lnTo>
                    <a:pt x="42" y="127"/>
                  </a:lnTo>
                  <a:lnTo>
                    <a:pt x="39" y="109"/>
                  </a:lnTo>
                  <a:lnTo>
                    <a:pt x="37" y="88"/>
                  </a:lnTo>
                  <a:lnTo>
                    <a:pt x="37" y="66"/>
                  </a:lnTo>
                  <a:lnTo>
                    <a:pt x="40" y="44"/>
                  </a:lnTo>
                  <a:lnTo>
                    <a:pt x="46" y="21"/>
                  </a:lnTo>
                  <a:lnTo>
                    <a:pt x="58" y="0"/>
                  </a:lnTo>
                  <a:close/>
                </a:path>
              </a:pathLst>
            </a:custGeom>
            <a:solidFill>
              <a:schemeClr val="accent5">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48" name="任意多边形: 形状 47"/>
            <p:cNvSpPr>
              <a:spLocks/>
            </p:cNvSpPr>
            <p:nvPr/>
          </p:nvSpPr>
          <p:spPr bwMode="auto">
            <a:xfrm>
              <a:off x="4566890" y="4553744"/>
              <a:ext cx="406400" cy="280988"/>
            </a:xfrm>
            <a:custGeom>
              <a:avLst/>
              <a:gdLst>
                <a:gd name="T0" fmla="*/ 89 w 256"/>
                <a:gd name="T1" fmla="*/ 0 h 177"/>
                <a:gd name="T2" fmla="*/ 108 w 256"/>
                <a:gd name="T3" fmla="*/ 0 h 177"/>
                <a:gd name="T4" fmla="*/ 129 w 256"/>
                <a:gd name="T5" fmla="*/ 3 h 177"/>
                <a:gd name="T6" fmla="*/ 150 w 256"/>
                <a:gd name="T7" fmla="*/ 9 h 177"/>
                <a:gd name="T8" fmla="*/ 170 w 256"/>
                <a:gd name="T9" fmla="*/ 20 h 177"/>
                <a:gd name="T10" fmla="*/ 190 w 256"/>
                <a:gd name="T11" fmla="*/ 35 h 177"/>
                <a:gd name="T12" fmla="*/ 209 w 256"/>
                <a:gd name="T13" fmla="*/ 55 h 177"/>
                <a:gd name="T14" fmla="*/ 226 w 256"/>
                <a:gd name="T15" fmla="*/ 79 h 177"/>
                <a:gd name="T16" fmla="*/ 242 w 256"/>
                <a:gd name="T17" fmla="*/ 112 h 177"/>
                <a:gd name="T18" fmla="*/ 256 w 256"/>
                <a:gd name="T19" fmla="*/ 150 h 177"/>
                <a:gd name="T20" fmla="*/ 254 w 256"/>
                <a:gd name="T21" fmla="*/ 151 h 177"/>
                <a:gd name="T22" fmla="*/ 247 w 256"/>
                <a:gd name="T23" fmla="*/ 153 h 177"/>
                <a:gd name="T24" fmla="*/ 238 w 256"/>
                <a:gd name="T25" fmla="*/ 157 h 177"/>
                <a:gd name="T26" fmla="*/ 225 w 256"/>
                <a:gd name="T27" fmla="*/ 163 h 177"/>
                <a:gd name="T28" fmla="*/ 211 w 256"/>
                <a:gd name="T29" fmla="*/ 166 h 177"/>
                <a:gd name="T30" fmla="*/ 193 w 256"/>
                <a:gd name="T31" fmla="*/ 172 h 177"/>
                <a:gd name="T32" fmla="*/ 174 w 256"/>
                <a:gd name="T33" fmla="*/ 174 h 177"/>
                <a:gd name="T34" fmla="*/ 154 w 256"/>
                <a:gd name="T35" fmla="*/ 177 h 177"/>
                <a:gd name="T36" fmla="*/ 134 w 256"/>
                <a:gd name="T37" fmla="*/ 177 h 177"/>
                <a:gd name="T38" fmla="*/ 112 w 256"/>
                <a:gd name="T39" fmla="*/ 174 h 177"/>
                <a:gd name="T40" fmla="*/ 92 w 256"/>
                <a:gd name="T41" fmla="*/ 168 h 177"/>
                <a:gd name="T42" fmla="*/ 72 w 256"/>
                <a:gd name="T43" fmla="*/ 159 h 177"/>
                <a:gd name="T44" fmla="*/ 54 w 256"/>
                <a:gd name="T45" fmla="*/ 146 h 177"/>
                <a:gd name="T46" fmla="*/ 37 w 256"/>
                <a:gd name="T47" fmla="*/ 127 h 177"/>
                <a:gd name="T48" fmla="*/ 22 w 256"/>
                <a:gd name="T49" fmla="*/ 105 h 177"/>
                <a:gd name="T50" fmla="*/ 9 w 256"/>
                <a:gd name="T51" fmla="*/ 77 h 177"/>
                <a:gd name="T52" fmla="*/ 0 w 256"/>
                <a:gd name="T53" fmla="*/ 42 h 177"/>
                <a:gd name="T54" fmla="*/ 2 w 256"/>
                <a:gd name="T55" fmla="*/ 44 h 177"/>
                <a:gd name="T56" fmla="*/ 5 w 256"/>
                <a:gd name="T57" fmla="*/ 52 h 177"/>
                <a:gd name="T58" fmla="*/ 12 w 256"/>
                <a:gd name="T59" fmla="*/ 63 h 177"/>
                <a:gd name="T60" fmla="*/ 21 w 256"/>
                <a:gd name="T61" fmla="*/ 76 h 177"/>
                <a:gd name="T62" fmla="*/ 33 w 256"/>
                <a:gd name="T63" fmla="*/ 90 h 177"/>
                <a:gd name="T64" fmla="*/ 48 w 256"/>
                <a:gd name="T65" fmla="*/ 104 h 177"/>
                <a:gd name="T66" fmla="*/ 65 w 256"/>
                <a:gd name="T67" fmla="*/ 117 h 177"/>
                <a:gd name="T68" fmla="*/ 87 w 256"/>
                <a:gd name="T69" fmla="*/ 126 h 177"/>
                <a:gd name="T70" fmla="*/ 112 w 256"/>
                <a:gd name="T71" fmla="*/ 133 h 177"/>
                <a:gd name="T72" fmla="*/ 109 w 256"/>
                <a:gd name="T73" fmla="*/ 131 h 177"/>
                <a:gd name="T74" fmla="*/ 100 w 256"/>
                <a:gd name="T75" fmla="*/ 127 h 177"/>
                <a:gd name="T76" fmla="*/ 89 w 256"/>
                <a:gd name="T77" fmla="*/ 120 h 177"/>
                <a:gd name="T78" fmla="*/ 73 w 256"/>
                <a:gd name="T79" fmla="*/ 109 h 177"/>
                <a:gd name="T80" fmla="*/ 57 w 256"/>
                <a:gd name="T81" fmla="*/ 96 h 177"/>
                <a:gd name="T82" fmla="*/ 42 w 256"/>
                <a:gd name="T83" fmla="*/ 81 h 177"/>
                <a:gd name="T84" fmla="*/ 28 w 256"/>
                <a:gd name="T85" fmla="*/ 63 h 177"/>
                <a:gd name="T86" fmla="*/ 17 w 256"/>
                <a:gd name="T87" fmla="*/ 42 h 177"/>
                <a:gd name="T88" fmla="*/ 11 w 256"/>
                <a:gd name="T89" fmla="*/ 18 h 177"/>
                <a:gd name="T90" fmla="*/ 12 w 256"/>
                <a:gd name="T91" fmla="*/ 18 h 177"/>
                <a:gd name="T92" fmla="*/ 18 w 256"/>
                <a:gd name="T93" fmla="*/ 16 h 177"/>
                <a:gd name="T94" fmla="*/ 28 w 256"/>
                <a:gd name="T95" fmla="*/ 12 h 177"/>
                <a:gd name="T96" fmla="*/ 39 w 256"/>
                <a:gd name="T97" fmla="*/ 8 h 177"/>
                <a:gd name="T98" fmla="*/ 54 w 256"/>
                <a:gd name="T99" fmla="*/ 4 h 177"/>
                <a:gd name="T100" fmla="*/ 70 w 256"/>
                <a:gd name="T101" fmla="*/ 2 h 177"/>
                <a:gd name="T102" fmla="*/ 89 w 256"/>
                <a:gd name="T10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6" h="177">
                  <a:moveTo>
                    <a:pt x="89" y="0"/>
                  </a:moveTo>
                  <a:lnTo>
                    <a:pt x="108" y="0"/>
                  </a:lnTo>
                  <a:lnTo>
                    <a:pt x="129" y="3"/>
                  </a:lnTo>
                  <a:lnTo>
                    <a:pt x="150" y="9"/>
                  </a:lnTo>
                  <a:lnTo>
                    <a:pt x="170" y="20"/>
                  </a:lnTo>
                  <a:lnTo>
                    <a:pt x="190" y="35"/>
                  </a:lnTo>
                  <a:lnTo>
                    <a:pt x="209" y="55"/>
                  </a:lnTo>
                  <a:lnTo>
                    <a:pt x="226" y="79"/>
                  </a:lnTo>
                  <a:lnTo>
                    <a:pt x="242" y="112"/>
                  </a:lnTo>
                  <a:lnTo>
                    <a:pt x="256" y="150"/>
                  </a:lnTo>
                  <a:lnTo>
                    <a:pt x="254" y="151"/>
                  </a:lnTo>
                  <a:lnTo>
                    <a:pt x="247" y="153"/>
                  </a:lnTo>
                  <a:lnTo>
                    <a:pt x="238" y="157"/>
                  </a:lnTo>
                  <a:lnTo>
                    <a:pt x="225" y="163"/>
                  </a:lnTo>
                  <a:lnTo>
                    <a:pt x="211" y="166"/>
                  </a:lnTo>
                  <a:lnTo>
                    <a:pt x="193" y="172"/>
                  </a:lnTo>
                  <a:lnTo>
                    <a:pt x="174" y="174"/>
                  </a:lnTo>
                  <a:lnTo>
                    <a:pt x="154" y="177"/>
                  </a:lnTo>
                  <a:lnTo>
                    <a:pt x="134" y="177"/>
                  </a:lnTo>
                  <a:lnTo>
                    <a:pt x="112" y="174"/>
                  </a:lnTo>
                  <a:lnTo>
                    <a:pt x="92" y="168"/>
                  </a:lnTo>
                  <a:lnTo>
                    <a:pt x="72" y="159"/>
                  </a:lnTo>
                  <a:lnTo>
                    <a:pt x="54" y="146"/>
                  </a:lnTo>
                  <a:lnTo>
                    <a:pt x="37" y="127"/>
                  </a:lnTo>
                  <a:lnTo>
                    <a:pt x="22" y="105"/>
                  </a:lnTo>
                  <a:lnTo>
                    <a:pt x="9" y="77"/>
                  </a:lnTo>
                  <a:lnTo>
                    <a:pt x="0" y="42"/>
                  </a:lnTo>
                  <a:lnTo>
                    <a:pt x="2" y="44"/>
                  </a:lnTo>
                  <a:lnTo>
                    <a:pt x="5" y="52"/>
                  </a:lnTo>
                  <a:lnTo>
                    <a:pt x="12" y="63"/>
                  </a:lnTo>
                  <a:lnTo>
                    <a:pt x="21" y="76"/>
                  </a:lnTo>
                  <a:lnTo>
                    <a:pt x="33" y="90"/>
                  </a:lnTo>
                  <a:lnTo>
                    <a:pt x="48" y="104"/>
                  </a:lnTo>
                  <a:lnTo>
                    <a:pt x="65" y="117"/>
                  </a:lnTo>
                  <a:lnTo>
                    <a:pt x="87" y="126"/>
                  </a:lnTo>
                  <a:lnTo>
                    <a:pt x="112" y="133"/>
                  </a:lnTo>
                  <a:lnTo>
                    <a:pt x="109" y="131"/>
                  </a:lnTo>
                  <a:lnTo>
                    <a:pt x="100" y="127"/>
                  </a:lnTo>
                  <a:lnTo>
                    <a:pt x="89" y="120"/>
                  </a:lnTo>
                  <a:lnTo>
                    <a:pt x="73" y="109"/>
                  </a:lnTo>
                  <a:lnTo>
                    <a:pt x="57" y="96"/>
                  </a:lnTo>
                  <a:lnTo>
                    <a:pt x="42" y="81"/>
                  </a:lnTo>
                  <a:lnTo>
                    <a:pt x="28" y="63"/>
                  </a:lnTo>
                  <a:lnTo>
                    <a:pt x="17" y="42"/>
                  </a:lnTo>
                  <a:lnTo>
                    <a:pt x="11" y="18"/>
                  </a:lnTo>
                  <a:lnTo>
                    <a:pt x="12" y="18"/>
                  </a:lnTo>
                  <a:lnTo>
                    <a:pt x="18" y="16"/>
                  </a:lnTo>
                  <a:lnTo>
                    <a:pt x="28" y="12"/>
                  </a:lnTo>
                  <a:lnTo>
                    <a:pt x="39" y="8"/>
                  </a:lnTo>
                  <a:lnTo>
                    <a:pt x="54" y="4"/>
                  </a:lnTo>
                  <a:lnTo>
                    <a:pt x="70" y="2"/>
                  </a:lnTo>
                  <a:lnTo>
                    <a:pt x="89" y="0"/>
                  </a:lnTo>
                  <a:close/>
                </a:path>
              </a:pathLst>
            </a:custGeom>
            <a:solidFill>
              <a:schemeClr val="accent5">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49" name="任意多边形: 形状 48"/>
            <p:cNvSpPr>
              <a:spLocks/>
            </p:cNvSpPr>
            <p:nvPr/>
          </p:nvSpPr>
          <p:spPr bwMode="auto">
            <a:xfrm>
              <a:off x="3925540" y="4442619"/>
              <a:ext cx="280988" cy="422275"/>
            </a:xfrm>
            <a:custGeom>
              <a:avLst/>
              <a:gdLst>
                <a:gd name="T0" fmla="*/ 60 w 177"/>
                <a:gd name="T1" fmla="*/ 0 h 266"/>
                <a:gd name="T2" fmla="*/ 61 w 177"/>
                <a:gd name="T3" fmla="*/ 1 h 266"/>
                <a:gd name="T4" fmla="*/ 66 w 177"/>
                <a:gd name="T5" fmla="*/ 3 h 266"/>
                <a:gd name="T6" fmla="*/ 75 w 177"/>
                <a:gd name="T7" fmla="*/ 7 h 266"/>
                <a:gd name="T8" fmla="*/ 86 w 177"/>
                <a:gd name="T9" fmla="*/ 12 h 266"/>
                <a:gd name="T10" fmla="*/ 97 w 177"/>
                <a:gd name="T11" fmla="*/ 18 h 266"/>
                <a:gd name="T12" fmla="*/ 110 w 177"/>
                <a:gd name="T13" fmla="*/ 27 h 266"/>
                <a:gd name="T14" fmla="*/ 123 w 177"/>
                <a:gd name="T15" fmla="*/ 38 h 266"/>
                <a:gd name="T16" fmla="*/ 136 w 177"/>
                <a:gd name="T17" fmla="*/ 49 h 266"/>
                <a:gd name="T18" fmla="*/ 148 w 177"/>
                <a:gd name="T19" fmla="*/ 64 h 266"/>
                <a:gd name="T20" fmla="*/ 160 w 177"/>
                <a:gd name="T21" fmla="*/ 81 h 266"/>
                <a:gd name="T22" fmla="*/ 168 w 177"/>
                <a:gd name="T23" fmla="*/ 100 h 266"/>
                <a:gd name="T24" fmla="*/ 174 w 177"/>
                <a:gd name="T25" fmla="*/ 121 h 266"/>
                <a:gd name="T26" fmla="*/ 177 w 177"/>
                <a:gd name="T27" fmla="*/ 144 h 266"/>
                <a:gd name="T28" fmla="*/ 175 w 177"/>
                <a:gd name="T29" fmla="*/ 171 h 266"/>
                <a:gd name="T30" fmla="*/ 169 w 177"/>
                <a:gd name="T31" fmla="*/ 200 h 266"/>
                <a:gd name="T32" fmla="*/ 157 w 177"/>
                <a:gd name="T33" fmla="*/ 231 h 266"/>
                <a:gd name="T34" fmla="*/ 142 w 177"/>
                <a:gd name="T35" fmla="*/ 266 h 266"/>
                <a:gd name="T36" fmla="*/ 139 w 177"/>
                <a:gd name="T37" fmla="*/ 265 h 266"/>
                <a:gd name="T38" fmla="*/ 133 w 177"/>
                <a:gd name="T39" fmla="*/ 264 h 266"/>
                <a:gd name="T40" fmla="*/ 123 w 177"/>
                <a:gd name="T41" fmla="*/ 260 h 266"/>
                <a:gd name="T42" fmla="*/ 110 w 177"/>
                <a:gd name="T43" fmla="*/ 253 h 266"/>
                <a:gd name="T44" fmla="*/ 96 w 177"/>
                <a:gd name="T45" fmla="*/ 247 h 266"/>
                <a:gd name="T46" fmla="*/ 82 w 177"/>
                <a:gd name="T47" fmla="*/ 236 h 266"/>
                <a:gd name="T48" fmla="*/ 65 w 177"/>
                <a:gd name="T49" fmla="*/ 226 h 266"/>
                <a:gd name="T50" fmla="*/ 51 w 177"/>
                <a:gd name="T51" fmla="*/ 213 h 266"/>
                <a:gd name="T52" fmla="*/ 35 w 177"/>
                <a:gd name="T53" fmla="*/ 199 h 266"/>
                <a:gd name="T54" fmla="*/ 22 w 177"/>
                <a:gd name="T55" fmla="*/ 182 h 266"/>
                <a:gd name="T56" fmla="*/ 12 w 177"/>
                <a:gd name="T57" fmla="*/ 164 h 266"/>
                <a:gd name="T58" fmla="*/ 4 w 177"/>
                <a:gd name="T59" fmla="*/ 143 h 266"/>
                <a:gd name="T60" fmla="*/ 0 w 177"/>
                <a:gd name="T61" fmla="*/ 121 h 266"/>
                <a:gd name="T62" fmla="*/ 1 w 177"/>
                <a:gd name="T63" fmla="*/ 96 h 266"/>
                <a:gd name="T64" fmla="*/ 7 w 177"/>
                <a:gd name="T65" fmla="*/ 69 h 266"/>
                <a:gd name="T66" fmla="*/ 18 w 177"/>
                <a:gd name="T67" fmla="*/ 40 h 266"/>
                <a:gd name="T68" fmla="*/ 36 w 177"/>
                <a:gd name="T69" fmla="*/ 9 h 266"/>
                <a:gd name="T70" fmla="*/ 36 w 177"/>
                <a:gd name="T71" fmla="*/ 12 h 266"/>
                <a:gd name="T72" fmla="*/ 34 w 177"/>
                <a:gd name="T73" fmla="*/ 20 h 266"/>
                <a:gd name="T74" fmla="*/ 30 w 177"/>
                <a:gd name="T75" fmla="*/ 33 h 266"/>
                <a:gd name="T76" fmla="*/ 27 w 177"/>
                <a:gd name="T77" fmla="*/ 48 h 266"/>
                <a:gd name="T78" fmla="*/ 26 w 177"/>
                <a:gd name="T79" fmla="*/ 66 h 266"/>
                <a:gd name="T80" fmla="*/ 26 w 177"/>
                <a:gd name="T81" fmla="*/ 87 h 266"/>
                <a:gd name="T82" fmla="*/ 30 w 177"/>
                <a:gd name="T83" fmla="*/ 108 h 266"/>
                <a:gd name="T84" fmla="*/ 38 w 177"/>
                <a:gd name="T85" fmla="*/ 131 h 266"/>
                <a:gd name="T86" fmla="*/ 51 w 177"/>
                <a:gd name="T87" fmla="*/ 153 h 266"/>
                <a:gd name="T88" fmla="*/ 49 w 177"/>
                <a:gd name="T89" fmla="*/ 149 h 266"/>
                <a:gd name="T90" fmla="*/ 47 w 177"/>
                <a:gd name="T91" fmla="*/ 140 h 266"/>
                <a:gd name="T92" fmla="*/ 44 w 177"/>
                <a:gd name="T93" fmla="*/ 126 h 266"/>
                <a:gd name="T94" fmla="*/ 40 w 177"/>
                <a:gd name="T95" fmla="*/ 109 h 266"/>
                <a:gd name="T96" fmla="*/ 39 w 177"/>
                <a:gd name="T97" fmla="*/ 88 h 266"/>
                <a:gd name="T98" fmla="*/ 39 w 177"/>
                <a:gd name="T99" fmla="*/ 66 h 266"/>
                <a:gd name="T100" fmla="*/ 42 w 177"/>
                <a:gd name="T101" fmla="*/ 44 h 266"/>
                <a:gd name="T102" fmla="*/ 48 w 177"/>
                <a:gd name="T103" fmla="*/ 21 h 266"/>
                <a:gd name="T104" fmla="*/ 60 w 177"/>
                <a:gd name="T10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7" h="266">
                  <a:moveTo>
                    <a:pt x="60" y="0"/>
                  </a:moveTo>
                  <a:lnTo>
                    <a:pt x="61" y="1"/>
                  </a:lnTo>
                  <a:lnTo>
                    <a:pt x="66" y="3"/>
                  </a:lnTo>
                  <a:lnTo>
                    <a:pt x="75" y="7"/>
                  </a:lnTo>
                  <a:lnTo>
                    <a:pt x="86" y="12"/>
                  </a:lnTo>
                  <a:lnTo>
                    <a:pt x="97" y="18"/>
                  </a:lnTo>
                  <a:lnTo>
                    <a:pt x="110" y="27"/>
                  </a:lnTo>
                  <a:lnTo>
                    <a:pt x="123" y="38"/>
                  </a:lnTo>
                  <a:lnTo>
                    <a:pt x="136" y="49"/>
                  </a:lnTo>
                  <a:lnTo>
                    <a:pt x="148" y="64"/>
                  </a:lnTo>
                  <a:lnTo>
                    <a:pt x="160" y="81"/>
                  </a:lnTo>
                  <a:lnTo>
                    <a:pt x="168" y="100"/>
                  </a:lnTo>
                  <a:lnTo>
                    <a:pt x="174" y="121"/>
                  </a:lnTo>
                  <a:lnTo>
                    <a:pt x="177" y="144"/>
                  </a:lnTo>
                  <a:lnTo>
                    <a:pt x="175" y="171"/>
                  </a:lnTo>
                  <a:lnTo>
                    <a:pt x="169" y="200"/>
                  </a:lnTo>
                  <a:lnTo>
                    <a:pt x="157" y="231"/>
                  </a:lnTo>
                  <a:lnTo>
                    <a:pt x="142" y="266"/>
                  </a:lnTo>
                  <a:lnTo>
                    <a:pt x="139" y="265"/>
                  </a:lnTo>
                  <a:lnTo>
                    <a:pt x="133" y="264"/>
                  </a:lnTo>
                  <a:lnTo>
                    <a:pt x="123" y="260"/>
                  </a:lnTo>
                  <a:lnTo>
                    <a:pt x="110" y="253"/>
                  </a:lnTo>
                  <a:lnTo>
                    <a:pt x="96" y="247"/>
                  </a:lnTo>
                  <a:lnTo>
                    <a:pt x="82" y="236"/>
                  </a:lnTo>
                  <a:lnTo>
                    <a:pt x="65" y="226"/>
                  </a:lnTo>
                  <a:lnTo>
                    <a:pt x="51" y="213"/>
                  </a:lnTo>
                  <a:lnTo>
                    <a:pt x="35" y="199"/>
                  </a:lnTo>
                  <a:lnTo>
                    <a:pt x="22" y="182"/>
                  </a:lnTo>
                  <a:lnTo>
                    <a:pt x="12" y="164"/>
                  </a:lnTo>
                  <a:lnTo>
                    <a:pt x="4" y="143"/>
                  </a:lnTo>
                  <a:lnTo>
                    <a:pt x="0" y="121"/>
                  </a:lnTo>
                  <a:lnTo>
                    <a:pt x="1" y="96"/>
                  </a:lnTo>
                  <a:lnTo>
                    <a:pt x="7" y="69"/>
                  </a:lnTo>
                  <a:lnTo>
                    <a:pt x="18" y="40"/>
                  </a:lnTo>
                  <a:lnTo>
                    <a:pt x="36" y="9"/>
                  </a:lnTo>
                  <a:lnTo>
                    <a:pt x="36" y="12"/>
                  </a:lnTo>
                  <a:lnTo>
                    <a:pt x="34" y="20"/>
                  </a:lnTo>
                  <a:lnTo>
                    <a:pt x="30" y="33"/>
                  </a:lnTo>
                  <a:lnTo>
                    <a:pt x="27" y="48"/>
                  </a:lnTo>
                  <a:lnTo>
                    <a:pt x="26" y="66"/>
                  </a:lnTo>
                  <a:lnTo>
                    <a:pt x="26" y="87"/>
                  </a:lnTo>
                  <a:lnTo>
                    <a:pt x="30" y="108"/>
                  </a:lnTo>
                  <a:lnTo>
                    <a:pt x="38" y="131"/>
                  </a:lnTo>
                  <a:lnTo>
                    <a:pt x="51" y="153"/>
                  </a:lnTo>
                  <a:lnTo>
                    <a:pt x="49" y="149"/>
                  </a:lnTo>
                  <a:lnTo>
                    <a:pt x="47" y="140"/>
                  </a:lnTo>
                  <a:lnTo>
                    <a:pt x="44" y="126"/>
                  </a:lnTo>
                  <a:lnTo>
                    <a:pt x="40" y="109"/>
                  </a:lnTo>
                  <a:lnTo>
                    <a:pt x="39" y="88"/>
                  </a:lnTo>
                  <a:lnTo>
                    <a:pt x="39" y="66"/>
                  </a:lnTo>
                  <a:lnTo>
                    <a:pt x="42" y="44"/>
                  </a:lnTo>
                  <a:lnTo>
                    <a:pt x="48" y="21"/>
                  </a:lnTo>
                  <a:lnTo>
                    <a:pt x="60" y="0"/>
                  </a:lnTo>
                  <a:close/>
                </a:path>
              </a:pathLst>
            </a:custGeom>
            <a:solidFill>
              <a:schemeClr val="accent5">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50" name="任意多边形: 形状 49"/>
            <p:cNvSpPr>
              <a:spLocks/>
            </p:cNvSpPr>
            <p:nvPr/>
          </p:nvSpPr>
          <p:spPr bwMode="auto">
            <a:xfrm>
              <a:off x="3334990" y="2942431"/>
              <a:ext cx="280988" cy="406400"/>
            </a:xfrm>
            <a:custGeom>
              <a:avLst/>
              <a:gdLst>
                <a:gd name="T0" fmla="*/ 135 w 177"/>
                <a:gd name="T1" fmla="*/ 0 h 256"/>
                <a:gd name="T2" fmla="*/ 133 w 177"/>
                <a:gd name="T3" fmla="*/ 1 h 256"/>
                <a:gd name="T4" fmla="*/ 125 w 177"/>
                <a:gd name="T5" fmla="*/ 5 h 256"/>
                <a:gd name="T6" fmla="*/ 115 w 177"/>
                <a:gd name="T7" fmla="*/ 12 h 256"/>
                <a:gd name="T8" fmla="*/ 102 w 177"/>
                <a:gd name="T9" fmla="*/ 21 h 256"/>
                <a:gd name="T10" fmla="*/ 87 w 177"/>
                <a:gd name="T11" fmla="*/ 33 h 256"/>
                <a:gd name="T12" fmla="*/ 73 w 177"/>
                <a:gd name="T13" fmla="*/ 47 h 256"/>
                <a:gd name="T14" fmla="*/ 60 w 177"/>
                <a:gd name="T15" fmla="*/ 65 h 256"/>
                <a:gd name="T16" fmla="*/ 51 w 177"/>
                <a:gd name="T17" fmla="*/ 87 h 256"/>
                <a:gd name="T18" fmla="*/ 44 w 177"/>
                <a:gd name="T19" fmla="*/ 112 h 256"/>
                <a:gd name="T20" fmla="*/ 46 w 177"/>
                <a:gd name="T21" fmla="*/ 108 h 256"/>
                <a:gd name="T22" fmla="*/ 50 w 177"/>
                <a:gd name="T23" fmla="*/ 100 h 256"/>
                <a:gd name="T24" fmla="*/ 57 w 177"/>
                <a:gd name="T25" fmla="*/ 88 h 256"/>
                <a:gd name="T26" fmla="*/ 68 w 177"/>
                <a:gd name="T27" fmla="*/ 73 h 256"/>
                <a:gd name="T28" fmla="*/ 81 w 177"/>
                <a:gd name="T29" fmla="*/ 57 h 256"/>
                <a:gd name="T30" fmla="*/ 96 w 177"/>
                <a:gd name="T31" fmla="*/ 42 h 256"/>
                <a:gd name="T32" fmla="*/ 115 w 177"/>
                <a:gd name="T33" fmla="*/ 27 h 256"/>
                <a:gd name="T34" fmla="*/ 135 w 177"/>
                <a:gd name="T35" fmla="*/ 17 h 256"/>
                <a:gd name="T36" fmla="*/ 158 w 177"/>
                <a:gd name="T37" fmla="*/ 9 h 256"/>
                <a:gd name="T38" fmla="*/ 159 w 177"/>
                <a:gd name="T39" fmla="*/ 12 h 256"/>
                <a:gd name="T40" fmla="*/ 161 w 177"/>
                <a:gd name="T41" fmla="*/ 17 h 256"/>
                <a:gd name="T42" fmla="*/ 165 w 177"/>
                <a:gd name="T43" fmla="*/ 27 h 256"/>
                <a:gd name="T44" fmla="*/ 169 w 177"/>
                <a:gd name="T45" fmla="*/ 39 h 256"/>
                <a:gd name="T46" fmla="*/ 173 w 177"/>
                <a:gd name="T47" fmla="*/ 53 h 256"/>
                <a:gd name="T48" fmla="*/ 176 w 177"/>
                <a:gd name="T49" fmla="*/ 70 h 256"/>
                <a:gd name="T50" fmla="*/ 177 w 177"/>
                <a:gd name="T51" fmla="*/ 88 h 256"/>
                <a:gd name="T52" fmla="*/ 177 w 177"/>
                <a:gd name="T53" fmla="*/ 108 h 256"/>
                <a:gd name="T54" fmla="*/ 173 w 177"/>
                <a:gd name="T55" fmla="*/ 129 h 256"/>
                <a:gd name="T56" fmla="*/ 167 w 177"/>
                <a:gd name="T57" fmla="*/ 149 h 256"/>
                <a:gd name="T58" fmla="*/ 158 w 177"/>
                <a:gd name="T59" fmla="*/ 170 h 256"/>
                <a:gd name="T60" fmla="*/ 142 w 177"/>
                <a:gd name="T61" fmla="*/ 190 h 256"/>
                <a:gd name="T62" fmla="*/ 122 w 177"/>
                <a:gd name="T63" fmla="*/ 209 h 256"/>
                <a:gd name="T64" fmla="*/ 98 w 177"/>
                <a:gd name="T65" fmla="*/ 226 h 256"/>
                <a:gd name="T66" fmla="*/ 65 w 177"/>
                <a:gd name="T67" fmla="*/ 242 h 256"/>
                <a:gd name="T68" fmla="*/ 28 w 177"/>
                <a:gd name="T69" fmla="*/ 256 h 256"/>
                <a:gd name="T70" fmla="*/ 26 w 177"/>
                <a:gd name="T71" fmla="*/ 253 h 256"/>
                <a:gd name="T72" fmla="*/ 24 w 177"/>
                <a:gd name="T73" fmla="*/ 247 h 256"/>
                <a:gd name="T74" fmla="*/ 20 w 177"/>
                <a:gd name="T75" fmla="*/ 238 h 256"/>
                <a:gd name="T76" fmla="*/ 15 w 177"/>
                <a:gd name="T77" fmla="*/ 225 h 256"/>
                <a:gd name="T78" fmla="*/ 11 w 177"/>
                <a:gd name="T79" fmla="*/ 209 h 256"/>
                <a:gd name="T80" fmla="*/ 5 w 177"/>
                <a:gd name="T81" fmla="*/ 192 h 256"/>
                <a:gd name="T82" fmla="*/ 3 w 177"/>
                <a:gd name="T83" fmla="*/ 174 h 256"/>
                <a:gd name="T84" fmla="*/ 0 w 177"/>
                <a:gd name="T85" fmla="*/ 153 h 256"/>
                <a:gd name="T86" fmla="*/ 0 w 177"/>
                <a:gd name="T87" fmla="*/ 132 h 256"/>
                <a:gd name="T88" fmla="*/ 3 w 177"/>
                <a:gd name="T89" fmla="*/ 112 h 256"/>
                <a:gd name="T90" fmla="*/ 8 w 177"/>
                <a:gd name="T91" fmla="*/ 91 h 256"/>
                <a:gd name="T92" fmla="*/ 17 w 177"/>
                <a:gd name="T93" fmla="*/ 71 h 256"/>
                <a:gd name="T94" fmla="*/ 31 w 177"/>
                <a:gd name="T95" fmla="*/ 53 h 256"/>
                <a:gd name="T96" fmla="*/ 48 w 177"/>
                <a:gd name="T97" fmla="*/ 36 h 256"/>
                <a:gd name="T98" fmla="*/ 72 w 177"/>
                <a:gd name="T99" fmla="*/ 21 h 256"/>
                <a:gd name="T100" fmla="*/ 100 w 177"/>
                <a:gd name="T101" fmla="*/ 9 h 256"/>
                <a:gd name="T102" fmla="*/ 135 w 177"/>
                <a:gd name="T10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7" h="256">
                  <a:moveTo>
                    <a:pt x="135" y="0"/>
                  </a:moveTo>
                  <a:lnTo>
                    <a:pt x="133" y="1"/>
                  </a:lnTo>
                  <a:lnTo>
                    <a:pt x="125" y="5"/>
                  </a:lnTo>
                  <a:lnTo>
                    <a:pt x="115" y="12"/>
                  </a:lnTo>
                  <a:lnTo>
                    <a:pt x="102" y="21"/>
                  </a:lnTo>
                  <a:lnTo>
                    <a:pt x="87" y="33"/>
                  </a:lnTo>
                  <a:lnTo>
                    <a:pt x="73" y="47"/>
                  </a:lnTo>
                  <a:lnTo>
                    <a:pt x="60" y="65"/>
                  </a:lnTo>
                  <a:lnTo>
                    <a:pt x="51" y="87"/>
                  </a:lnTo>
                  <a:lnTo>
                    <a:pt x="44" y="112"/>
                  </a:lnTo>
                  <a:lnTo>
                    <a:pt x="46" y="108"/>
                  </a:lnTo>
                  <a:lnTo>
                    <a:pt x="50" y="100"/>
                  </a:lnTo>
                  <a:lnTo>
                    <a:pt x="57" y="88"/>
                  </a:lnTo>
                  <a:lnTo>
                    <a:pt x="68" y="73"/>
                  </a:lnTo>
                  <a:lnTo>
                    <a:pt x="81" y="57"/>
                  </a:lnTo>
                  <a:lnTo>
                    <a:pt x="96" y="42"/>
                  </a:lnTo>
                  <a:lnTo>
                    <a:pt x="115" y="27"/>
                  </a:lnTo>
                  <a:lnTo>
                    <a:pt x="135" y="17"/>
                  </a:lnTo>
                  <a:lnTo>
                    <a:pt x="158" y="9"/>
                  </a:lnTo>
                  <a:lnTo>
                    <a:pt x="159" y="12"/>
                  </a:lnTo>
                  <a:lnTo>
                    <a:pt x="161" y="17"/>
                  </a:lnTo>
                  <a:lnTo>
                    <a:pt x="165" y="27"/>
                  </a:lnTo>
                  <a:lnTo>
                    <a:pt x="169" y="39"/>
                  </a:lnTo>
                  <a:lnTo>
                    <a:pt x="173" y="53"/>
                  </a:lnTo>
                  <a:lnTo>
                    <a:pt x="176" y="70"/>
                  </a:lnTo>
                  <a:lnTo>
                    <a:pt x="177" y="88"/>
                  </a:lnTo>
                  <a:lnTo>
                    <a:pt x="177" y="108"/>
                  </a:lnTo>
                  <a:lnTo>
                    <a:pt x="173" y="129"/>
                  </a:lnTo>
                  <a:lnTo>
                    <a:pt x="167" y="149"/>
                  </a:lnTo>
                  <a:lnTo>
                    <a:pt x="158" y="170"/>
                  </a:lnTo>
                  <a:lnTo>
                    <a:pt x="142" y="190"/>
                  </a:lnTo>
                  <a:lnTo>
                    <a:pt x="122" y="209"/>
                  </a:lnTo>
                  <a:lnTo>
                    <a:pt x="98" y="226"/>
                  </a:lnTo>
                  <a:lnTo>
                    <a:pt x="65" y="242"/>
                  </a:lnTo>
                  <a:lnTo>
                    <a:pt x="28" y="256"/>
                  </a:lnTo>
                  <a:lnTo>
                    <a:pt x="26" y="253"/>
                  </a:lnTo>
                  <a:lnTo>
                    <a:pt x="24" y="247"/>
                  </a:lnTo>
                  <a:lnTo>
                    <a:pt x="20" y="238"/>
                  </a:lnTo>
                  <a:lnTo>
                    <a:pt x="15" y="225"/>
                  </a:lnTo>
                  <a:lnTo>
                    <a:pt x="11" y="209"/>
                  </a:lnTo>
                  <a:lnTo>
                    <a:pt x="5" y="192"/>
                  </a:lnTo>
                  <a:lnTo>
                    <a:pt x="3" y="174"/>
                  </a:lnTo>
                  <a:lnTo>
                    <a:pt x="0" y="153"/>
                  </a:lnTo>
                  <a:lnTo>
                    <a:pt x="0" y="132"/>
                  </a:lnTo>
                  <a:lnTo>
                    <a:pt x="3" y="112"/>
                  </a:lnTo>
                  <a:lnTo>
                    <a:pt x="8" y="91"/>
                  </a:lnTo>
                  <a:lnTo>
                    <a:pt x="17" y="71"/>
                  </a:lnTo>
                  <a:lnTo>
                    <a:pt x="31" y="53"/>
                  </a:lnTo>
                  <a:lnTo>
                    <a:pt x="48" y="36"/>
                  </a:lnTo>
                  <a:lnTo>
                    <a:pt x="72" y="21"/>
                  </a:lnTo>
                  <a:lnTo>
                    <a:pt x="100" y="9"/>
                  </a:lnTo>
                  <a:lnTo>
                    <a:pt x="135" y="0"/>
                  </a:lnTo>
                  <a:close/>
                </a:path>
              </a:pathLst>
            </a:custGeom>
            <a:solidFill>
              <a:schemeClr val="accent3">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51" name="任意多边形: 形状 50"/>
            <p:cNvSpPr>
              <a:spLocks/>
            </p:cNvSpPr>
            <p:nvPr/>
          </p:nvSpPr>
          <p:spPr bwMode="auto">
            <a:xfrm>
              <a:off x="2347565" y="2512219"/>
              <a:ext cx="277813" cy="422275"/>
            </a:xfrm>
            <a:custGeom>
              <a:avLst/>
              <a:gdLst>
                <a:gd name="T0" fmla="*/ 60 w 175"/>
                <a:gd name="T1" fmla="*/ 0 h 266"/>
                <a:gd name="T2" fmla="*/ 61 w 175"/>
                <a:gd name="T3" fmla="*/ 1 h 266"/>
                <a:gd name="T4" fmla="*/ 66 w 175"/>
                <a:gd name="T5" fmla="*/ 2 h 266"/>
                <a:gd name="T6" fmla="*/ 75 w 175"/>
                <a:gd name="T7" fmla="*/ 6 h 266"/>
                <a:gd name="T8" fmla="*/ 84 w 175"/>
                <a:gd name="T9" fmla="*/ 11 h 266"/>
                <a:gd name="T10" fmla="*/ 97 w 175"/>
                <a:gd name="T11" fmla="*/ 18 h 266"/>
                <a:gd name="T12" fmla="*/ 110 w 175"/>
                <a:gd name="T13" fmla="*/ 27 h 266"/>
                <a:gd name="T14" fmla="*/ 123 w 175"/>
                <a:gd name="T15" fmla="*/ 37 h 266"/>
                <a:gd name="T16" fmla="*/ 136 w 175"/>
                <a:gd name="T17" fmla="*/ 49 h 266"/>
                <a:gd name="T18" fmla="*/ 148 w 175"/>
                <a:gd name="T19" fmla="*/ 65 h 266"/>
                <a:gd name="T20" fmla="*/ 158 w 175"/>
                <a:gd name="T21" fmla="*/ 80 h 266"/>
                <a:gd name="T22" fmla="*/ 167 w 175"/>
                <a:gd name="T23" fmla="*/ 100 h 266"/>
                <a:gd name="T24" fmla="*/ 173 w 175"/>
                <a:gd name="T25" fmla="*/ 120 h 266"/>
                <a:gd name="T26" fmla="*/ 175 w 175"/>
                <a:gd name="T27" fmla="*/ 145 h 266"/>
                <a:gd name="T28" fmla="*/ 174 w 175"/>
                <a:gd name="T29" fmla="*/ 171 h 266"/>
                <a:gd name="T30" fmla="*/ 169 w 175"/>
                <a:gd name="T31" fmla="*/ 200 h 266"/>
                <a:gd name="T32" fmla="*/ 157 w 175"/>
                <a:gd name="T33" fmla="*/ 232 h 266"/>
                <a:gd name="T34" fmla="*/ 140 w 175"/>
                <a:gd name="T35" fmla="*/ 266 h 266"/>
                <a:gd name="T36" fmla="*/ 139 w 175"/>
                <a:gd name="T37" fmla="*/ 266 h 266"/>
                <a:gd name="T38" fmla="*/ 132 w 175"/>
                <a:gd name="T39" fmla="*/ 263 h 266"/>
                <a:gd name="T40" fmla="*/ 122 w 175"/>
                <a:gd name="T41" fmla="*/ 259 h 266"/>
                <a:gd name="T42" fmla="*/ 110 w 175"/>
                <a:gd name="T43" fmla="*/ 253 h 266"/>
                <a:gd name="T44" fmla="*/ 96 w 175"/>
                <a:gd name="T45" fmla="*/ 246 h 266"/>
                <a:gd name="T46" fmla="*/ 80 w 175"/>
                <a:gd name="T47" fmla="*/ 237 h 266"/>
                <a:gd name="T48" fmla="*/ 65 w 175"/>
                <a:gd name="T49" fmla="*/ 226 h 266"/>
                <a:gd name="T50" fmla="*/ 49 w 175"/>
                <a:gd name="T51" fmla="*/ 213 h 266"/>
                <a:gd name="T52" fmla="*/ 35 w 175"/>
                <a:gd name="T53" fmla="*/ 198 h 266"/>
                <a:gd name="T54" fmla="*/ 22 w 175"/>
                <a:gd name="T55" fmla="*/ 181 h 266"/>
                <a:gd name="T56" fmla="*/ 11 w 175"/>
                <a:gd name="T57" fmla="*/ 163 h 266"/>
                <a:gd name="T58" fmla="*/ 4 w 175"/>
                <a:gd name="T59" fmla="*/ 143 h 266"/>
                <a:gd name="T60" fmla="*/ 0 w 175"/>
                <a:gd name="T61" fmla="*/ 120 h 266"/>
                <a:gd name="T62" fmla="*/ 1 w 175"/>
                <a:gd name="T63" fmla="*/ 96 h 266"/>
                <a:gd name="T64" fmla="*/ 6 w 175"/>
                <a:gd name="T65" fmla="*/ 70 h 266"/>
                <a:gd name="T66" fmla="*/ 18 w 175"/>
                <a:gd name="T67" fmla="*/ 40 h 266"/>
                <a:gd name="T68" fmla="*/ 36 w 175"/>
                <a:gd name="T69" fmla="*/ 9 h 266"/>
                <a:gd name="T70" fmla="*/ 35 w 175"/>
                <a:gd name="T71" fmla="*/ 11 h 266"/>
                <a:gd name="T72" fmla="*/ 32 w 175"/>
                <a:gd name="T73" fmla="*/ 21 h 266"/>
                <a:gd name="T74" fmla="*/ 30 w 175"/>
                <a:gd name="T75" fmla="*/ 32 h 266"/>
                <a:gd name="T76" fmla="*/ 27 w 175"/>
                <a:gd name="T77" fmla="*/ 48 h 266"/>
                <a:gd name="T78" fmla="*/ 24 w 175"/>
                <a:gd name="T79" fmla="*/ 66 h 266"/>
                <a:gd name="T80" fmla="*/ 26 w 175"/>
                <a:gd name="T81" fmla="*/ 87 h 266"/>
                <a:gd name="T82" fmla="*/ 30 w 175"/>
                <a:gd name="T83" fmla="*/ 109 h 266"/>
                <a:gd name="T84" fmla="*/ 37 w 175"/>
                <a:gd name="T85" fmla="*/ 131 h 266"/>
                <a:gd name="T86" fmla="*/ 50 w 175"/>
                <a:gd name="T87" fmla="*/ 153 h 266"/>
                <a:gd name="T88" fmla="*/ 49 w 175"/>
                <a:gd name="T89" fmla="*/ 149 h 266"/>
                <a:gd name="T90" fmla="*/ 47 w 175"/>
                <a:gd name="T91" fmla="*/ 140 h 266"/>
                <a:gd name="T92" fmla="*/ 43 w 175"/>
                <a:gd name="T93" fmla="*/ 127 h 266"/>
                <a:gd name="T94" fmla="*/ 40 w 175"/>
                <a:gd name="T95" fmla="*/ 109 h 266"/>
                <a:gd name="T96" fmla="*/ 37 w 175"/>
                <a:gd name="T97" fmla="*/ 88 h 266"/>
                <a:gd name="T98" fmla="*/ 37 w 175"/>
                <a:gd name="T99" fmla="*/ 66 h 266"/>
                <a:gd name="T100" fmla="*/ 41 w 175"/>
                <a:gd name="T101" fmla="*/ 44 h 266"/>
                <a:gd name="T102" fmla="*/ 48 w 175"/>
                <a:gd name="T103" fmla="*/ 22 h 266"/>
                <a:gd name="T104" fmla="*/ 60 w 175"/>
                <a:gd name="T10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5" h="266">
                  <a:moveTo>
                    <a:pt x="60" y="0"/>
                  </a:moveTo>
                  <a:lnTo>
                    <a:pt x="61" y="1"/>
                  </a:lnTo>
                  <a:lnTo>
                    <a:pt x="66" y="2"/>
                  </a:lnTo>
                  <a:lnTo>
                    <a:pt x="75" y="6"/>
                  </a:lnTo>
                  <a:lnTo>
                    <a:pt x="84" y="11"/>
                  </a:lnTo>
                  <a:lnTo>
                    <a:pt x="97" y="18"/>
                  </a:lnTo>
                  <a:lnTo>
                    <a:pt x="110" y="27"/>
                  </a:lnTo>
                  <a:lnTo>
                    <a:pt x="123" y="37"/>
                  </a:lnTo>
                  <a:lnTo>
                    <a:pt x="136" y="49"/>
                  </a:lnTo>
                  <a:lnTo>
                    <a:pt x="148" y="65"/>
                  </a:lnTo>
                  <a:lnTo>
                    <a:pt x="158" y="80"/>
                  </a:lnTo>
                  <a:lnTo>
                    <a:pt x="167" y="100"/>
                  </a:lnTo>
                  <a:lnTo>
                    <a:pt x="173" y="120"/>
                  </a:lnTo>
                  <a:lnTo>
                    <a:pt x="175" y="145"/>
                  </a:lnTo>
                  <a:lnTo>
                    <a:pt x="174" y="171"/>
                  </a:lnTo>
                  <a:lnTo>
                    <a:pt x="169" y="200"/>
                  </a:lnTo>
                  <a:lnTo>
                    <a:pt x="157" y="232"/>
                  </a:lnTo>
                  <a:lnTo>
                    <a:pt x="140" y="266"/>
                  </a:lnTo>
                  <a:lnTo>
                    <a:pt x="139" y="266"/>
                  </a:lnTo>
                  <a:lnTo>
                    <a:pt x="132" y="263"/>
                  </a:lnTo>
                  <a:lnTo>
                    <a:pt x="122" y="259"/>
                  </a:lnTo>
                  <a:lnTo>
                    <a:pt x="110" y="253"/>
                  </a:lnTo>
                  <a:lnTo>
                    <a:pt x="96" y="246"/>
                  </a:lnTo>
                  <a:lnTo>
                    <a:pt x="80" y="237"/>
                  </a:lnTo>
                  <a:lnTo>
                    <a:pt x="65" y="226"/>
                  </a:lnTo>
                  <a:lnTo>
                    <a:pt x="49" y="213"/>
                  </a:lnTo>
                  <a:lnTo>
                    <a:pt x="35" y="198"/>
                  </a:lnTo>
                  <a:lnTo>
                    <a:pt x="22" y="181"/>
                  </a:lnTo>
                  <a:lnTo>
                    <a:pt x="11" y="163"/>
                  </a:lnTo>
                  <a:lnTo>
                    <a:pt x="4" y="143"/>
                  </a:lnTo>
                  <a:lnTo>
                    <a:pt x="0" y="120"/>
                  </a:lnTo>
                  <a:lnTo>
                    <a:pt x="1" y="96"/>
                  </a:lnTo>
                  <a:lnTo>
                    <a:pt x="6" y="70"/>
                  </a:lnTo>
                  <a:lnTo>
                    <a:pt x="18" y="40"/>
                  </a:lnTo>
                  <a:lnTo>
                    <a:pt x="36" y="9"/>
                  </a:lnTo>
                  <a:lnTo>
                    <a:pt x="35" y="11"/>
                  </a:lnTo>
                  <a:lnTo>
                    <a:pt x="32" y="21"/>
                  </a:lnTo>
                  <a:lnTo>
                    <a:pt x="30" y="32"/>
                  </a:lnTo>
                  <a:lnTo>
                    <a:pt x="27" y="48"/>
                  </a:lnTo>
                  <a:lnTo>
                    <a:pt x="24" y="66"/>
                  </a:lnTo>
                  <a:lnTo>
                    <a:pt x="26" y="87"/>
                  </a:lnTo>
                  <a:lnTo>
                    <a:pt x="30" y="109"/>
                  </a:lnTo>
                  <a:lnTo>
                    <a:pt x="37" y="131"/>
                  </a:lnTo>
                  <a:lnTo>
                    <a:pt x="50" y="153"/>
                  </a:lnTo>
                  <a:lnTo>
                    <a:pt x="49" y="149"/>
                  </a:lnTo>
                  <a:lnTo>
                    <a:pt x="47" y="140"/>
                  </a:lnTo>
                  <a:lnTo>
                    <a:pt x="43" y="127"/>
                  </a:lnTo>
                  <a:lnTo>
                    <a:pt x="40" y="109"/>
                  </a:lnTo>
                  <a:lnTo>
                    <a:pt x="37" y="88"/>
                  </a:lnTo>
                  <a:lnTo>
                    <a:pt x="37" y="66"/>
                  </a:lnTo>
                  <a:lnTo>
                    <a:pt x="41" y="44"/>
                  </a:lnTo>
                  <a:lnTo>
                    <a:pt x="48" y="22"/>
                  </a:lnTo>
                  <a:lnTo>
                    <a:pt x="60" y="0"/>
                  </a:lnTo>
                  <a:close/>
                </a:path>
              </a:pathLst>
            </a:custGeom>
            <a:solidFill>
              <a:schemeClr val="accent2">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52" name="任意多边形: 形状 51"/>
            <p:cNvSpPr>
              <a:spLocks/>
            </p:cNvSpPr>
            <p:nvPr/>
          </p:nvSpPr>
          <p:spPr bwMode="auto">
            <a:xfrm>
              <a:off x="2658715" y="2934494"/>
              <a:ext cx="280988" cy="406400"/>
            </a:xfrm>
            <a:custGeom>
              <a:avLst/>
              <a:gdLst>
                <a:gd name="T0" fmla="*/ 135 w 177"/>
                <a:gd name="T1" fmla="*/ 0 h 256"/>
                <a:gd name="T2" fmla="*/ 133 w 177"/>
                <a:gd name="T3" fmla="*/ 1 h 256"/>
                <a:gd name="T4" fmla="*/ 125 w 177"/>
                <a:gd name="T5" fmla="*/ 5 h 256"/>
                <a:gd name="T6" fmla="*/ 114 w 177"/>
                <a:gd name="T7" fmla="*/ 12 h 256"/>
                <a:gd name="T8" fmla="*/ 101 w 177"/>
                <a:gd name="T9" fmla="*/ 21 h 256"/>
                <a:gd name="T10" fmla="*/ 87 w 177"/>
                <a:gd name="T11" fmla="*/ 32 h 256"/>
                <a:gd name="T12" fmla="*/ 73 w 177"/>
                <a:gd name="T13" fmla="*/ 48 h 256"/>
                <a:gd name="T14" fmla="*/ 61 w 177"/>
                <a:gd name="T15" fmla="*/ 66 h 256"/>
                <a:gd name="T16" fmla="*/ 51 w 177"/>
                <a:gd name="T17" fmla="*/ 87 h 256"/>
                <a:gd name="T18" fmla="*/ 44 w 177"/>
                <a:gd name="T19" fmla="*/ 112 h 256"/>
                <a:gd name="T20" fmla="*/ 45 w 177"/>
                <a:gd name="T21" fmla="*/ 109 h 256"/>
                <a:gd name="T22" fmla="*/ 49 w 177"/>
                <a:gd name="T23" fmla="*/ 100 h 256"/>
                <a:gd name="T24" fmla="*/ 57 w 177"/>
                <a:gd name="T25" fmla="*/ 88 h 256"/>
                <a:gd name="T26" fmla="*/ 68 w 177"/>
                <a:gd name="T27" fmla="*/ 74 h 256"/>
                <a:gd name="T28" fmla="*/ 81 w 177"/>
                <a:gd name="T29" fmla="*/ 57 h 256"/>
                <a:gd name="T30" fmla="*/ 96 w 177"/>
                <a:gd name="T31" fmla="*/ 41 h 256"/>
                <a:gd name="T32" fmla="*/ 114 w 177"/>
                <a:gd name="T33" fmla="*/ 27 h 256"/>
                <a:gd name="T34" fmla="*/ 135 w 177"/>
                <a:gd name="T35" fmla="*/ 17 h 256"/>
                <a:gd name="T36" fmla="*/ 159 w 177"/>
                <a:gd name="T37" fmla="*/ 10 h 256"/>
                <a:gd name="T38" fmla="*/ 159 w 177"/>
                <a:gd name="T39" fmla="*/ 12 h 256"/>
                <a:gd name="T40" fmla="*/ 161 w 177"/>
                <a:gd name="T41" fmla="*/ 18 h 256"/>
                <a:gd name="T42" fmla="*/ 165 w 177"/>
                <a:gd name="T43" fmla="*/ 27 h 256"/>
                <a:gd name="T44" fmla="*/ 169 w 177"/>
                <a:gd name="T45" fmla="*/ 39 h 256"/>
                <a:gd name="T46" fmla="*/ 173 w 177"/>
                <a:gd name="T47" fmla="*/ 54 h 256"/>
                <a:gd name="T48" fmla="*/ 175 w 177"/>
                <a:gd name="T49" fmla="*/ 70 h 256"/>
                <a:gd name="T50" fmla="*/ 177 w 177"/>
                <a:gd name="T51" fmla="*/ 89 h 256"/>
                <a:gd name="T52" fmla="*/ 177 w 177"/>
                <a:gd name="T53" fmla="*/ 109 h 256"/>
                <a:gd name="T54" fmla="*/ 174 w 177"/>
                <a:gd name="T55" fmla="*/ 128 h 256"/>
                <a:gd name="T56" fmla="*/ 168 w 177"/>
                <a:gd name="T57" fmla="*/ 149 h 256"/>
                <a:gd name="T58" fmla="*/ 157 w 177"/>
                <a:gd name="T59" fmla="*/ 170 h 256"/>
                <a:gd name="T60" fmla="*/ 143 w 177"/>
                <a:gd name="T61" fmla="*/ 189 h 256"/>
                <a:gd name="T62" fmla="*/ 122 w 177"/>
                <a:gd name="T63" fmla="*/ 209 h 256"/>
                <a:gd name="T64" fmla="*/ 97 w 177"/>
                <a:gd name="T65" fmla="*/ 226 h 256"/>
                <a:gd name="T66" fmla="*/ 66 w 177"/>
                <a:gd name="T67" fmla="*/ 243 h 256"/>
                <a:gd name="T68" fmla="*/ 27 w 177"/>
                <a:gd name="T69" fmla="*/ 256 h 256"/>
                <a:gd name="T70" fmla="*/ 26 w 177"/>
                <a:gd name="T71" fmla="*/ 253 h 256"/>
                <a:gd name="T72" fmla="*/ 23 w 177"/>
                <a:gd name="T73" fmla="*/ 248 h 256"/>
                <a:gd name="T74" fmla="*/ 19 w 177"/>
                <a:gd name="T75" fmla="*/ 237 h 256"/>
                <a:gd name="T76" fmla="*/ 14 w 177"/>
                <a:gd name="T77" fmla="*/ 224 h 256"/>
                <a:gd name="T78" fmla="*/ 10 w 177"/>
                <a:gd name="T79" fmla="*/ 210 h 256"/>
                <a:gd name="T80" fmla="*/ 5 w 177"/>
                <a:gd name="T81" fmla="*/ 192 h 256"/>
                <a:gd name="T82" fmla="*/ 3 w 177"/>
                <a:gd name="T83" fmla="*/ 174 h 256"/>
                <a:gd name="T84" fmla="*/ 0 w 177"/>
                <a:gd name="T85" fmla="*/ 154 h 256"/>
                <a:gd name="T86" fmla="*/ 0 w 177"/>
                <a:gd name="T87" fmla="*/ 134 h 256"/>
                <a:gd name="T88" fmla="*/ 3 w 177"/>
                <a:gd name="T89" fmla="*/ 113 h 256"/>
                <a:gd name="T90" fmla="*/ 9 w 177"/>
                <a:gd name="T91" fmla="*/ 92 h 256"/>
                <a:gd name="T92" fmla="*/ 18 w 177"/>
                <a:gd name="T93" fmla="*/ 71 h 256"/>
                <a:gd name="T94" fmla="*/ 31 w 177"/>
                <a:gd name="T95" fmla="*/ 53 h 256"/>
                <a:gd name="T96" fmla="*/ 49 w 177"/>
                <a:gd name="T97" fmla="*/ 36 h 256"/>
                <a:gd name="T98" fmla="*/ 71 w 177"/>
                <a:gd name="T99" fmla="*/ 22 h 256"/>
                <a:gd name="T100" fmla="*/ 100 w 177"/>
                <a:gd name="T101" fmla="*/ 9 h 256"/>
                <a:gd name="T102" fmla="*/ 135 w 177"/>
                <a:gd name="T10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7" h="256">
                  <a:moveTo>
                    <a:pt x="135" y="0"/>
                  </a:moveTo>
                  <a:lnTo>
                    <a:pt x="133" y="1"/>
                  </a:lnTo>
                  <a:lnTo>
                    <a:pt x="125" y="5"/>
                  </a:lnTo>
                  <a:lnTo>
                    <a:pt x="114" y="12"/>
                  </a:lnTo>
                  <a:lnTo>
                    <a:pt x="101" y="21"/>
                  </a:lnTo>
                  <a:lnTo>
                    <a:pt x="87" y="32"/>
                  </a:lnTo>
                  <a:lnTo>
                    <a:pt x="73" y="48"/>
                  </a:lnTo>
                  <a:lnTo>
                    <a:pt x="61" y="66"/>
                  </a:lnTo>
                  <a:lnTo>
                    <a:pt x="51" y="87"/>
                  </a:lnTo>
                  <a:lnTo>
                    <a:pt x="44" y="112"/>
                  </a:lnTo>
                  <a:lnTo>
                    <a:pt x="45" y="109"/>
                  </a:lnTo>
                  <a:lnTo>
                    <a:pt x="49" y="100"/>
                  </a:lnTo>
                  <a:lnTo>
                    <a:pt x="57" y="88"/>
                  </a:lnTo>
                  <a:lnTo>
                    <a:pt x="68" y="74"/>
                  </a:lnTo>
                  <a:lnTo>
                    <a:pt x="81" y="57"/>
                  </a:lnTo>
                  <a:lnTo>
                    <a:pt x="96" y="41"/>
                  </a:lnTo>
                  <a:lnTo>
                    <a:pt x="114" y="27"/>
                  </a:lnTo>
                  <a:lnTo>
                    <a:pt x="135" y="17"/>
                  </a:lnTo>
                  <a:lnTo>
                    <a:pt x="159" y="10"/>
                  </a:lnTo>
                  <a:lnTo>
                    <a:pt x="159" y="12"/>
                  </a:lnTo>
                  <a:lnTo>
                    <a:pt x="161" y="18"/>
                  </a:lnTo>
                  <a:lnTo>
                    <a:pt x="165" y="27"/>
                  </a:lnTo>
                  <a:lnTo>
                    <a:pt x="169" y="39"/>
                  </a:lnTo>
                  <a:lnTo>
                    <a:pt x="173" y="54"/>
                  </a:lnTo>
                  <a:lnTo>
                    <a:pt x="175" y="70"/>
                  </a:lnTo>
                  <a:lnTo>
                    <a:pt x="177" y="89"/>
                  </a:lnTo>
                  <a:lnTo>
                    <a:pt x="177" y="109"/>
                  </a:lnTo>
                  <a:lnTo>
                    <a:pt x="174" y="128"/>
                  </a:lnTo>
                  <a:lnTo>
                    <a:pt x="168" y="149"/>
                  </a:lnTo>
                  <a:lnTo>
                    <a:pt x="157" y="170"/>
                  </a:lnTo>
                  <a:lnTo>
                    <a:pt x="143" y="189"/>
                  </a:lnTo>
                  <a:lnTo>
                    <a:pt x="122" y="209"/>
                  </a:lnTo>
                  <a:lnTo>
                    <a:pt x="97" y="226"/>
                  </a:lnTo>
                  <a:lnTo>
                    <a:pt x="66" y="243"/>
                  </a:lnTo>
                  <a:lnTo>
                    <a:pt x="27" y="256"/>
                  </a:lnTo>
                  <a:lnTo>
                    <a:pt x="26" y="253"/>
                  </a:lnTo>
                  <a:lnTo>
                    <a:pt x="23" y="248"/>
                  </a:lnTo>
                  <a:lnTo>
                    <a:pt x="19" y="237"/>
                  </a:lnTo>
                  <a:lnTo>
                    <a:pt x="14" y="224"/>
                  </a:lnTo>
                  <a:lnTo>
                    <a:pt x="10" y="210"/>
                  </a:lnTo>
                  <a:lnTo>
                    <a:pt x="5" y="192"/>
                  </a:lnTo>
                  <a:lnTo>
                    <a:pt x="3" y="174"/>
                  </a:lnTo>
                  <a:lnTo>
                    <a:pt x="0" y="154"/>
                  </a:lnTo>
                  <a:lnTo>
                    <a:pt x="0" y="134"/>
                  </a:lnTo>
                  <a:lnTo>
                    <a:pt x="3" y="113"/>
                  </a:lnTo>
                  <a:lnTo>
                    <a:pt x="9" y="92"/>
                  </a:lnTo>
                  <a:lnTo>
                    <a:pt x="18" y="71"/>
                  </a:lnTo>
                  <a:lnTo>
                    <a:pt x="31" y="53"/>
                  </a:lnTo>
                  <a:lnTo>
                    <a:pt x="49" y="36"/>
                  </a:lnTo>
                  <a:lnTo>
                    <a:pt x="71" y="22"/>
                  </a:lnTo>
                  <a:lnTo>
                    <a:pt x="100" y="9"/>
                  </a:lnTo>
                  <a:lnTo>
                    <a:pt x="135" y="0"/>
                  </a:lnTo>
                  <a:close/>
                </a:path>
              </a:pathLst>
            </a:custGeom>
            <a:solidFill>
              <a:schemeClr val="accent3">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53" name="任意多边形: 形状 52"/>
            <p:cNvSpPr>
              <a:spLocks/>
            </p:cNvSpPr>
            <p:nvPr/>
          </p:nvSpPr>
          <p:spPr bwMode="auto">
            <a:xfrm>
              <a:off x="582265" y="1702594"/>
              <a:ext cx="4622800" cy="3960813"/>
            </a:xfrm>
            <a:custGeom>
              <a:avLst/>
              <a:gdLst>
                <a:gd name="T0" fmla="*/ 1771 w 2912"/>
                <a:gd name="T1" fmla="*/ 212 h 2495"/>
                <a:gd name="T2" fmla="*/ 1821 w 2912"/>
                <a:gd name="T3" fmla="*/ 523 h 2495"/>
                <a:gd name="T4" fmla="*/ 2166 w 2912"/>
                <a:gd name="T5" fmla="*/ 719 h 2495"/>
                <a:gd name="T6" fmla="*/ 2127 w 2912"/>
                <a:gd name="T7" fmla="*/ 721 h 2495"/>
                <a:gd name="T8" fmla="*/ 1993 w 2912"/>
                <a:gd name="T9" fmla="*/ 734 h 2495"/>
                <a:gd name="T10" fmla="*/ 1970 w 2912"/>
                <a:gd name="T11" fmla="*/ 668 h 2495"/>
                <a:gd name="T12" fmla="*/ 1784 w 2912"/>
                <a:gd name="T13" fmla="*/ 579 h 2495"/>
                <a:gd name="T14" fmla="*/ 1693 w 2912"/>
                <a:gd name="T15" fmla="*/ 823 h 2495"/>
                <a:gd name="T16" fmla="*/ 1672 w 2912"/>
                <a:gd name="T17" fmla="*/ 1263 h 2495"/>
                <a:gd name="T18" fmla="*/ 2279 w 2912"/>
                <a:gd name="T19" fmla="*/ 1043 h 2495"/>
                <a:gd name="T20" fmla="*/ 2512 w 2912"/>
                <a:gd name="T21" fmla="*/ 751 h 2495"/>
                <a:gd name="T22" fmla="*/ 2531 w 2912"/>
                <a:gd name="T23" fmla="*/ 416 h 2495"/>
                <a:gd name="T24" fmla="*/ 2540 w 2912"/>
                <a:gd name="T25" fmla="*/ 680 h 2495"/>
                <a:gd name="T26" fmla="*/ 2714 w 2912"/>
                <a:gd name="T27" fmla="*/ 610 h 2495"/>
                <a:gd name="T28" fmla="*/ 2812 w 2912"/>
                <a:gd name="T29" fmla="*/ 553 h 2495"/>
                <a:gd name="T30" fmla="*/ 2414 w 2912"/>
                <a:gd name="T31" fmla="*/ 1060 h 2495"/>
                <a:gd name="T32" fmla="*/ 2656 w 2912"/>
                <a:gd name="T33" fmla="*/ 1202 h 2495"/>
                <a:gd name="T34" fmla="*/ 2899 w 2912"/>
                <a:gd name="T35" fmla="*/ 1204 h 2495"/>
                <a:gd name="T36" fmla="*/ 2652 w 2912"/>
                <a:gd name="T37" fmla="*/ 1277 h 2495"/>
                <a:gd name="T38" fmla="*/ 2305 w 2912"/>
                <a:gd name="T39" fmla="*/ 1129 h 2495"/>
                <a:gd name="T40" fmla="*/ 1921 w 2912"/>
                <a:gd name="T41" fmla="*/ 1342 h 2495"/>
                <a:gd name="T42" fmla="*/ 1916 w 2912"/>
                <a:gd name="T43" fmla="*/ 1456 h 2495"/>
                <a:gd name="T44" fmla="*/ 2436 w 2912"/>
                <a:gd name="T45" fmla="*/ 1563 h 2495"/>
                <a:gd name="T46" fmla="*/ 2652 w 2912"/>
                <a:gd name="T47" fmla="*/ 1526 h 2495"/>
                <a:gd name="T48" fmla="*/ 2372 w 2912"/>
                <a:gd name="T49" fmla="*/ 1620 h 2495"/>
                <a:gd name="T50" fmla="*/ 2395 w 2912"/>
                <a:gd name="T51" fmla="*/ 1808 h 2495"/>
                <a:gd name="T52" fmla="*/ 2223 w 2912"/>
                <a:gd name="T53" fmla="*/ 1608 h 2495"/>
                <a:gd name="T54" fmla="*/ 1763 w 2912"/>
                <a:gd name="T55" fmla="*/ 1592 h 2495"/>
                <a:gd name="T56" fmla="*/ 1711 w 2912"/>
                <a:gd name="T57" fmla="*/ 2043 h 2495"/>
                <a:gd name="T58" fmla="*/ 1944 w 2912"/>
                <a:gd name="T59" fmla="*/ 2432 h 2495"/>
                <a:gd name="T60" fmla="*/ 1675 w 2912"/>
                <a:gd name="T61" fmla="*/ 2448 h 2495"/>
                <a:gd name="T62" fmla="*/ 1097 w 2912"/>
                <a:gd name="T63" fmla="*/ 2487 h 2495"/>
                <a:gd name="T64" fmla="*/ 1415 w 2912"/>
                <a:gd name="T65" fmla="*/ 2369 h 2495"/>
                <a:gd name="T66" fmla="*/ 1296 w 2912"/>
                <a:gd name="T67" fmla="*/ 1765 h 2495"/>
                <a:gd name="T68" fmla="*/ 867 w 2912"/>
                <a:gd name="T69" fmla="*/ 1553 h 2495"/>
                <a:gd name="T70" fmla="*/ 596 w 2912"/>
                <a:gd name="T71" fmla="*/ 1669 h 2495"/>
                <a:gd name="T72" fmla="*/ 372 w 2912"/>
                <a:gd name="T73" fmla="*/ 1769 h 2495"/>
                <a:gd name="T74" fmla="*/ 574 w 2912"/>
                <a:gd name="T75" fmla="*/ 1595 h 2495"/>
                <a:gd name="T76" fmla="*/ 281 w 2912"/>
                <a:gd name="T77" fmla="*/ 1443 h 2495"/>
                <a:gd name="T78" fmla="*/ 2 w 2912"/>
                <a:gd name="T79" fmla="*/ 1182 h 2495"/>
                <a:gd name="T80" fmla="*/ 232 w 2912"/>
                <a:gd name="T81" fmla="*/ 1374 h 2495"/>
                <a:gd name="T82" fmla="*/ 367 w 2912"/>
                <a:gd name="T83" fmla="*/ 1342 h 2495"/>
                <a:gd name="T84" fmla="*/ 420 w 2912"/>
                <a:gd name="T85" fmla="*/ 1194 h 2495"/>
                <a:gd name="T86" fmla="*/ 488 w 2912"/>
                <a:gd name="T87" fmla="*/ 1417 h 2495"/>
                <a:gd name="T88" fmla="*/ 984 w 2912"/>
                <a:gd name="T89" fmla="*/ 1443 h 2495"/>
                <a:gd name="T90" fmla="*/ 1199 w 2912"/>
                <a:gd name="T91" fmla="*/ 1196 h 2495"/>
                <a:gd name="T92" fmla="*/ 926 w 2912"/>
                <a:gd name="T93" fmla="*/ 678 h 2495"/>
                <a:gd name="T94" fmla="*/ 648 w 2912"/>
                <a:gd name="T95" fmla="*/ 566 h 2495"/>
                <a:gd name="T96" fmla="*/ 849 w 2912"/>
                <a:gd name="T97" fmla="*/ 630 h 2495"/>
                <a:gd name="T98" fmla="*/ 837 w 2912"/>
                <a:gd name="T99" fmla="*/ 342 h 2495"/>
                <a:gd name="T100" fmla="*/ 912 w 2912"/>
                <a:gd name="T101" fmla="*/ 194 h 2495"/>
                <a:gd name="T102" fmla="*/ 940 w 2912"/>
                <a:gd name="T103" fmla="*/ 460 h 2495"/>
                <a:gd name="T104" fmla="*/ 1181 w 2912"/>
                <a:gd name="T105" fmla="*/ 331 h 2495"/>
                <a:gd name="T106" fmla="*/ 947 w 2912"/>
                <a:gd name="T107" fmla="*/ 528 h 2495"/>
                <a:gd name="T108" fmla="*/ 1166 w 2912"/>
                <a:gd name="T109" fmla="*/ 904 h 2495"/>
                <a:gd name="T110" fmla="*/ 1496 w 2912"/>
                <a:gd name="T111" fmla="*/ 1139 h 2495"/>
                <a:gd name="T112" fmla="*/ 1564 w 2912"/>
                <a:gd name="T113" fmla="*/ 746 h 2495"/>
                <a:gd name="T114" fmla="*/ 1334 w 2912"/>
                <a:gd name="T115" fmla="*/ 449 h 2495"/>
                <a:gd name="T116" fmla="*/ 1517 w 2912"/>
                <a:gd name="T117" fmla="*/ 654 h 2495"/>
                <a:gd name="T118" fmla="*/ 1701 w 2912"/>
                <a:gd name="T119" fmla="*/ 386 h 2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12" h="2495">
                  <a:moveTo>
                    <a:pt x="1750" y="0"/>
                  </a:moveTo>
                  <a:lnTo>
                    <a:pt x="1750" y="2"/>
                  </a:lnTo>
                  <a:lnTo>
                    <a:pt x="1752" y="7"/>
                  </a:lnTo>
                  <a:lnTo>
                    <a:pt x="1755" y="16"/>
                  </a:lnTo>
                  <a:lnTo>
                    <a:pt x="1759" y="31"/>
                  </a:lnTo>
                  <a:lnTo>
                    <a:pt x="1763" y="49"/>
                  </a:lnTo>
                  <a:lnTo>
                    <a:pt x="1765" y="72"/>
                  </a:lnTo>
                  <a:lnTo>
                    <a:pt x="1768" y="100"/>
                  </a:lnTo>
                  <a:lnTo>
                    <a:pt x="1771" y="132"/>
                  </a:lnTo>
                  <a:lnTo>
                    <a:pt x="1772" y="170"/>
                  </a:lnTo>
                  <a:lnTo>
                    <a:pt x="1771" y="212"/>
                  </a:lnTo>
                  <a:lnTo>
                    <a:pt x="1768" y="262"/>
                  </a:lnTo>
                  <a:lnTo>
                    <a:pt x="1763" y="315"/>
                  </a:lnTo>
                  <a:lnTo>
                    <a:pt x="1756" y="376"/>
                  </a:lnTo>
                  <a:lnTo>
                    <a:pt x="1746" y="442"/>
                  </a:lnTo>
                  <a:lnTo>
                    <a:pt x="1732" y="515"/>
                  </a:lnTo>
                  <a:lnTo>
                    <a:pt x="1734" y="515"/>
                  </a:lnTo>
                  <a:lnTo>
                    <a:pt x="1743" y="515"/>
                  </a:lnTo>
                  <a:lnTo>
                    <a:pt x="1756" y="516"/>
                  </a:lnTo>
                  <a:lnTo>
                    <a:pt x="1775" y="518"/>
                  </a:lnTo>
                  <a:lnTo>
                    <a:pt x="1797" y="519"/>
                  </a:lnTo>
                  <a:lnTo>
                    <a:pt x="1821" y="523"/>
                  </a:lnTo>
                  <a:lnTo>
                    <a:pt x="1850" y="528"/>
                  </a:lnTo>
                  <a:lnTo>
                    <a:pt x="1880" y="534"/>
                  </a:lnTo>
                  <a:lnTo>
                    <a:pt x="1912" y="543"/>
                  </a:lnTo>
                  <a:lnTo>
                    <a:pt x="1946" y="555"/>
                  </a:lnTo>
                  <a:lnTo>
                    <a:pt x="1980" y="568"/>
                  </a:lnTo>
                  <a:lnTo>
                    <a:pt x="2014" y="585"/>
                  </a:lnTo>
                  <a:lnTo>
                    <a:pt x="2048" y="604"/>
                  </a:lnTo>
                  <a:lnTo>
                    <a:pt x="2080" y="628"/>
                  </a:lnTo>
                  <a:lnTo>
                    <a:pt x="2111" y="654"/>
                  </a:lnTo>
                  <a:lnTo>
                    <a:pt x="2140" y="685"/>
                  </a:lnTo>
                  <a:lnTo>
                    <a:pt x="2166" y="719"/>
                  </a:lnTo>
                  <a:lnTo>
                    <a:pt x="2189" y="758"/>
                  </a:lnTo>
                  <a:lnTo>
                    <a:pt x="2207" y="802"/>
                  </a:lnTo>
                  <a:lnTo>
                    <a:pt x="2223" y="850"/>
                  </a:lnTo>
                  <a:lnTo>
                    <a:pt x="2222" y="847"/>
                  </a:lnTo>
                  <a:lnTo>
                    <a:pt x="2216" y="838"/>
                  </a:lnTo>
                  <a:lnTo>
                    <a:pt x="2209" y="825"/>
                  </a:lnTo>
                  <a:lnTo>
                    <a:pt x="2197" y="807"/>
                  </a:lnTo>
                  <a:lnTo>
                    <a:pt x="2183" y="788"/>
                  </a:lnTo>
                  <a:lnTo>
                    <a:pt x="2167" y="765"/>
                  </a:lnTo>
                  <a:lnTo>
                    <a:pt x="2148" y="743"/>
                  </a:lnTo>
                  <a:lnTo>
                    <a:pt x="2127" y="721"/>
                  </a:lnTo>
                  <a:lnTo>
                    <a:pt x="2103" y="699"/>
                  </a:lnTo>
                  <a:lnTo>
                    <a:pt x="2077" y="681"/>
                  </a:lnTo>
                  <a:lnTo>
                    <a:pt x="2051" y="666"/>
                  </a:lnTo>
                  <a:lnTo>
                    <a:pt x="2022" y="654"/>
                  </a:lnTo>
                  <a:lnTo>
                    <a:pt x="1992" y="647"/>
                  </a:lnTo>
                  <a:lnTo>
                    <a:pt x="1993" y="650"/>
                  </a:lnTo>
                  <a:lnTo>
                    <a:pt x="1996" y="659"/>
                  </a:lnTo>
                  <a:lnTo>
                    <a:pt x="1997" y="672"/>
                  </a:lnTo>
                  <a:lnTo>
                    <a:pt x="1998" y="690"/>
                  </a:lnTo>
                  <a:lnTo>
                    <a:pt x="1997" y="711"/>
                  </a:lnTo>
                  <a:lnTo>
                    <a:pt x="1993" y="734"/>
                  </a:lnTo>
                  <a:lnTo>
                    <a:pt x="1984" y="759"/>
                  </a:lnTo>
                  <a:lnTo>
                    <a:pt x="1968" y="785"/>
                  </a:lnTo>
                  <a:lnTo>
                    <a:pt x="1946" y="812"/>
                  </a:lnTo>
                  <a:lnTo>
                    <a:pt x="1949" y="810"/>
                  </a:lnTo>
                  <a:lnTo>
                    <a:pt x="1953" y="802"/>
                  </a:lnTo>
                  <a:lnTo>
                    <a:pt x="1960" y="790"/>
                  </a:lnTo>
                  <a:lnTo>
                    <a:pt x="1967" y="773"/>
                  </a:lnTo>
                  <a:lnTo>
                    <a:pt x="1972" y="751"/>
                  </a:lnTo>
                  <a:lnTo>
                    <a:pt x="1976" y="727"/>
                  </a:lnTo>
                  <a:lnTo>
                    <a:pt x="1976" y="699"/>
                  </a:lnTo>
                  <a:lnTo>
                    <a:pt x="1970" y="668"/>
                  </a:lnTo>
                  <a:lnTo>
                    <a:pt x="1958" y="633"/>
                  </a:lnTo>
                  <a:lnTo>
                    <a:pt x="1955" y="632"/>
                  </a:lnTo>
                  <a:lnTo>
                    <a:pt x="1947" y="628"/>
                  </a:lnTo>
                  <a:lnTo>
                    <a:pt x="1934" y="623"/>
                  </a:lnTo>
                  <a:lnTo>
                    <a:pt x="1919" y="615"/>
                  </a:lnTo>
                  <a:lnTo>
                    <a:pt x="1899" y="607"/>
                  </a:lnTo>
                  <a:lnTo>
                    <a:pt x="1877" y="599"/>
                  </a:lnTo>
                  <a:lnTo>
                    <a:pt x="1855" y="592"/>
                  </a:lnTo>
                  <a:lnTo>
                    <a:pt x="1830" y="585"/>
                  </a:lnTo>
                  <a:lnTo>
                    <a:pt x="1807" y="581"/>
                  </a:lnTo>
                  <a:lnTo>
                    <a:pt x="1784" y="579"/>
                  </a:lnTo>
                  <a:lnTo>
                    <a:pt x="1763" y="580"/>
                  </a:lnTo>
                  <a:lnTo>
                    <a:pt x="1742" y="584"/>
                  </a:lnTo>
                  <a:lnTo>
                    <a:pt x="1725" y="593"/>
                  </a:lnTo>
                  <a:lnTo>
                    <a:pt x="1725" y="597"/>
                  </a:lnTo>
                  <a:lnTo>
                    <a:pt x="1724" y="610"/>
                  </a:lnTo>
                  <a:lnTo>
                    <a:pt x="1721" y="629"/>
                  </a:lnTo>
                  <a:lnTo>
                    <a:pt x="1717" y="655"/>
                  </a:lnTo>
                  <a:lnTo>
                    <a:pt x="1712" y="689"/>
                  </a:lnTo>
                  <a:lnTo>
                    <a:pt x="1707" y="728"/>
                  </a:lnTo>
                  <a:lnTo>
                    <a:pt x="1701" y="773"/>
                  </a:lnTo>
                  <a:lnTo>
                    <a:pt x="1693" y="823"/>
                  </a:lnTo>
                  <a:lnTo>
                    <a:pt x="1684" y="877"/>
                  </a:lnTo>
                  <a:lnTo>
                    <a:pt x="1673" y="936"/>
                  </a:lnTo>
                  <a:lnTo>
                    <a:pt x="1662" y="998"/>
                  </a:lnTo>
                  <a:lnTo>
                    <a:pt x="1650" y="1063"/>
                  </a:lnTo>
                  <a:lnTo>
                    <a:pt x="1636" y="1130"/>
                  </a:lnTo>
                  <a:lnTo>
                    <a:pt x="1621" y="1199"/>
                  </a:lnTo>
                  <a:lnTo>
                    <a:pt x="1606" y="1269"/>
                  </a:lnTo>
                  <a:lnTo>
                    <a:pt x="1611" y="1269"/>
                  </a:lnTo>
                  <a:lnTo>
                    <a:pt x="1623" y="1268"/>
                  </a:lnTo>
                  <a:lnTo>
                    <a:pt x="1643" y="1267"/>
                  </a:lnTo>
                  <a:lnTo>
                    <a:pt x="1672" y="1263"/>
                  </a:lnTo>
                  <a:lnTo>
                    <a:pt x="1706" y="1257"/>
                  </a:lnTo>
                  <a:lnTo>
                    <a:pt x="1746" y="1250"/>
                  </a:lnTo>
                  <a:lnTo>
                    <a:pt x="1791" y="1241"/>
                  </a:lnTo>
                  <a:lnTo>
                    <a:pt x="1842" y="1228"/>
                  </a:lnTo>
                  <a:lnTo>
                    <a:pt x="1897" y="1213"/>
                  </a:lnTo>
                  <a:lnTo>
                    <a:pt x="1955" y="1195"/>
                  </a:lnTo>
                  <a:lnTo>
                    <a:pt x="2016" y="1173"/>
                  </a:lnTo>
                  <a:lnTo>
                    <a:pt x="2080" y="1147"/>
                  </a:lnTo>
                  <a:lnTo>
                    <a:pt x="2146" y="1117"/>
                  </a:lnTo>
                  <a:lnTo>
                    <a:pt x="2213" y="1082"/>
                  </a:lnTo>
                  <a:lnTo>
                    <a:pt x="2279" y="1043"/>
                  </a:lnTo>
                  <a:lnTo>
                    <a:pt x="2346" y="999"/>
                  </a:lnTo>
                  <a:lnTo>
                    <a:pt x="2413" y="950"/>
                  </a:lnTo>
                  <a:lnTo>
                    <a:pt x="2478" y="895"/>
                  </a:lnTo>
                  <a:lnTo>
                    <a:pt x="2541" y="833"/>
                  </a:lnTo>
                  <a:lnTo>
                    <a:pt x="2543" y="830"/>
                  </a:lnTo>
                  <a:lnTo>
                    <a:pt x="2540" y="824"/>
                  </a:lnTo>
                  <a:lnTo>
                    <a:pt x="2538" y="815"/>
                  </a:lnTo>
                  <a:lnTo>
                    <a:pt x="2531" y="803"/>
                  </a:lnTo>
                  <a:lnTo>
                    <a:pt x="2526" y="789"/>
                  </a:lnTo>
                  <a:lnTo>
                    <a:pt x="2518" y="772"/>
                  </a:lnTo>
                  <a:lnTo>
                    <a:pt x="2512" y="751"/>
                  </a:lnTo>
                  <a:lnTo>
                    <a:pt x="2505" y="728"/>
                  </a:lnTo>
                  <a:lnTo>
                    <a:pt x="2500" y="701"/>
                  </a:lnTo>
                  <a:lnTo>
                    <a:pt x="2496" y="671"/>
                  </a:lnTo>
                  <a:lnTo>
                    <a:pt x="2493" y="636"/>
                  </a:lnTo>
                  <a:lnTo>
                    <a:pt x="2495" y="598"/>
                  </a:lnTo>
                  <a:lnTo>
                    <a:pt x="2499" y="555"/>
                  </a:lnTo>
                  <a:lnTo>
                    <a:pt x="2505" y="510"/>
                  </a:lnTo>
                  <a:lnTo>
                    <a:pt x="2517" y="459"/>
                  </a:lnTo>
                  <a:lnTo>
                    <a:pt x="2532" y="405"/>
                  </a:lnTo>
                  <a:lnTo>
                    <a:pt x="2532" y="407"/>
                  </a:lnTo>
                  <a:lnTo>
                    <a:pt x="2531" y="416"/>
                  </a:lnTo>
                  <a:lnTo>
                    <a:pt x="2531" y="429"/>
                  </a:lnTo>
                  <a:lnTo>
                    <a:pt x="2531" y="446"/>
                  </a:lnTo>
                  <a:lnTo>
                    <a:pt x="2530" y="467"/>
                  </a:lnTo>
                  <a:lnTo>
                    <a:pt x="2530" y="490"/>
                  </a:lnTo>
                  <a:lnTo>
                    <a:pt x="2530" y="515"/>
                  </a:lnTo>
                  <a:lnTo>
                    <a:pt x="2530" y="542"/>
                  </a:lnTo>
                  <a:lnTo>
                    <a:pt x="2531" y="571"/>
                  </a:lnTo>
                  <a:lnTo>
                    <a:pt x="2532" y="599"/>
                  </a:lnTo>
                  <a:lnTo>
                    <a:pt x="2534" y="627"/>
                  </a:lnTo>
                  <a:lnTo>
                    <a:pt x="2536" y="654"/>
                  </a:lnTo>
                  <a:lnTo>
                    <a:pt x="2540" y="680"/>
                  </a:lnTo>
                  <a:lnTo>
                    <a:pt x="2544" y="703"/>
                  </a:lnTo>
                  <a:lnTo>
                    <a:pt x="2551" y="724"/>
                  </a:lnTo>
                  <a:lnTo>
                    <a:pt x="2557" y="742"/>
                  </a:lnTo>
                  <a:lnTo>
                    <a:pt x="2565" y="755"/>
                  </a:lnTo>
                  <a:lnTo>
                    <a:pt x="2573" y="763"/>
                  </a:lnTo>
                  <a:lnTo>
                    <a:pt x="2583" y="767"/>
                  </a:lnTo>
                  <a:lnTo>
                    <a:pt x="2596" y="764"/>
                  </a:lnTo>
                  <a:lnTo>
                    <a:pt x="2609" y="755"/>
                  </a:lnTo>
                  <a:lnTo>
                    <a:pt x="2625" y="740"/>
                  </a:lnTo>
                  <a:lnTo>
                    <a:pt x="2671" y="677"/>
                  </a:lnTo>
                  <a:lnTo>
                    <a:pt x="2714" y="610"/>
                  </a:lnTo>
                  <a:lnTo>
                    <a:pt x="2756" y="538"/>
                  </a:lnTo>
                  <a:lnTo>
                    <a:pt x="2794" y="462"/>
                  </a:lnTo>
                  <a:lnTo>
                    <a:pt x="2827" y="380"/>
                  </a:lnTo>
                  <a:lnTo>
                    <a:pt x="2829" y="384"/>
                  </a:lnTo>
                  <a:lnTo>
                    <a:pt x="2829" y="393"/>
                  </a:lnTo>
                  <a:lnTo>
                    <a:pt x="2830" y="407"/>
                  </a:lnTo>
                  <a:lnTo>
                    <a:pt x="2829" y="428"/>
                  </a:lnTo>
                  <a:lnTo>
                    <a:pt x="2827" y="453"/>
                  </a:lnTo>
                  <a:lnTo>
                    <a:pt x="2825" y="482"/>
                  </a:lnTo>
                  <a:lnTo>
                    <a:pt x="2820" y="515"/>
                  </a:lnTo>
                  <a:lnTo>
                    <a:pt x="2812" y="553"/>
                  </a:lnTo>
                  <a:lnTo>
                    <a:pt x="2801" y="592"/>
                  </a:lnTo>
                  <a:lnTo>
                    <a:pt x="2787" y="634"/>
                  </a:lnTo>
                  <a:lnTo>
                    <a:pt x="2768" y="678"/>
                  </a:lnTo>
                  <a:lnTo>
                    <a:pt x="2745" y="725"/>
                  </a:lnTo>
                  <a:lnTo>
                    <a:pt x="2717" y="773"/>
                  </a:lnTo>
                  <a:lnTo>
                    <a:pt x="2683" y="821"/>
                  </a:lnTo>
                  <a:lnTo>
                    <a:pt x="2643" y="869"/>
                  </a:lnTo>
                  <a:lnTo>
                    <a:pt x="2597" y="919"/>
                  </a:lnTo>
                  <a:lnTo>
                    <a:pt x="2544" y="967"/>
                  </a:lnTo>
                  <a:lnTo>
                    <a:pt x="2483" y="1015"/>
                  </a:lnTo>
                  <a:lnTo>
                    <a:pt x="2414" y="1060"/>
                  </a:lnTo>
                  <a:lnTo>
                    <a:pt x="2418" y="1063"/>
                  </a:lnTo>
                  <a:lnTo>
                    <a:pt x="2426" y="1068"/>
                  </a:lnTo>
                  <a:lnTo>
                    <a:pt x="2437" y="1078"/>
                  </a:lnTo>
                  <a:lnTo>
                    <a:pt x="2456" y="1090"/>
                  </a:lnTo>
                  <a:lnTo>
                    <a:pt x="2476" y="1104"/>
                  </a:lnTo>
                  <a:lnTo>
                    <a:pt x="2500" y="1121"/>
                  </a:lnTo>
                  <a:lnTo>
                    <a:pt x="2527" y="1138"/>
                  </a:lnTo>
                  <a:lnTo>
                    <a:pt x="2557" y="1155"/>
                  </a:lnTo>
                  <a:lnTo>
                    <a:pt x="2588" y="1172"/>
                  </a:lnTo>
                  <a:lnTo>
                    <a:pt x="2622" y="1187"/>
                  </a:lnTo>
                  <a:lnTo>
                    <a:pt x="2656" y="1202"/>
                  </a:lnTo>
                  <a:lnTo>
                    <a:pt x="2691" y="1215"/>
                  </a:lnTo>
                  <a:lnTo>
                    <a:pt x="2725" y="1225"/>
                  </a:lnTo>
                  <a:lnTo>
                    <a:pt x="2760" y="1230"/>
                  </a:lnTo>
                  <a:lnTo>
                    <a:pt x="2794" y="1233"/>
                  </a:lnTo>
                  <a:lnTo>
                    <a:pt x="2826" y="1232"/>
                  </a:lnTo>
                  <a:lnTo>
                    <a:pt x="2857" y="1224"/>
                  </a:lnTo>
                  <a:lnTo>
                    <a:pt x="2886" y="1211"/>
                  </a:lnTo>
                  <a:lnTo>
                    <a:pt x="2912" y="1191"/>
                  </a:lnTo>
                  <a:lnTo>
                    <a:pt x="2911" y="1194"/>
                  </a:lnTo>
                  <a:lnTo>
                    <a:pt x="2907" y="1198"/>
                  </a:lnTo>
                  <a:lnTo>
                    <a:pt x="2899" y="1204"/>
                  </a:lnTo>
                  <a:lnTo>
                    <a:pt x="2890" y="1213"/>
                  </a:lnTo>
                  <a:lnTo>
                    <a:pt x="2877" y="1224"/>
                  </a:lnTo>
                  <a:lnTo>
                    <a:pt x="2862" y="1234"/>
                  </a:lnTo>
                  <a:lnTo>
                    <a:pt x="2844" y="1245"/>
                  </a:lnTo>
                  <a:lnTo>
                    <a:pt x="2825" y="1255"/>
                  </a:lnTo>
                  <a:lnTo>
                    <a:pt x="2801" y="1264"/>
                  </a:lnTo>
                  <a:lnTo>
                    <a:pt x="2777" y="1272"/>
                  </a:lnTo>
                  <a:lnTo>
                    <a:pt x="2748" y="1277"/>
                  </a:lnTo>
                  <a:lnTo>
                    <a:pt x="2718" y="1281"/>
                  </a:lnTo>
                  <a:lnTo>
                    <a:pt x="2687" y="1281"/>
                  </a:lnTo>
                  <a:lnTo>
                    <a:pt x="2652" y="1277"/>
                  </a:lnTo>
                  <a:lnTo>
                    <a:pt x="2615" y="1269"/>
                  </a:lnTo>
                  <a:lnTo>
                    <a:pt x="2575" y="1256"/>
                  </a:lnTo>
                  <a:lnTo>
                    <a:pt x="2535" y="1238"/>
                  </a:lnTo>
                  <a:lnTo>
                    <a:pt x="2491" y="1215"/>
                  </a:lnTo>
                  <a:lnTo>
                    <a:pt x="2445" y="1185"/>
                  </a:lnTo>
                  <a:lnTo>
                    <a:pt x="2398" y="1147"/>
                  </a:lnTo>
                  <a:lnTo>
                    <a:pt x="2349" y="1102"/>
                  </a:lnTo>
                  <a:lnTo>
                    <a:pt x="2345" y="1104"/>
                  </a:lnTo>
                  <a:lnTo>
                    <a:pt x="2337" y="1109"/>
                  </a:lnTo>
                  <a:lnTo>
                    <a:pt x="2323" y="1117"/>
                  </a:lnTo>
                  <a:lnTo>
                    <a:pt x="2305" y="1129"/>
                  </a:lnTo>
                  <a:lnTo>
                    <a:pt x="2283" y="1143"/>
                  </a:lnTo>
                  <a:lnTo>
                    <a:pt x="2257" y="1159"/>
                  </a:lnTo>
                  <a:lnTo>
                    <a:pt x="2227" y="1176"/>
                  </a:lnTo>
                  <a:lnTo>
                    <a:pt x="2194" y="1195"/>
                  </a:lnTo>
                  <a:lnTo>
                    <a:pt x="2159" y="1216"/>
                  </a:lnTo>
                  <a:lnTo>
                    <a:pt x="2122" y="1237"/>
                  </a:lnTo>
                  <a:lnTo>
                    <a:pt x="2083" y="1257"/>
                  </a:lnTo>
                  <a:lnTo>
                    <a:pt x="2044" y="1280"/>
                  </a:lnTo>
                  <a:lnTo>
                    <a:pt x="2002" y="1300"/>
                  </a:lnTo>
                  <a:lnTo>
                    <a:pt x="1962" y="1321"/>
                  </a:lnTo>
                  <a:lnTo>
                    <a:pt x="1921" y="1342"/>
                  </a:lnTo>
                  <a:lnTo>
                    <a:pt x="1881" y="1360"/>
                  </a:lnTo>
                  <a:lnTo>
                    <a:pt x="1842" y="1378"/>
                  </a:lnTo>
                  <a:lnTo>
                    <a:pt x="1804" y="1392"/>
                  </a:lnTo>
                  <a:lnTo>
                    <a:pt x="1769" y="1405"/>
                  </a:lnTo>
                  <a:lnTo>
                    <a:pt x="1773" y="1407"/>
                  </a:lnTo>
                  <a:lnTo>
                    <a:pt x="1782" y="1411"/>
                  </a:lnTo>
                  <a:lnTo>
                    <a:pt x="1799" y="1417"/>
                  </a:lnTo>
                  <a:lnTo>
                    <a:pt x="1821" y="1425"/>
                  </a:lnTo>
                  <a:lnTo>
                    <a:pt x="1849" y="1434"/>
                  </a:lnTo>
                  <a:lnTo>
                    <a:pt x="1880" y="1444"/>
                  </a:lnTo>
                  <a:lnTo>
                    <a:pt x="1916" y="1456"/>
                  </a:lnTo>
                  <a:lnTo>
                    <a:pt x="1955" y="1468"/>
                  </a:lnTo>
                  <a:lnTo>
                    <a:pt x="1998" y="1481"/>
                  </a:lnTo>
                  <a:lnTo>
                    <a:pt x="2042" y="1494"/>
                  </a:lnTo>
                  <a:lnTo>
                    <a:pt x="2090" y="1505"/>
                  </a:lnTo>
                  <a:lnTo>
                    <a:pt x="2139" y="1518"/>
                  </a:lnTo>
                  <a:lnTo>
                    <a:pt x="2188" y="1529"/>
                  </a:lnTo>
                  <a:lnTo>
                    <a:pt x="2239" y="1539"/>
                  </a:lnTo>
                  <a:lnTo>
                    <a:pt x="2289" y="1548"/>
                  </a:lnTo>
                  <a:lnTo>
                    <a:pt x="2339" y="1555"/>
                  </a:lnTo>
                  <a:lnTo>
                    <a:pt x="2388" y="1560"/>
                  </a:lnTo>
                  <a:lnTo>
                    <a:pt x="2436" y="1563"/>
                  </a:lnTo>
                  <a:lnTo>
                    <a:pt x="2482" y="1564"/>
                  </a:lnTo>
                  <a:lnTo>
                    <a:pt x="2525" y="1561"/>
                  </a:lnTo>
                  <a:lnTo>
                    <a:pt x="2564" y="1556"/>
                  </a:lnTo>
                  <a:lnTo>
                    <a:pt x="2601" y="1547"/>
                  </a:lnTo>
                  <a:lnTo>
                    <a:pt x="2634" y="1534"/>
                  </a:lnTo>
                  <a:lnTo>
                    <a:pt x="2661" y="1518"/>
                  </a:lnTo>
                  <a:lnTo>
                    <a:pt x="2684" y="1498"/>
                  </a:lnTo>
                  <a:lnTo>
                    <a:pt x="2682" y="1499"/>
                  </a:lnTo>
                  <a:lnTo>
                    <a:pt x="2677" y="1505"/>
                  </a:lnTo>
                  <a:lnTo>
                    <a:pt x="2666" y="1515"/>
                  </a:lnTo>
                  <a:lnTo>
                    <a:pt x="2652" y="1526"/>
                  </a:lnTo>
                  <a:lnTo>
                    <a:pt x="2635" y="1540"/>
                  </a:lnTo>
                  <a:lnTo>
                    <a:pt x="2613" y="1555"/>
                  </a:lnTo>
                  <a:lnTo>
                    <a:pt x="2588" y="1569"/>
                  </a:lnTo>
                  <a:lnTo>
                    <a:pt x="2560" y="1582"/>
                  </a:lnTo>
                  <a:lnTo>
                    <a:pt x="2527" y="1594"/>
                  </a:lnTo>
                  <a:lnTo>
                    <a:pt x="2492" y="1603"/>
                  </a:lnTo>
                  <a:lnTo>
                    <a:pt x="2453" y="1609"/>
                  </a:lnTo>
                  <a:lnTo>
                    <a:pt x="2411" y="1612"/>
                  </a:lnTo>
                  <a:lnTo>
                    <a:pt x="2366" y="1609"/>
                  </a:lnTo>
                  <a:lnTo>
                    <a:pt x="2369" y="1612"/>
                  </a:lnTo>
                  <a:lnTo>
                    <a:pt x="2372" y="1620"/>
                  </a:lnTo>
                  <a:lnTo>
                    <a:pt x="2379" y="1633"/>
                  </a:lnTo>
                  <a:lnTo>
                    <a:pt x="2387" y="1650"/>
                  </a:lnTo>
                  <a:lnTo>
                    <a:pt x="2393" y="1670"/>
                  </a:lnTo>
                  <a:lnTo>
                    <a:pt x="2400" y="1696"/>
                  </a:lnTo>
                  <a:lnTo>
                    <a:pt x="2405" y="1726"/>
                  </a:lnTo>
                  <a:lnTo>
                    <a:pt x="2408" y="1760"/>
                  </a:lnTo>
                  <a:lnTo>
                    <a:pt x="2406" y="1798"/>
                  </a:lnTo>
                  <a:lnTo>
                    <a:pt x="2400" y="1838"/>
                  </a:lnTo>
                  <a:lnTo>
                    <a:pt x="2400" y="1835"/>
                  </a:lnTo>
                  <a:lnTo>
                    <a:pt x="2397" y="1825"/>
                  </a:lnTo>
                  <a:lnTo>
                    <a:pt x="2395" y="1808"/>
                  </a:lnTo>
                  <a:lnTo>
                    <a:pt x="2391" y="1788"/>
                  </a:lnTo>
                  <a:lnTo>
                    <a:pt x="2384" y="1765"/>
                  </a:lnTo>
                  <a:lnTo>
                    <a:pt x="2378" y="1740"/>
                  </a:lnTo>
                  <a:lnTo>
                    <a:pt x="2367" y="1714"/>
                  </a:lnTo>
                  <a:lnTo>
                    <a:pt x="2357" y="1688"/>
                  </a:lnTo>
                  <a:lnTo>
                    <a:pt x="2344" y="1665"/>
                  </a:lnTo>
                  <a:lnTo>
                    <a:pt x="2328" y="1644"/>
                  </a:lnTo>
                  <a:lnTo>
                    <a:pt x="2310" y="1627"/>
                  </a:lnTo>
                  <a:lnTo>
                    <a:pt x="2291" y="1616"/>
                  </a:lnTo>
                  <a:lnTo>
                    <a:pt x="2268" y="1611"/>
                  </a:lnTo>
                  <a:lnTo>
                    <a:pt x="2223" y="1608"/>
                  </a:lnTo>
                  <a:lnTo>
                    <a:pt x="2172" y="1604"/>
                  </a:lnTo>
                  <a:lnTo>
                    <a:pt x="2118" y="1600"/>
                  </a:lnTo>
                  <a:lnTo>
                    <a:pt x="2059" y="1594"/>
                  </a:lnTo>
                  <a:lnTo>
                    <a:pt x="1999" y="1586"/>
                  </a:lnTo>
                  <a:lnTo>
                    <a:pt x="1940" y="1576"/>
                  </a:lnTo>
                  <a:lnTo>
                    <a:pt x="1881" y="1563"/>
                  </a:lnTo>
                  <a:lnTo>
                    <a:pt x="1851" y="1557"/>
                  </a:lnTo>
                  <a:lnTo>
                    <a:pt x="1824" y="1559"/>
                  </a:lnTo>
                  <a:lnTo>
                    <a:pt x="1801" y="1565"/>
                  </a:lnTo>
                  <a:lnTo>
                    <a:pt x="1780" y="1576"/>
                  </a:lnTo>
                  <a:lnTo>
                    <a:pt x="1763" y="1592"/>
                  </a:lnTo>
                  <a:lnTo>
                    <a:pt x="1749" y="1613"/>
                  </a:lnTo>
                  <a:lnTo>
                    <a:pt x="1737" y="1639"/>
                  </a:lnTo>
                  <a:lnTo>
                    <a:pt x="1726" y="1669"/>
                  </a:lnTo>
                  <a:lnTo>
                    <a:pt x="1719" y="1704"/>
                  </a:lnTo>
                  <a:lnTo>
                    <a:pt x="1713" y="1742"/>
                  </a:lnTo>
                  <a:lnTo>
                    <a:pt x="1710" y="1785"/>
                  </a:lnTo>
                  <a:lnTo>
                    <a:pt x="1708" y="1830"/>
                  </a:lnTo>
                  <a:lnTo>
                    <a:pt x="1707" y="1879"/>
                  </a:lnTo>
                  <a:lnTo>
                    <a:pt x="1707" y="1931"/>
                  </a:lnTo>
                  <a:lnTo>
                    <a:pt x="1708" y="1986"/>
                  </a:lnTo>
                  <a:lnTo>
                    <a:pt x="1711" y="2043"/>
                  </a:lnTo>
                  <a:lnTo>
                    <a:pt x="1713" y="2104"/>
                  </a:lnTo>
                  <a:lnTo>
                    <a:pt x="1716" y="2166"/>
                  </a:lnTo>
                  <a:lnTo>
                    <a:pt x="1719" y="2231"/>
                  </a:lnTo>
                  <a:lnTo>
                    <a:pt x="1721" y="2297"/>
                  </a:lnTo>
                  <a:lnTo>
                    <a:pt x="1724" y="2365"/>
                  </a:lnTo>
                  <a:lnTo>
                    <a:pt x="1764" y="2371"/>
                  </a:lnTo>
                  <a:lnTo>
                    <a:pt x="1803" y="2382"/>
                  </a:lnTo>
                  <a:lnTo>
                    <a:pt x="1841" y="2392"/>
                  </a:lnTo>
                  <a:lnTo>
                    <a:pt x="1877" y="2405"/>
                  </a:lnTo>
                  <a:lnTo>
                    <a:pt x="1912" y="2418"/>
                  </a:lnTo>
                  <a:lnTo>
                    <a:pt x="1944" y="2432"/>
                  </a:lnTo>
                  <a:lnTo>
                    <a:pt x="1972" y="2445"/>
                  </a:lnTo>
                  <a:lnTo>
                    <a:pt x="1997" y="2458"/>
                  </a:lnTo>
                  <a:lnTo>
                    <a:pt x="2019" y="2470"/>
                  </a:lnTo>
                  <a:lnTo>
                    <a:pt x="2036" y="2480"/>
                  </a:lnTo>
                  <a:lnTo>
                    <a:pt x="2049" y="2487"/>
                  </a:lnTo>
                  <a:lnTo>
                    <a:pt x="2057" y="2492"/>
                  </a:lnTo>
                  <a:lnTo>
                    <a:pt x="2059" y="2495"/>
                  </a:lnTo>
                  <a:lnTo>
                    <a:pt x="1955" y="2478"/>
                  </a:lnTo>
                  <a:lnTo>
                    <a:pt x="1855" y="2465"/>
                  </a:lnTo>
                  <a:lnTo>
                    <a:pt x="1763" y="2454"/>
                  </a:lnTo>
                  <a:lnTo>
                    <a:pt x="1675" y="2448"/>
                  </a:lnTo>
                  <a:lnTo>
                    <a:pt x="1593" y="2445"/>
                  </a:lnTo>
                  <a:lnTo>
                    <a:pt x="1516" y="2444"/>
                  </a:lnTo>
                  <a:lnTo>
                    <a:pt x="1446" y="2445"/>
                  </a:lnTo>
                  <a:lnTo>
                    <a:pt x="1381" y="2448"/>
                  </a:lnTo>
                  <a:lnTo>
                    <a:pt x="1322" y="2452"/>
                  </a:lnTo>
                  <a:lnTo>
                    <a:pt x="1270" y="2457"/>
                  </a:lnTo>
                  <a:lnTo>
                    <a:pt x="1224" y="2462"/>
                  </a:lnTo>
                  <a:lnTo>
                    <a:pt x="1183" y="2469"/>
                  </a:lnTo>
                  <a:lnTo>
                    <a:pt x="1148" y="2475"/>
                  </a:lnTo>
                  <a:lnTo>
                    <a:pt x="1120" y="2482"/>
                  </a:lnTo>
                  <a:lnTo>
                    <a:pt x="1097" y="2487"/>
                  </a:lnTo>
                  <a:lnTo>
                    <a:pt x="1082" y="2491"/>
                  </a:lnTo>
                  <a:lnTo>
                    <a:pt x="1073" y="2493"/>
                  </a:lnTo>
                  <a:lnTo>
                    <a:pt x="1069" y="2495"/>
                  </a:lnTo>
                  <a:lnTo>
                    <a:pt x="1127" y="2463"/>
                  </a:lnTo>
                  <a:lnTo>
                    <a:pt x="1182" y="2439"/>
                  </a:lnTo>
                  <a:lnTo>
                    <a:pt x="1233" y="2419"/>
                  </a:lnTo>
                  <a:lnTo>
                    <a:pt x="1279" y="2402"/>
                  </a:lnTo>
                  <a:lnTo>
                    <a:pt x="1321" y="2391"/>
                  </a:lnTo>
                  <a:lnTo>
                    <a:pt x="1357" y="2382"/>
                  </a:lnTo>
                  <a:lnTo>
                    <a:pt x="1390" y="2374"/>
                  </a:lnTo>
                  <a:lnTo>
                    <a:pt x="1415" y="2369"/>
                  </a:lnTo>
                  <a:lnTo>
                    <a:pt x="1434" y="2365"/>
                  </a:lnTo>
                  <a:lnTo>
                    <a:pt x="1433" y="2280"/>
                  </a:lnTo>
                  <a:lnTo>
                    <a:pt x="1429" y="2204"/>
                  </a:lnTo>
                  <a:lnTo>
                    <a:pt x="1422" y="2134"/>
                  </a:lnTo>
                  <a:lnTo>
                    <a:pt x="1413" y="2069"/>
                  </a:lnTo>
                  <a:lnTo>
                    <a:pt x="1402" y="2009"/>
                  </a:lnTo>
                  <a:lnTo>
                    <a:pt x="1387" y="1953"/>
                  </a:lnTo>
                  <a:lnTo>
                    <a:pt x="1370" y="1903"/>
                  </a:lnTo>
                  <a:lnTo>
                    <a:pt x="1350" y="1855"/>
                  </a:lnTo>
                  <a:lnTo>
                    <a:pt x="1325" y="1809"/>
                  </a:lnTo>
                  <a:lnTo>
                    <a:pt x="1296" y="1765"/>
                  </a:lnTo>
                  <a:lnTo>
                    <a:pt x="1264" y="1724"/>
                  </a:lnTo>
                  <a:lnTo>
                    <a:pt x="1227" y="1682"/>
                  </a:lnTo>
                  <a:lnTo>
                    <a:pt x="1187" y="1640"/>
                  </a:lnTo>
                  <a:lnTo>
                    <a:pt x="1161" y="1621"/>
                  </a:lnTo>
                  <a:lnTo>
                    <a:pt x="1130" y="1604"/>
                  </a:lnTo>
                  <a:lnTo>
                    <a:pt x="1095" y="1590"/>
                  </a:lnTo>
                  <a:lnTo>
                    <a:pt x="1056" y="1579"/>
                  </a:lnTo>
                  <a:lnTo>
                    <a:pt x="1013" y="1570"/>
                  </a:lnTo>
                  <a:lnTo>
                    <a:pt x="967" y="1564"/>
                  </a:lnTo>
                  <a:lnTo>
                    <a:pt x="918" y="1559"/>
                  </a:lnTo>
                  <a:lnTo>
                    <a:pt x="867" y="1553"/>
                  </a:lnTo>
                  <a:lnTo>
                    <a:pt x="814" y="1550"/>
                  </a:lnTo>
                  <a:lnTo>
                    <a:pt x="760" y="1546"/>
                  </a:lnTo>
                  <a:lnTo>
                    <a:pt x="704" y="1542"/>
                  </a:lnTo>
                  <a:lnTo>
                    <a:pt x="702" y="1544"/>
                  </a:lnTo>
                  <a:lnTo>
                    <a:pt x="697" y="1552"/>
                  </a:lnTo>
                  <a:lnTo>
                    <a:pt x="691" y="1565"/>
                  </a:lnTo>
                  <a:lnTo>
                    <a:pt x="679" y="1581"/>
                  </a:lnTo>
                  <a:lnTo>
                    <a:pt x="665" y="1600"/>
                  </a:lnTo>
                  <a:lnTo>
                    <a:pt x="646" y="1622"/>
                  </a:lnTo>
                  <a:lnTo>
                    <a:pt x="623" y="1646"/>
                  </a:lnTo>
                  <a:lnTo>
                    <a:pt x="596" y="1669"/>
                  </a:lnTo>
                  <a:lnTo>
                    <a:pt x="563" y="1694"/>
                  </a:lnTo>
                  <a:lnTo>
                    <a:pt x="526" y="1718"/>
                  </a:lnTo>
                  <a:lnTo>
                    <a:pt x="483" y="1742"/>
                  </a:lnTo>
                  <a:lnTo>
                    <a:pt x="435" y="1764"/>
                  </a:lnTo>
                  <a:lnTo>
                    <a:pt x="380" y="1783"/>
                  </a:lnTo>
                  <a:lnTo>
                    <a:pt x="319" y="1799"/>
                  </a:lnTo>
                  <a:lnTo>
                    <a:pt x="322" y="1798"/>
                  </a:lnTo>
                  <a:lnTo>
                    <a:pt x="329" y="1794"/>
                  </a:lnTo>
                  <a:lnTo>
                    <a:pt x="340" y="1787"/>
                  </a:lnTo>
                  <a:lnTo>
                    <a:pt x="355" y="1779"/>
                  </a:lnTo>
                  <a:lnTo>
                    <a:pt x="372" y="1769"/>
                  </a:lnTo>
                  <a:lnTo>
                    <a:pt x="392" y="1757"/>
                  </a:lnTo>
                  <a:lnTo>
                    <a:pt x="414" y="1744"/>
                  </a:lnTo>
                  <a:lnTo>
                    <a:pt x="436" y="1730"/>
                  </a:lnTo>
                  <a:lnTo>
                    <a:pt x="458" y="1714"/>
                  </a:lnTo>
                  <a:lnTo>
                    <a:pt x="480" y="1698"/>
                  </a:lnTo>
                  <a:lnTo>
                    <a:pt x="502" y="1681"/>
                  </a:lnTo>
                  <a:lnTo>
                    <a:pt x="522" y="1664"/>
                  </a:lnTo>
                  <a:lnTo>
                    <a:pt x="540" y="1647"/>
                  </a:lnTo>
                  <a:lnTo>
                    <a:pt x="554" y="1629"/>
                  </a:lnTo>
                  <a:lnTo>
                    <a:pt x="566" y="1612"/>
                  </a:lnTo>
                  <a:lnTo>
                    <a:pt x="574" y="1595"/>
                  </a:lnTo>
                  <a:lnTo>
                    <a:pt x="576" y="1579"/>
                  </a:lnTo>
                  <a:lnTo>
                    <a:pt x="574" y="1565"/>
                  </a:lnTo>
                  <a:lnTo>
                    <a:pt x="566" y="1551"/>
                  </a:lnTo>
                  <a:lnTo>
                    <a:pt x="550" y="1538"/>
                  </a:lnTo>
                  <a:lnTo>
                    <a:pt x="528" y="1528"/>
                  </a:lnTo>
                  <a:lnTo>
                    <a:pt x="487" y="1511"/>
                  </a:lnTo>
                  <a:lnTo>
                    <a:pt x="445" y="1496"/>
                  </a:lnTo>
                  <a:lnTo>
                    <a:pt x="403" y="1483"/>
                  </a:lnTo>
                  <a:lnTo>
                    <a:pt x="362" y="1470"/>
                  </a:lnTo>
                  <a:lnTo>
                    <a:pt x="322" y="1456"/>
                  </a:lnTo>
                  <a:lnTo>
                    <a:pt x="281" y="1443"/>
                  </a:lnTo>
                  <a:lnTo>
                    <a:pt x="244" y="1429"/>
                  </a:lnTo>
                  <a:lnTo>
                    <a:pt x="207" y="1412"/>
                  </a:lnTo>
                  <a:lnTo>
                    <a:pt x="172" y="1395"/>
                  </a:lnTo>
                  <a:lnTo>
                    <a:pt x="140" y="1374"/>
                  </a:lnTo>
                  <a:lnTo>
                    <a:pt x="108" y="1351"/>
                  </a:lnTo>
                  <a:lnTo>
                    <a:pt x="81" y="1325"/>
                  </a:lnTo>
                  <a:lnTo>
                    <a:pt x="55" y="1295"/>
                  </a:lnTo>
                  <a:lnTo>
                    <a:pt x="33" y="1261"/>
                  </a:lnTo>
                  <a:lnTo>
                    <a:pt x="15" y="1224"/>
                  </a:lnTo>
                  <a:lnTo>
                    <a:pt x="0" y="1180"/>
                  </a:lnTo>
                  <a:lnTo>
                    <a:pt x="2" y="1182"/>
                  </a:lnTo>
                  <a:lnTo>
                    <a:pt x="8" y="1191"/>
                  </a:lnTo>
                  <a:lnTo>
                    <a:pt x="16" y="1204"/>
                  </a:lnTo>
                  <a:lnTo>
                    <a:pt x="29" y="1220"/>
                  </a:lnTo>
                  <a:lnTo>
                    <a:pt x="45" y="1239"/>
                  </a:lnTo>
                  <a:lnTo>
                    <a:pt x="63" y="1260"/>
                  </a:lnTo>
                  <a:lnTo>
                    <a:pt x="85" y="1281"/>
                  </a:lnTo>
                  <a:lnTo>
                    <a:pt x="108" y="1303"/>
                  </a:lnTo>
                  <a:lnTo>
                    <a:pt x="136" y="1324"/>
                  </a:lnTo>
                  <a:lnTo>
                    <a:pt x="166" y="1343"/>
                  </a:lnTo>
                  <a:lnTo>
                    <a:pt x="198" y="1360"/>
                  </a:lnTo>
                  <a:lnTo>
                    <a:pt x="232" y="1374"/>
                  </a:lnTo>
                  <a:lnTo>
                    <a:pt x="268" y="1383"/>
                  </a:lnTo>
                  <a:lnTo>
                    <a:pt x="307" y="1387"/>
                  </a:lnTo>
                  <a:lnTo>
                    <a:pt x="309" y="1387"/>
                  </a:lnTo>
                  <a:lnTo>
                    <a:pt x="312" y="1387"/>
                  </a:lnTo>
                  <a:lnTo>
                    <a:pt x="316" y="1387"/>
                  </a:lnTo>
                  <a:lnTo>
                    <a:pt x="323" y="1386"/>
                  </a:lnTo>
                  <a:lnTo>
                    <a:pt x="331" y="1382"/>
                  </a:lnTo>
                  <a:lnTo>
                    <a:pt x="340" y="1377"/>
                  </a:lnTo>
                  <a:lnTo>
                    <a:pt x="349" y="1369"/>
                  </a:lnTo>
                  <a:lnTo>
                    <a:pt x="358" y="1357"/>
                  </a:lnTo>
                  <a:lnTo>
                    <a:pt x="367" y="1342"/>
                  </a:lnTo>
                  <a:lnTo>
                    <a:pt x="376" y="1322"/>
                  </a:lnTo>
                  <a:lnTo>
                    <a:pt x="384" y="1298"/>
                  </a:lnTo>
                  <a:lnTo>
                    <a:pt x="392" y="1268"/>
                  </a:lnTo>
                  <a:lnTo>
                    <a:pt x="398" y="1232"/>
                  </a:lnTo>
                  <a:lnTo>
                    <a:pt x="403" y="1189"/>
                  </a:lnTo>
                  <a:lnTo>
                    <a:pt x="406" y="1138"/>
                  </a:lnTo>
                  <a:lnTo>
                    <a:pt x="407" y="1141"/>
                  </a:lnTo>
                  <a:lnTo>
                    <a:pt x="410" y="1147"/>
                  </a:lnTo>
                  <a:lnTo>
                    <a:pt x="414" y="1159"/>
                  </a:lnTo>
                  <a:lnTo>
                    <a:pt x="418" y="1174"/>
                  </a:lnTo>
                  <a:lnTo>
                    <a:pt x="420" y="1194"/>
                  </a:lnTo>
                  <a:lnTo>
                    <a:pt x="423" y="1219"/>
                  </a:lnTo>
                  <a:lnTo>
                    <a:pt x="424" y="1247"/>
                  </a:lnTo>
                  <a:lnTo>
                    <a:pt x="422" y="1281"/>
                  </a:lnTo>
                  <a:lnTo>
                    <a:pt x="418" y="1318"/>
                  </a:lnTo>
                  <a:lnTo>
                    <a:pt x="409" y="1361"/>
                  </a:lnTo>
                  <a:lnTo>
                    <a:pt x="396" y="1407"/>
                  </a:lnTo>
                  <a:lnTo>
                    <a:pt x="399" y="1408"/>
                  </a:lnTo>
                  <a:lnTo>
                    <a:pt x="412" y="1409"/>
                  </a:lnTo>
                  <a:lnTo>
                    <a:pt x="431" y="1411"/>
                  </a:lnTo>
                  <a:lnTo>
                    <a:pt x="457" y="1413"/>
                  </a:lnTo>
                  <a:lnTo>
                    <a:pt x="488" y="1417"/>
                  </a:lnTo>
                  <a:lnTo>
                    <a:pt x="524" y="1420"/>
                  </a:lnTo>
                  <a:lnTo>
                    <a:pt x="563" y="1424"/>
                  </a:lnTo>
                  <a:lnTo>
                    <a:pt x="607" y="1428"/>
                  </a:lnTo>
                  <a:lnTo>
                    <a:pt x="653" y="1430"/>
                  </a:lnTo>
                  <a:lnTo>
                    <a:pt x="701" y="1434"/>
                  </a:lnTo>
                  <a:lnTo>
                    <a:pt x="750" y="1437"/>
                  </a:lnTo>
                  <a:lnTo>
                    <a:pt x="800" y="1439"/>
                  </a:lnTo>
                  <a:lnTo>
                    <a:pt x="848" y="1442"/>
                  </a:lnTo>
                  <a:lnTo>
                    <a:pt x="896" y="1443"/>
                  </a:lnTo>
                  <a:lnTo>
                    <a:pt x="941" y="1443"/>
                  </a:lnTo>
                  <a:lnTo>
                    <a:pt x="984" y="1443"/>
                  </a:lnTo>
                  <a:lnTo>
                    <a:pt x="1025" y="1442"/>
                  </a:lnTo>
                  <a:lnTo>
                    <a:pt x="1060" y="1439"/>
                  </a:lnTo>
                  <a:lnTo>
                    <a:pt x="1090" y="1435"/>
                  </a:lnTo>
                  <a:lnTo>
                    <a:pt x="1116" y="1429"/>
                  </a:lnTo>
                  <a:lnTo>
                    <a:pt x="1134" y="1422"/>
                  </a:lnTo>
                  <a:lnTo>
                    <a:pt x="1144" y="1413"/>
                  </a:lnTo>
                  <a:lnTo>
                    <a:pt x="1172" y="1370"/>
                  </a:lnTo>
                  <a:lnTo>
                    <a:pt x="1190" y="1328"/>
                  </a:lnTo>
                  <a:lnTo>
                    <a:pt x="1200" y="1285"/>
                  </a:lnTo>
                  <a:lnTo>
                    <a:pt x="1203" y="1241"/>
                  </a:lnTo>
                  <a:lnTo>
                    <a:pt x="1199" y="1196"/>
                  </a:lnTo>
                  <a:lnTo>
                    <a:pt x="1188" y="1152"/>
                  </a:lnTo>
                  <a:lnTo>
                    <a:pt x="1173" y="1108"/>
                  </a:lnTo>
                  <a:lnTo>
                    <a:pt x="1153" y="1063"/>
                  </a:lnTo>
                  <a:lnTo>
                    <a:pt x="1130" y="1017"/>
                  </a:lnTo>
                  <a:lnTo>
                    <a:pt x="1104" y="971"/>
                  </a:lnTo>
                  <a:lnTo>
                    <a:pt x="1075" y="924"/>
                  </a:lnTo>
                  <a:lnTo>
                    <a:pt x="1044" y="876"/>
                  </a:lnTo>
                  <a:lnTo>
                    <a:pt x="1014" y="828"/>
                  </a:lnTo>
                  <a:lnTo>
                    <a:pt x="983" y="780"/>
                  </a:lnTo>
                  <a:lnTo>
                    <a:pt x="954" y="729"/>
                  </a:lnTo>
                  <a:lnTo>
                    <a:pt x="926" y="678"/>
                  </a:lnTo>
                  <a:lnTo>
                    <a:pt x="923" y="678"/>
                  </a:lnTo>
                  <a:lnTo>
                    <a:pt x="915" y="678"/>
                  </a:lnTo>
                  <a:lnTo>
                    <a:pt x="904" y="677"/>
                  </a:lnTo>
                  <a:lnTo>
                    <a:pt x="887" y="675"/>
                  </a:lnTo>
                  <a:lnTo>
                    <a:pt x="865" y="669"/>
                  </a:lnTo>
                  <a:lnTo>
                    <a:pt x="839" y="662"/>
                  </a:lnTo>
                  <a:lnTo>
                    <a:pt x="809" y="651"/>
                  </a:lnTo>
                  <a:lnTo>
                    <a:pt x="775" y="637"/>
                  </a:lnTo>
                  <a:lnTo>
                    <a:pt x="736" y="619"/>
                  </a:lnTo>
                  <a:lnTo>
                    <a:pt x="693" y="595"/>
                  </a:lnTo>
                  <a:lnTo>
                    <a:pt x="648" y="566"/>
                  </a:lnTo>
                  <a:lnTo>
                    <a:pt x="650" y="567"/>
                  </a:lnTo>
                  <a:lnTo>
                    <a:pt x="658" y="571"/>
                  </a:lnTo>
                  <a:lnTo>
                    <a:pt x="672" y="575"/>
                  </a:lnTo>
                  <a:lnTo>
                    <a:pt x="689" y="581"/>
                  </a:lnTo>
                  <a:lnTo>
                    <a:pt x="709" y="588"/>
                  </a:lnTo>
                  <a:lnTo>
                    <a:pt x="732" y="595"/>
                  </a:lnTo>
                  <a:lnTo>
                    <a:pt x="756" y="603"/>
                  </a:lnTo>
                  <a:lnTo>
                    <a:pt x="780" y="611"/>
                  </a:lnTo>
                  <a:lnTo>
                    <a:pt x="805" y="619"/>
                  </a:lnTo>
                  <a:lnTo>
                    <a:pt x="828" y="625"/>
                  </a:lnTo>
                  <a:lnTo>
                    <a:pt x="849" y="630"/>
                  </a:lnTo>
                  <a:lnTo>
                    <a:pt x="869" y="634"/>
                  </a:lnTo>
                  <a:lnTo>
                    <a:pt x="884" y="637"/>
                  </a:lnTo>
                  <a:lnTo>
                    <a:pt x="896" y="638"/>
                  </a:lnTo>
                  <a:lnTo>
                    <a:pt x="901" y="636"/>
                  </a:lnTo>
                  <a:lnTo>
                    <a:pt x="902" y="632"/>
                  </a:lnTo>
                  <a:lnTo>
                    <a:pt x="883" y="585"/>
                  </a:lnTo>
                  <a:lnTo>
                    <a:pt x="866" y="538"/>
                  </a:lnTo>
                  <a:lnTo>
                    <a:pt x="853" y="490"/>
                  </a:lnTo>
                  <a:lnTo>
                    <a:pt x="843" y="442"/>
                  </a:lnTo>
                  <a:lnTo>
                    <a:pt x="837" y="393"/>
                  </a:lnTo>
                  <a:lnTo>
                    <a:pt x="837" y="342"/>
                  </a:lnTo>
                  <a:lnTo>
                    <a:pt x="843" y="292"/>
                  </a:lnTo>
                  <a:lnTo>
                    <a:pt x="853" y="240"/>
                  </a:lnTo>
                  <a:lnTo>
                    <a:pt x="871" y="188"/>
                  </a:lnTo>
                  <a:lnTo>
                    <a:pt x="896" y="133"/>
                  </a:lnTo>
                  <a:lnTo>
                    <a:pt x="928" y="79"/>
                  </a:lnTo>
                  <a:lnTo>
                    <a:pt x="928" y="83"/>
                  </a:lnTo>
                  <a:lnTo>
                    <a:pt x="926" y="94"/>
                  </a:lnTo>
                  <a:lnTo>
                    <a:pt x="923" y="112"/>
                  </a:lnTo>
                  <a:lnTo>
                    <a:pt x="919" y="136"/>
                  </a:lnTo>
                  <a:lnTo>
                    <a:pt x="915" y="163"/>
                  </a:lnTo>
                  <a:lnTo>
                    <a:pt x="912" y="194"/>
                  </a:lnTo>
                  <a:lnTo>
                    <a:pt x="909" y="228"/>
                  </a:lnTo>
                  <a:lnTo>
                    <a:pt x="906" y="263"/>
                  </a:lnTo>
                  <a:lnTo>
                    <a:pt x="904" y="298"/>
                  </a:lnTo>
                  <a:lnTo>
                    <a:pt x="904" y="332"/>
                  </a:lnTo>
                  <a:lnTo>
                    <a:pt x="905" y="366"/>
                  </a:lnTo>
                  <a:lnTo>
                    <a:pt x="909" y="395"/>
                  </a:lnTo>
                  <a:lnTo>
                    <a:pt x="915" y="421"/>
                  </a:lnTo>
                  <a:lnTo>
                    <a:pt x="923" y="444"/>
                  </a:lnTo>
                  <a:lnTo>
                    <a:pt x="935" y="459"/>
                  </a:lnTo>
                  <a:lnTo>
                    <a:pt x="936" y="459"/>
                  </a:lnTo>
                  <a:lnTo>
                    <a:pt x="940" y="460"/>
                  </a:lnTo>
                  <a:lnTo>
                    <a:pt x="947" y="460"/>
                  </a:lnTo>
                  <a:lnTo>
                    <a:pt x="957" y="460"/>
                  </a:lnTo>
                  <a:lnTo>
                    <a:pt x="969" y="459"/>
                  </a:lnTo>
                  <a:lnTo>
                    <a:pt x="984" y="457"/>
                  </a:lnTo>
                  <a:lnTo>
                    <a:pt x="1003" y="450"/>
                  </a:lnTo>
                  <a:lnTo>
                    <a:pt x="1025" y="441"/>
                  </a:lnTo>
                  <a:lnTo>
                    <a:pt x="1049" y="429"/>
                  </a:lnTo>
                  <a:lnTo>
                    <a:pt x="1077" y="412"/>
                  </a:lnTo>
                  <a:lnTo>
                    <a:pt x="1108" y="390"/>
                  </a:lnTo>
                  <a:lnTo>
                    <a:pt x="1143" y="363"/>
                  </a:lnTo>
                  <a:lnTo>
                    <a:pt x="1181" y="331"/>
                  </a:lnTo>
                  <a:lnTo>
                    <a:pt x="1179" y="334"/>
                  </a:lnTo>
                  <a:lnTo>
                    <a:pt x="1175" y="342"/>
                  </a:lnTo>
                  <a:lnTo>
                    <a:pt x="1168" y="357"/>
                  </a:lnTo>
                  <a:lnTo>
                    <a:pt x="1156" y="375"/>
                  </a:lnTo>
                  <a:lnTo>
                    <a:pt x="1140" y="395"/>
                  </a:lnTo>
                  <a:lnTo>
                    <a:pt x="1121" y="418"/>
                  </a:lnTo>
                  <a:lnTo>
                    <a:pt x="1096" y="441"/>
                  </a:lnTo>
                  <a:lnTo>
                    <a:pt x="1066" y="466"/>
                  </a:lnTo>
                  <a:lnTo>
                    <a:pt x="1032" y="488"/>
                  </a:lnTo>
                  <a:lnTo>
                    <a:pt x="992" y="510"/>
                  </a:lnTo>
                  <a:lnTo>
                    <a:pt x="947" y="528"/>
                  </a:lnTo>
                  <a:lnTo>
                    <a:pt x="948" y="532"/>
                  </a:lnTo>
                  <a:lnTo>
                    <a:pt x="953" y="542"/>
                  </a:lnTo>
                  <a:lnTo>
                    <a:pt x="961" y="560"/>
                  </a:lnTo>
                  <a:lnTo>
                    <a:pt x="971" y="584"/>
                  </a:lnTo>
                  <a:lnTo>
                    <a:pt x="987" y="614"/>
                  </a:lnTo>
                  <a:lnTo>
                    <a:pt x="1005" y="649"/>
                  </a:lnTo>
                  <a:lnTo>
                    <a:pt x="1029" y="690"/>
                  </a:lnTo>
                  <a:lnTo>
                    <a:pt x="1056" y="737"/>
                  </a:lnTo>
                  <a:lnTo>
                    <a:pt x="1087" y="788"/>
                  </a:lnTo>
                  <a:lnTo>
                    <a:pt x="1125" y="843"/>
                  </a:lnTo>
                  <a:lnTo>
                    <a:pt x="1166" y="904"/>
                  </a:lnTo>
                  <a:lnTo>
                    <a:pt x="1213" y="968"/>
                  </a:lnTo>
                  <a:lnTo>
                    <a:pt x="1265" y="1035"/>
                  </a:lnTo>
                  <a:lnTo>
                    <a:pt x="1322" y="1107"/>
                  </a:lnTo>
                  <a:lnTo>
                    <a:pt x="1386" y="1181"/>
                  </a:lnTo>
                  <a:lnTo>
                    <a:pt x="1456" y="1257"/>
                  </a:lnTo>
                  <a:lnTo>
                    <a:pt x="1457" y="1254"/>
                  </a:lnTo>
                  <a:lnTo>
                    <a:pt x="1461" y="1243"/>
                  </a:lnTo>
                  <a:lnTo>
                    <a:pt x="1467" y="1226"/>
                  </a:lnTo>
                  <a:lnTo>
                    <a:pt x="1476" y="1203"/>
                  </a:lnTo>
                  <a:lnTo>
                    <a:pt x="1485" y="1174"/>
                  </a:lnTo>
                  <a:lnTo>
                    <a:pt x="1496" y="1139"/>
                  </a:lnTo>
                  <a:lnTo>
                    <a:pt x="1509" y="1100"/>
                  </a:lnTo>
                  <a:lnTo>
                    <a:pt x="1524" y="1056"/>
                  </a:lnTo>
                  <a:lnTo>
                    <a:pt x="1539" y="1008"/>
                  </a:lnTo>
                  <a:lnTo>
                    <a:pt x="1555" y="956"/>
                  </a:lnTo>
                  <a:lnTo>
                    <a:pt x="1572" y="900"/>
                  </a:lnTo>
                  <a:lnTo>
                    <a:pt x="1589" y="842"/>
                  </a:lnTo>
                  <a:lnTo>
                    <a:pt x="1606" y="781"/>
                  </a:lnTo>
                  <a:lnTo>
                    <a:pt x="1603" y="776"/>
                  </a:lnTo>
                  <a:lnTo>
                    <a:pt x="1595" y="768"/>
                  </a:lnTo>
                  <a:lnTo>
                    <a:pt x="1582" y="759"/>
                  </a:lnTo>
                  <a:lnTo>
                    <a:pt x="1564" y="746"/>
                  </a:lnTo>
                  <a:lnTo>
                    <a:pt x="1542" y="730"/>
                  </a:lnTo>
                  <a:lnTo>
                    <a:pt x="1519" y="711"/>
                  </a:lnTo>
                  <a:lnTo>
                    <a:pt x="1491" y="688"/>
                  </a:lnTo>
                  <a:lnTo>
                    <a:pt x="1464" y="660"/>
                  </a:lnTo>
                  <a:lnTo>
                    <a:pt x="1434" y="628"/>
                  </a:lnTo>
                  <a:lnTo>
                    <a:pt x="1405" y="590"/>
                  </a:lnTo>
                  <a:lnTo>
                    <a:pt x="1378" y="547"/>
                  </a:lnTo>
                  <a:lnTo>
                    <a:pt x="1352" y="498"/>
                  </a:lnTo>
                  <a:lnTo>
                    <a:pt x="1329" y="444"/>
                  </a:lnTo>
                  <a:lnTo>
                    <a:pt x="1329" y="444"/>
                  </a:lnTo>
                  <a:lnTo>
                    <a:pt x="1334" y="449"/>
                  </a:lnTo>
                  <a:lnTo>
                    <a:pt x="1342" y="459"/>
                  </a:lnTo>
                  <a:lnTo>
                    <a:pt x="1352" y="472"/>
                  </a:lnTo>
                  <a:lnTo>
                    <a:pt x="1365" y="488"/>
                  </a:lnTo>
                  <a:lnTo>
                    <a:pt x="1381" y="506"/>
                  </a:lnTo>
                  <a:lnTo>
                    <a:pt x="1398" y="527"/>
                  </a:lnTo>
                  <a:lnTo>
                    <a:pt x="1416" y="547"/>
                  </a:lnTo>
                  <a:lnTo>
                    <a:pt x="1435" y="569"/>
                  </a:lnTo>
                  <a:lnTo>
                    <a:pt x="1455" y="592"/>
                  </a:lnTo>
                  <a:lnTo>
                    <a:pt x="1476" y="614"/>
                  </a:lnTo>
                  <a:lnTo>
                    <a:pt x="1496" y="634"/>
                  </a:lnTo>
                  <a:lnTo>
                    <a:pt x="1517" y="654"/>
                  </a:lnTo>
                  <a:lnTo>
                    <a:pt x="1537" y="671"/>
                  </a:lnTo>
                  <a:lnTo>
                    <a:pt x="1556" y="685"/>
                  </a:lnTo>
                  <a:lnTo>
                    <a:pt x="1574" y="695"/>
                  </a:lnTo>
                  <a:lnTo>
                    <a:pt x="1590" y="703"/>
                  </a:lnTo>
                  <a:lnTo>
                    <a:pt x="1604" y="706"/>
                  </a:lnTo>
                  <a:lnTo>
                    <a:pt x="1616" y="703"/>
                  </a:lnTo>
                  <a:lnTo>
                    <a:pt x="1626" y="694"/>
                  </a:lnTo>
                  <a:lnTo>
                    <a:pt x="1632" y="680"/>
                  </a:lnTo>
                  <a:lnTo>
                    <a:pt x="1656" y="584"/>
                  </a:lnTo>
                  <a:lnTo>
                    <a:pt x="1680" y="486"/>
                  </a:lnTo>
                  <a:lnTo>
                    <a:pt x="1701" y="386"/>
                  </a:lnTo>
                  <a:lnTo>
                    <a:pt x="1717" y="286"/>
                  </a:lnTo>
                  <a:lnTo>
                    <a:pt x="1733" y="188"/>
                  </a:lnTo>
                  <a:lnTo>
                    <a:pt x="1743" y="92"/>
                  </a:lnTo>
                  <a:lnTo>
                    <a:pt x="1750" y="0"/>
                  </a:lnTo>
                  <a:close/>
                </a:path>
              </a:pathLst>
            </a:custGeom>
            <a:solidFill>
              <a:schemeClr val="tx2">
                <a:lumMod val="40000"/>
                <a:lumOff val="6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grpSp>
      <p:grpSp>
        <p:nvGrpSpPr>
          <p:cNvPr id="54" name="组合 53"/>
          <p:cNvGrpSpPr/>
          <p:nvPr/>
        </p:nvGrpSpPr>
        <p:grpSpPr>
          <a:xfrm>
            <a:off x="4283968" y="1203598"/>
            <a:ext cx="4207089" cy="2731373"/>
            <a:chOff x="4283968" y="1203598"/>
            <a:chExt cx="4207089" cy="2731373"/>
          </a:xfrm>
        </p:grpSpPr>
        <p:grpSp>
          <p:nvGrpSpPr>
            <p:cNvPr id="5" name="组合 4"/>
            <p:cNvGrpSpPr/>
            <p:nvPr/>
          </p:nvGrpSpPr>
          <p:grpSpPr>
            <a:xfrm>
              <a:off x="4283968" y="1203598"/>
              <a:ext cx="4207089" cy="2731373"/>
              <a:chOff x="6319025" y="1776032"/>
              <a:chExt cx="5609450" cy="3641830"/>
            </a:xfrm>
          </p:grpSpPr>
          <p:grpSp>
            <p:nvGrpSpPr>
              <p:cNvPr id="8" name="组合 7"/>
              <p:cNvGrpSpPr/>
              <p:nvPr/>
            </p:nvGrpSpPr>
            <p:grpSpPr>
              <a:xfrm>
                <a:off x="6319025" y="1776032"/>
                <a:ext cx="5090288" cy="1584091"/>
                <a:chOff x="6319025" y="1776032"/>
                <a:chExt cx="5090288" cy="1584091"/>
              </a:xfrm>
            </p:grpSpPr>
            <p:sp>
              <p:nvSpPr>
                <p:cNvPr id="15" name="任意多边形: 形状 14"/>
                <p:cNvSpPr>
                  <a:spLocks/>
                </p:cNvSpPr>
                <p:nvPr/>
              </p:nvSpPr>
              <p:spPr bwMode="auto">
                <a:xfrm>
                  <a:off x="6319025" y="2331325"/>
                  <a:ext cx="280988" cy="404813"/>
                </a:xfrm>
                <a:custGeom>
                  <a:avLst/>
                  <a:gdLst>
                    <a:gd name="T0" fmla="*/ 149 w 177"/>
                    <a:gd name="T1" fmla="*/ 0 h 255"/>
                    <a:gd name="T2" fmla="*/ 151 w 177"/>
                    <a:gd name="T3" fmla="*/ 2 h 255"/>
                    <a:gd name="T4" fmla="*/ 153 w 177"/>
                    <a:gd name="T5" fmla="*/ 8 h 255"/>
                    <a:gd name="T6" fmla="*/ 157 w 177"/>
                    <a:gd name="T7" fmla="*/ 17 h 255"/>
                    <a:gd name="T8" fmla="*/ 162 w 177"/>
                    <a:gd name="T9" fmla="*/ 30 h 255"/>
                    <a:gd name="T10" fmla="*/ 166 w 177"/>
                    <a:gd name="T11" fmla="*/ 46 h 255"/>
                    <a:gd name="T12" fmla="*/ 170 w 177"/>
                    <a:gd name="T13" fmla="*/ 63 h 255"/>
                    <a:gd name="T14" fmla="*/ 174 w 177"/>
                    <a:gd name="T15" fmla="*/ 82 h 255"/>
                    <a:gd name="T16" fmla="*/ 177 w 177"/>
                    <a:gd name="T17" fmla="*/ 102 h 255"/>
                    <a:gd name="T18" fmla="*/ 177 w 177"/>
                    <a:gd name="T19" fmla="*/ 122 h 255"/>
                    <a:gd name="T20" fmla="*/ 174 w 177"/>
                    <a:gd name="T21" fmla="*/ 143 h 255"/>
                    <a:gd name="T22" fmla="*/ 168 w 177"/>
                    <a:gd name="T23" fmla="*/ 164 h 255"/>
                    <a:gd name="T24" fmla="*/ 159 w 177"/>
                    <a:gd name="T25" fmla="*/ 183 h 255"/>
                    <a:gd name="T26" fmla="*/ 146 w 177"/>
                    <a:gd name="T27" fmla="*/ 203 h 255"/>
                    <a:gd name="T28" fmla="*/ 127 w 177"/>
                    <a:gd name="T29" fmla="*/ 220 h 255"/>
                    <a:gd name="T30" fmla="*/ 105 w 177"/>
                    <a:gd name="T31" fmla="*/ 234 h 255"/>
                    <a:gd name="T32" fmla="*/ 77 w 177"/>
                    <a:gd name="T33" fmla="*/ 246 h 255"/>
                    <a:gd name="T34" fmla="*/ 42 w 177"/>
                    <a:gd name="T35" fmla="*/ 255 h 255"/>
                    <a:gd name="T36" fmla="*/ 44 w 177"/>
                    <a:gd name="T37" fmla="*/ 253 h 255"/>
                    <a:gd name="T38" fmla="*/ 51 w 177"/>
                    <a:gd name="T39" fmla="*/ 250 h 255"/>
                    <a:gd name="T40" fmla="*/ 62 w 177"/>
                    <a:gd name="T41" fmla="*/ 244 h 255"/>
                    <a:gd name="T42" fmla="*/ 75 w 177"/>
                    <a:gd name="T43" fmla="*/ 235 h 255"/>
                    <a:gd name="T44" fmla="*/ 90 w 177"/>
                    <a:gd name="T45" fmla="*/ 222 h 255"/>
                    <a:gd name="T46" fmla="*/ 104 w 177"/>
                    <a:gd name="T47" fmla="*/ 208 h 255"/>
                    <a:gd name="T48" fmla="*/ 116 w 177"/>
                    <a:gd name="T49" fmla="*/ 190 h 255"/>
                    <a:gd name="T50" fmla="*/ 126 w 177"/>
                    <a:gd name="T51" fmla="*/ 169 h 255"/>
                    <a:gd name="T52" fmla="*/ 133 w 177"/>
                    <a:gd name="T53" fmla="*/ 143 h 255"/>
                    <a:gd name="T54" fmla="*/ 131 w 177"/>
                    <a:gd name="T55" fmla="*/ 147 h 255"/>
                    <a:gd name="T56" fmla="*/ 127 w 177"/>
                    <a:gd name="T57" fmla="*/ 155 h 255"/>
                    <a:gd name="T58" fmla="*/ 120 w 177"/>
                    <a:gd name="T59" fmla="*/ 168 h 255"/>
                    <a:gd name="T60" fmla="*/ 109 w 177"/>
                    <a:gd name="T61" fmla="*/ 182 h 255"/>
                    <a:gd name="T62" fmla="*/ 96 w 177"/>
                    <a:gd name="T63" fmla="*/ 198 h 255"/>
                    <a:gd name="T64" fmla="*/ 81 w 177"/>
                    <a:gd name="T65" fmla="*/ 213 h 255"/>
                    <a:gd name="T66" fmla="*/ 62 w 177"/>
                    <a:gd name="T67" fmla="*/ 227 h 255"/>
                    <a:gd name="T68" fmla="*/ 42 w 177"/>
                    <a:gd name="T69" fmla="*/ 239 h 255"/>
                    <a:gd name="T70" fmla="*/ 18 w 177"/>
                    <a:gd name="T71" fmla="*/ 246 h 255"/>
                    <a:gd name="T72" fmla="*/ 18 w 177"/>
                    <a:gd name="T73" fmla="*/ 243 h 255"/>
                    <a:gd name="T74" fmla="*/ 16 w 177"/>
                    <a:gd name="T75" fmla="*/ 238 h 255"/>
                    <a:gd name="T76" fmla="*/ 12 w 177"/>
                    <a:gd name="T77" fmla="*/ 229 h 255"/>
                    <a:gd name="T78" fmla="*/ 8 w 177"/>
                    <a:gd name="T79" fmla="*/ 216 h 255"/>
                    <a:gd name="T80" fmla="*/ 4 w 177"/>
                    <a:gd name="T81" fmla="*/ 201 h 255"/>
                    <a:gd name="T82" fmla="*/ 1 w 177"/>
                    <a:gd name="T83" fmla="*/ 185 h 255"/>
                    <a:gd name="T84" fmla="*/ 0 w 177"/>
                    <a:gd name="T85" fmla="*/ 166 h 255"/>
                    <a:gd name="T86" fmla="*/ 0 w 177"/>
                    <a:gd name="T87" fmla="*/ 147 h 255"/>
                    <a:gd name="T88" fmla="*/ 3 w 177"/>
                    <a:gd name="T89" fmla="*/ 126 h 255"/>
                    <a:gd name="T90" fmla="*/ 9 w 177"/>
                    <a:gd name="T91" fmla="*/ 105 h 255"/>
                    <a:gd name="T92" fmla="*/ 19 w 177"/>
                    <a:gd name="T93" fmla="*/ 86 h 255"/>
                    <a:gd name="T94" fmla="*/ 34 w 177"/>
                    <a:gd name="T95" fmla="*/ 65 h 255"/>
                    <a:gd name="T96" fmla="*/ 55 w 177"/>
                    <a:gd name="T97" fmla="*/ 47 h 255"/>
                    <a:gd name="T98" fmla="*/ 79 w 177"/>
                    <a:gd name="T99" fmla="*/ 29 h 255"/>
                    <a:gd name="T100" fmla="*/ 110 w 177"/>
                    <a:gd name="T101" fmla="*/ 13 h 255"/>
                    <a:gd name="T102" fmla="*/ 149 w 177"/>
                    <a:gd name="T10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7" h="255">
                      <a:moveTo>
                        <a:pt x="149" y="0"/>
                      </a:moveTo>
                      <a:lnTo>
                        <a:pt x="151" y="2"/>
                      </a:lnTo>
                      <a:lnTo>
                        <a:pt x="153" y="8"/>
                      </a:lnTo>
                      <a:lnTo>
                        <a:pt x="157" y="17"/>
                      </a:lnTo>
                      <a:lnTo>
                        <a:pt x="162" y="30"/>
                      </a:lnTo>
                      <a:lnTo>
                        <a:pt x="166" y="46"/>
                      </a:lnTo>
                      <a:lnTo>
                        <a:pt x="170" y="63"/>
                      </a:lnTo>
                      <a:lnTo>
                        <a:pt x="174" y="82"/>
                      </a:lnTo>
                      <a:lnTo>
                        <a:pt x="177" y="102"/>
                      </a:lnTo>
                      <a:lnTo>
                        <a:pt x="177" y="122"/>
                      </a:lnTo>
                      <a:lnTo>
                        <a:pt x="174" y="143"/>
                      </a:lnTo>
                      <a:lnTo>
                        <a:pt x="168" y="164"/>
                      </a:lnTo>
                      <a:lnTo>
                        <a:pt x="159" y="183"/>
                      </a:lnTo>
                      <a:lnTo>
                        <a:pt x="146" y="203"/>
                      </a:lnTo>
                      <a:lnTo>
                        <a:pt x="127" y="220"/>
                      </a:lnTo>
                      <a:lnTo>
                        <a:pt x="105" y="234"/>
                      </a:lnTo>
                      <a:lnTo>
                        <a:pt x="77" y="246"/>
                      </a:lnTo>
                      <a:lnTo>
                        <a:pt x="42" y="255"/>
                      </a:lnTo>
                      <a:lnTo>
                        <a:pt x="44" y="253"/>
                      </a:lnTo>
                      <a:lnTo>
                        <a:pt x="51" y="250"/>
                      </a:lnTo>
                      <a:lnTo>
                        <a:pt x="62" y="244"/>
                      </a:lnTo>
                      <a:lnTo>
                        <a:pt x="75" y="235"/>
                      </a:lnTo>
                      <a:lnTo>
                        <a:pt x="90" y="222"/>
                      </a:lnTo>
                      <a:lnTo>
                        <a:pt x="104" y="208"/>
                      </a:lnTo>
                      <a:lnTo>
                        <a:pt x="116" y="190"/>
                      </a:lnTo>
                      <a:lnTo>
                        <a:pt x="126" y="169"/>
                      </a:lnTo>
                      <a:lnTo>
                        <a:pt x="133" y="143"/>
                      </a:lnTo>
                      <a:lnTo>
                        <a:pt x="131" y="147"/>
                      </a:lnTo>
                      <a:lnTo>
                        <a:pt x="127" y="155"/>
                      </a:lnTo>
                      <a:lnTo>
                        <a:pt x="120" y="168"/>
                      </a:lnTo>
                      <a:lnTo>
                        <a:pt x="109" y="182"/>
                      </a:lnTo>
                      <a:lnTo>
                        <a:pt x="96" y="198"/>
                      </a:lnTo>
                      <a:lnTo>
                        <a:pt x="81" y="213"/>
                      </a:lnTo>
                      <a:lnTo>
                        <a:pt x="62" y="227"/>
                      </a:lnTo>
                      <a:lnTo>
                        <a:pt x="42" y="239"/>
                      </a:lnTo>
                      <a:lnTo>
                        <a:pt x="18" y="246"/>
                      </a:lnTo>
                      <a:lnTo>
                        <a:pt x="18" y="243"/>
                      </a:lnTo>
                      <a:lnTo>
                        <a:pt x="16" y="238"/>
                      </a:lnTo>
                      <a:lnTo>
                        <a:pt x="12" y="229"/>
                      </a:lnTo>
                      <a:lnTo>
                        <a:pt x="8" y="216"/>
                      </a:lnTo>
                      <a:lnTo>
                        <a:pt x="4" y="201"/>
                      </a:lnTo>
                      <a:lnTo>
                        <a:pt x="1" y="185"/>
                      </a:lnTo>
                      <a:lnTo>
                        <a:pt x="0" y="166"/>
                      </a:lnTo>
                      <a:lnTo>
                        <a:pt x="0" y="147"/>
                      </a:lnTo>
                      <a:lnTo>
                        <a:pt x="3" y="126"/>
                      </a:lnTo>
                      <a:lnTo>
                        <a:pt x="9" y="105"/>
                      </a:lnTo>
                      <a:lnTo>
                        <a:pt x="19" y="86"/>
                      </a:lnTo>
                      <a:lnTo>
                        <a:pt x="34" y="65"/>
                      </a:lnTo>
                      <a:lnTo>
                        <a:pt x="55" y="47"/>
                      </a:lnTo>
                      <a:lnTo>
                        <a:pt x="79" y="29"/>
                      </a:lnTo>
                      <a:lnTo>
                        <a:pt x="110" y="13"/>
                      </a:lnTo>
                      <a:lnTo>
                        <a:pt x="149" y="0"/>
                      </a:lnTo>
                      <a:close/>
                    </a:path>
                  </a:pathLst>
                </a:custGeom>
                <a:solidFill>
                  <a:schemeClr val="accent1">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16" name="文本框 12"/>
                <p:cNvSpPr txBox="1">
                  <a:spLocks/>
                </p:cNvSpPr>
                <p:nvPr/>
              </p:nvSpPr>
              <p:spPr>
                <a:xfrm>
                  <a:off x="7613325" y="1776032"/>
                  <a:ext cx="3795988" cy="1584091"/>
                </a:xfrm>
                <a:prstGeom prst="rect">
                  <a:avLst/>
                </a:prstGeom>
              </p:spPr>
              <p:txBody>
                <a:bodyPr vert="horz" wrap="square" lIns="109728" tIns="54864" rIns="109728" bIns="54864" anchor="ctr" anchorCtr="0">
                  <a:normAutofit/>
                </a:bodyPr>
                <a:lstStyle/>
                <a:p>
                  <a:pPr algn="just"/>
                  <a:r>
                    <a:rPr lang="en-US" sz="1400">
                      <a:ln w="0"/>
                      <a:effectLst>
                        <a:outerShdw blurRad="38100" dist="19050" dir="2700000" algn="tl" rotWithShape="0">
                          <a:schemeClr val="dk1">
                            <a:alpha val="40000"/>
                          </a:schemeClr>
                        </a:outerShdw>
                      </a:effectLst>
                    </a:rPr>
                    <a:t>Create a solidity contract.</a:t>
                  </a:r>
                </a:p>
                <a:p>
                  <a:pPr algn="just"/>
                  <a:r>
                    <a:rPr lang="en-US" sz="1400">
                      <a:ln w="0"/>
                      <a:effectLst>
                        <a:outerShdw blurRad="38100" dist="19050" dir="2700000" algn="tl" rotWithShape="0">
                          <a:schemeClr val="dk1">
                            <a:alpha val="40000"/>
                          </a:schemeClr>
                        </a:outerShdw>
                      </a:effectLst>
                    </a:rPr>
                    <a:t>Deploy Smart Contract to an Ethereum Blockchain network.</a:t>
                  </a:r>
                </a:p>
              </p:txBody>
            </p:sp>
          </p:grpSp>
          <p:sp>
            <p:nvSpPr>
              <p:cNvPr id="14" name="文本框 10"/>
              <p:cNvSpPr txBox="1">
                <a:spLocks/>
              </p:cNvSpPr>
              <p:nvPr/>
            </p:nvSpPr>
            <p:spPr>
              <a:xfrm>
                <a:off x="7613323" y="3207345"/>
                <a:ext cx="4315152" cy="1192160"/>
              </a:xfrm>
              <a:prstGeom prst="rect">
                <a:avLst/>
              </a:prstGeom>
            </p:spPr>
            <p:txBody>
              <a:bodyPr vert="horz" wrap="square" lIns="109728" tIns="54864" rIns="109728" bIns="54864" anchor="ctr" anchorCtr="0">
                <a:normAutofit lnSpcReduction="10000"/>
              </a:bodyPr>
              <a:lstStyle/>
              <a:p>
                <a:pPr algn="just"/>
                <a:r>
                  <a:rPr lang="en-US" sz="1400">
                    <a:ln w="0"/>
                    <a:effectLst>
                      <a:outerShdw blurRad="38100" dist="19050" dir="2700000" algn="tl" rotWithShape="0">
                        <a:schemeClr val="dk1">
                          <a:alpha val="40000"/>
                        </a:schemeClr>
                      </a:outerShdw>
                    </a:effectLst>
                  </a:rPr>
                  <a:t>Write a small NodeJS application and connect to the blockchain network via Web3.js (Ethereum JavaScript API).</a:t>
                </a:r>
              </a:p>
            </p:txBody>
          </p:sp>
          <p:grpSp>
            <p:nvGrpSpPr>
              <p:cNvPr id="10" name="组合 9"/>
              <p:cNvGrpSpPr/>
              <p:nvPr/>
            </p:nvGrpSpPr>
            <p:grpSpPr>
              <a:xfrm>
                <a:off x="6319026" y="4360776"/>
                <a:ext cx="5248101" cy="1057086"/>
                <a:chOff x="6319026" y="4360776"/>
                <a:chExt cx="5248101" cy="1057086"/>
              </a:xfrm>
            </p:grpSpPr>
            <p:sp>
              <p:nvSpPr>
                <p:cNvPr id="11" name="任意多边形: 形状 10"/>
                <p:cNvSpPr>
                  <a:spLocks/>
                </p:cNvSpPr>
                <p:nvPr/>
              </p:nvSpPr>
              <p:spPr bwMode="auto">
                <a:xfrm>
                  <a:off x="6319026" y="4665330"/>
                  <a:ext cx="280988" cy="404813"/>
                </a:xfrm>
                <a:custGeom>
                  <a:avLst/>
                  <a:gdLst>
                    <a:gd name="T0" fmla="*/ 149 w 177"/>
                    <a:gd name="T1" fmla="*/ 0 h 255"/>
                    <a:gd name="T2" fmla="*/ 151 w 177"/>
                    <a:gd name="T3" fmla="*/ 2 h 255"/>
                    <a:gd name="T4" fmla="*/ 153 w 177"/>
                    <a:gd name="T5" fmla="*/ 8 h 255"/>
                    <a:gd name="T6" fmla="*/ 157 w 177"/>
                    <a:gd name="T7" fmla="*/ 17 h 255"/>
                    <a:gd name="T8" fmla="*/ 162 w 177"/>
                    <a:gd name="T9" fmla="*/ 30 h 255"/>
                    <a:gd name="T10" fmla="*/ 166 w 177"/>
                    <a:gd name="T11" fmla="*/ 46 h 255"/>
                    <a:gd name="T12" fmla="*/ 170 w 177"/>
                    <a:gd name="T13" fmla="*/ 63 h 255"/>
                    <a:gd name="T14" fmla="*/ 174 w 177"/>
                    <a:gd name="T15" fmla="*/ 82 h 255"/>
                    <a:gd name="T16" fmla="*/ 177 w 177"/>
                    <a:gd name="T17" fmla="*/ 102 h 255"/>
                    <a:gd name="T18" fmla="*/ 177 w 177"/>
                    <a:gd name="T19" fmla="*/ 122 h 255"/>
                    <a:gd name="T20" fmla="*/ 174 w 177"/>
                    <a:gd name="T21" fmla="*/ 143 h 255"/>
                    <a:gd name="T22" fmla="*/ 168 w 177"/>
                    <a:gd name="T23" fmla="*/ 164 h 255"/>
                    <a:gd name="T24" fmla="*/ 159 w 177"/>
                    <a:gd name="T25" fmla="*/ 183 h 255"/>
                    <a:gd name="T26" fmla="*/ 146 w 177"/>
                    <a:gd name="T27" fmla="*/ 203 h 255"/>
                    <a:gd name="T28" fmla="*/ 127 w 177"/>
                    <a:gd name="T29" fmla="*/ 220 h 255"/>
                    <a:gd name="T30" fmla="*/ 105 w 177"/>
                    <a:gd name="T31" fmla="*/ 234 h 255"/>
                    <a:gd name="T32" fmla="*/ 77 w 177"/>
                    <a:gd name="T33" fmla="*/ 246 h 255"/>
                    <a:gd name="T34" fmla="*/ 42 w 177"/>
                    <a:gd name="T35" fmla="*/ 255 h 255"/>
                    <a:gd name="T36" fmla="*/ 44 w 177"/>
                    <a:gd name="T37" fmla="*/ 253 h 255"/>
                    <a:gd name="T38" fmla="*/ 51 w 177"/>
                    <a:gd name="T39" fmla="*/ 250 h 255"/>
                    <a:gd name="T40" fmla="*/ 62 w 177"/>
                    <a:gd name="T41" fmla="*/ 244 h 255"/>
                    <a:gd name="T42" fmla="*/ 75 w 177"/>
                    <a:gd name="T43" fmla="*/ 235 h 255"/>
                    <a:gd name="T44" fmla="*/ 90 w 177"/>
                    <a:gd name="T45" fmla="*/ 222 h 255"/>
                    <a:gd name="T46" fmla="*/ 104 w 177"/>
                    <a:gd name="T47" fmla="*/ 208 h 255"/>
                    <a:gd name="T48" fmla="*/ 116 w 177"/>
                    <a:gd name="T49" fmla="*/ 190 h 255"/>
                    <a:gd name="T50" fmla="*/ 126 w 177"/>
                    <a:gd name="T51" fmla="*/ 169 h 255"/>
                    <a:gd name="T52" fmla="*/ 133 w 177"/>
                    <a:gd name="T53" fmla="*/ 143 h 255"/>
                    <a:gd name="T54" fmla="*/ 131 w 177"/>
                    <a:gd name="T55" fmla="*/ 147 h 255"/>
                    <a:gd name="T56" fmla="*/ 127 w 177"/>
                    <a:gd name="T57" fmla="*/ 155 h 255"/>
                    <a:gd name="T58" fmla="*/ 120 w 177"/>
                    <a:gd name="T59" fmla="*/ 168 h 255"/>
                    <a:gd name="T60" fmla="*/ 109 w 177"/>
                    <a:gd name="T61" fmla="*/ 182 h 255"/>
                    <a:gd name="T62" fmla="*/ 96 w 177"/>
                    <a:gd name="T63" fmla="*/ 198 h 255"/>
                    <a:gd name="T64" fmla="*/ 81 w 177"/>
                    <a:gd name="T65" fmla="*/ 213 h 255"/>
                    <a:gd name="T66" fmla="*/ 62 w 177"/>
                    <a:gd name="T67" fmla="*/ 227 h 255"/>
                    <a:gd name="T68" fmla="*/ 42 w 177"/>
                    <a:gd name="T69" fmla="*/ 239 h 255"/>
                    <a:gd name="T70" fmla="*/ 18 w 177"/>
                    <a:gd name="T71" fmla="*/ 246 h 255"/>
                    <a:gd name="T72" fmla="*/ 18 w 177"/>
                    <a:gd name="T73" fmla="*/ 243 h 255"/>
                    <a:gd name="T74" fmla="*/ 16 w 177"/>
                    <a:gd name="T75" fmla="*/ 238 h 255"/>
                    <a:gd name="T76" fmla="*/ 12 w 177"/>
                    <a:gd name="T77" fmla="*/ 229 h 255"/>
                    <a:gd name="T78" fmla="*/ 8 w 177"/>
                    <a:gd name="T79" fmla="*/ 216 h 255"/>
                    <a:gd name="T80" fmla="*/ 4 w 177"/>
                    <a:gd name="T81" fmla="*/ 201 h 255"/>
                    <a:gd name="T82" fmla="*/ 1 w 177"/>
                    <a:gd name="T83" fmla="*/ 185 h 255"/>
                    <a:gd name="T84" fmla="*/ 0 w 177"/>
                    <a:gd name="T85" fmla="*/ 166 h 255"/>
                    <a:gd name="T86" fmla="*/ 0 w 177"/>
                    <a:gd name="T87" fmla="*/ 147 h 255"/>
                    <a:gd name="T88" fmla="*/ 3 w 177"/>
                    <a:gd name="T89" fmla="*/ 126 h 255"/>
                    <a:gd name="T90" fmla="*/ 9 w 177"/>
                    <a:gd name="T91" fmla="*/ 105 h 255"/>
                    <a:gd name="T92" fmla="*/ 19 w 177"/>
                    <a:gd name="T93" fmla="*/ 86 h 255"/>
                    <a:gd name="T94" fmla="*/ 34 w 177"/>
                    <a:gd name="T95" fmla="*/ 65 h 255"/>
                    <a:gd name="T96" fmla="*/ 55 w 177"/>
                    <a:gd name="T97" fmla="*/ 47 h 255"/>
                    <a:gd name="T98" fmla="*/ 79 w 177"/>
                    <a:gd name="T99" fmla="*/ 29 h 255"/>
                    <a:gd name="T100" fmla="*/ 110 w 177"/>
                    <a:gd name="T101" fmla="*/ 13 h 255"/>
                    <a:gd name="T102" fmla="*/ 149 w 177"/>
                    <a:gd name="T10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7" h="255">
                      <a:moveTo>
                        <a:pt x="149" y="0"/>
                      </a:moveTo>
                      <a:lnTo>
                        <a:pt x="151" y="2"/>
                      </a:lnTo>
                      <a:lnTo>
                        <a:pt x="153" y="8"/>
                      </a:lnTo>
                      <a:lnTo>
                        <a:pt x="157" y="17"/>
                      </a:lnTo>
                      <a:lnTo>
                        <a:pt x="162" y="30"/>
                      </a:lnTo>
                      <a:lnTo>
                        <a:pt x="166" y="46"/>
                      </a:lnTo>
                      <a:lnTo>
                        <a:pt x="170" y="63"/>
                      </a:lnTo>
                      <a:lnTo>
                        <a:pt x="174" y="82"/>
                      </a:lnTo>
                      <a:lnTo>
                        <a:pt x="177" y="102"/>
                      </a:lnTo>
                      <a:lnTo>
                        <a:pt x="177" y="122"/>
                      </a:lnTo>
                      <a:lnTo>
                        <a:pt x="174" y="143"/>
                      </a:lnTo>
                      <a:lnTo>
                        <a:pt x="168" y="164"/>
                      </a:lnTo>
                      <a:lnTo>
                        <a:pt x="159" y="183"/>
                      </a:lnTo>
                      <a:lnTo>
                        <a:pt x="146" y="203"/>
                      </a:lnTo>
                      <a:lnTo>
                        <a:pt x="127" y="220"/>
                      </a:lnTo>
                      <a:lnTo>
                        <a:pt x="105" y="234"/>
                      </a:lnTo>
                      <a:lnTo>
                        <a:pt x="77" y="246"/>
                      </a:lnTo>
                      <a:lnTo>
                        <a:pt x="42" y="255"/>
                      </a:lnTo>
                      <a:lnTo>
                        <a:pt x="44" y="253"/>
                      </a:lnTo>
                      <a:lnTo>
                        <a:pt x="51" y="250"/>
                      </a:lnTo>
                      <a:lnTo>
                        <a:pt x="62" y="244"/>
                      </a:lnTo>
                      <a:lnTo>
                        <a:pt x="75" y="235"/>
                      </a:lnTo>
                      <a:lnTo>
                        <a:pt x="90" y="222"/>
                      </a:lnTo>
                      <a:lnTo>
                        <a:pt x="104" y="208"/>
                      </a:lnTo>
                      <a:lnTo>
                        <a:pt x="116" y="190"/>
                      </a:lnTo>
                      <a:lnTo>
                        <a:pt x="126" y="169"/>
                      </a:lnTo>
                      <a:lnTo>
                        <a:pt x="133" y="143"/>
                      </a:lnTo>
                      <a:lnTo>
                        <a:pt x="131" y="147"/>
                      </a:lnTo>
                      <a:lnTo>
                        <a:pt x="127" y="155"/>
                      </a:lnTo>
                      <a:lnTo>
                        <a:pt x="120" y="168"/>
                      </a:lnTo>
                      <a:lnTo>
                        <a:pt x="109" y="182"/>
                      </a:lnTo>
                      <a:lnTo>
                        <a:pt x="96" y="198"/>
                      </a:lnTo>
                      <a:lnTo>
                        <a:pt x="81" y="213"/>
                      </a:lnTo>
                      <a:lnTo>
                        <a:pt x="62" y="227"/>
                      </a:lnTo>
                      <a:lnTo>
                        <a:pt x="42" y="239"/>
                      </a:lnTo>
                      <a:lnTo>
                        <a:pt x="18" y="246"/>
                      </a:lnTo>
                      <a:lnTo>
                        <a:pt x="18" y="243"/>
                      </a:lnTo>
                      <a:lnTo>
                        <a:pt x="16" y="238"/>
                      </a:lnTo>
                      <a:lnTo>
                        <a:pt x="12" y="229"/>
                      </a:lnTo>
                      <a:lnTo>
                        <a:pt x="8" y="216"/>
                      </a:lnTo>
                      <a:lnTo>
                        <a:pt x="4" y="201"/>
                      </a:lnTo>
                      <a:lnTo>
                        <a:pt x="1" y="185"/>
                      </a:lnTo>
                      <a:lnTo>
                        <a:pt x="0" y="166"/>
                      </a:lnTo>
                      <a:lnTo>
                        <a:pt x="0" y="147"/>
                      </a:lnTo>
                      <a:lnTo>
                        <a:pt x="3" y="126"/>
                      </a:lnTo>
                      <a:lnTo>
                        <a:pt x="9" y="105"/>
                      </a:lnTo>
                      <a:lnTo>
                        <a:pt x="19" y="86"/>
                      </a:lnTo>
                      <a:lnTo>
                        <a:pt x="34" y="65"/>
                      </a:lnTo>
                      <a:lnTo>
                        <a:pt x="55" y="47"/>
                      </a:lnTo>
                      <a:lnTo>
                        <a:pt x="79" y="29"/>
                      </a:lnTo>
                      <a:lnTo>
                        <a:pt x="110" y="13"/>
                      </a:lnTo>
                      <a:lnTo>
                        <a:pt x="149" y="0"/>
                      </a:lnTo>
                      <a:close/>
                    </a:path>
                  </a:pathLst>
                </a:custGeom>
                <a:solidFill>
                  <a:schemeClr val="accent3">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12" name="文本框 8"/>
                <p:cNvSpPr txBox="1">
                  <a:spLocks/>
                </p:cNvSpPr>
                <p:nvPr/>
              </p:nvSpPr>
              <p:spPr>
                <a:xfrm>
                  <a:off x="7613322" y="4360776"/>
                  <a:ext cx="3953805" cy="1057086"/>
                </a:xfrm>
                <a:prstGeom prst="rect">
                  <a:avLst/>
                </a:prstGeom>
              </p:spPr>
              <p:txBody>
                <a:bodyPr vert="horz" wrap="square" lIns="109728" tIns="54864" rIns="109728" bIns="54864" anchor="ctr" anchorCtr="0">
                  <a:normAutofit/>
                </a:bodyPr>
                <a:lstStyle/>
                <a:p>
                  <a:pPr algn="just"/>
                  <a:r>
                    <a:rPr lang="en-US" sz="1400">
                      <a:ln w="0"/>
                      <a:effectLst>
                        <a:outerShdw blurRad="38100" dist="19050" dir="2700000" algn="tl" rotWithShape="0">
                          <a:schemeClr val="dk1">
                            <a:alpha val="40000"/>
                          </a:schemeClr>
                        </a:outerShdw>
                      </a:effectLst>
                    </a:rPr>
                    <a:t>Start NodeJS application on Raspberry Pi.</a:t>
                  </a:r>
                </a:p>
              </p:txBody>
            </p:sp>
          </p:grpSp>
        </p:grpSp>
        <p:cxnSp>
          <p:nvCxnSpPr>
            <p:cNvPr id="6" name="直接连接符 5"/>
            <p:cNvCxnSpPr>
              <a:cxnSpLocks/>
            </p:cNvCxnSpPr>
            <p:nvPr/>
          </p:nvCxnSpPr>
          <p:spPr>
            <a:xfrm>
              <a:off x="4283968" y="2269268"/>
              <a:ext cx="3936078" cy="0"/>
            </a:xfrm>
            <a:prstGeom prst="line">
              <a:avLst/>
            </a:prstGeom>
            <a:ln w="3175">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cxnSpLocks/>
            </p:cNvCxnSpPr>
            <p:nvPr/>
          </p:nvCxnSpPr>
          <p:spPr>
            <a:xfrm>
              <a:off x="4283968" y="3112230"/>
              <a:ext cx="3936078" cy="0"/>
            </a:xfrm>
            <a:prstGeom prst="line">
              <a:avLst/>
            </a:prstGeom>
            <a:ln w="3175">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55" name="Hình chữ nhật 54">
            <a:extLst>
              <a:ext uri="{FF2B5EF4-FFF2-40B4-BE49-F238E27FC236}">
                <a16:creationId xmlns:a16="http://schemas.microsoft.com/office/drawing/2014/main" id="{3C417F80-5106-428E-8DBA-20DD1CA3B570}"/>
              </a:ext>
            </a:extLst>
          </p:cNvPr>
          <p:cNvSpPr/>
          <p:nvPr/>
        </p:nvSpPr>
        <p:spPr>
          <a:xfrm>
            <a:off x="196219" y="69658"/>
            <a:ext cx="6769802" cy="461665"/>
          </a:xfrm>
          <a:prstGeom prst="rect">
            <a:avLst/>
          </a:prstGeom>
          <a:noFill/>
        </p:spPr>
        <p:txBody>
          <a:bodyPr wrap="none" lIns="91440" tIns="45720" rIns="91440" bIns="45720">
            <a:spAutoFit/>
          </a:bodyPr>
          <a:lstStyle/>
          <a:p>
            <a:pPr algn="ctr"/>
            <a:r>
              <a:rPr lang="en-US" sz="2400" b="1" cap="none" spc="0">
                <a:ln w="0"/>
                <a:solidFill>
                  <a:schemeClr val="tx1"/>
                </a:solidFill>
              </a:rPr>
              <a:t>STEP BY STEP – FOR REALITY PROCESSING</a:t>
            </a:r>
            <a:endParaRPr lang="vi-VN" sz="2400" b="1" cap="none" spc="0">
              <a:ln w="0"/>
              <a:solidFill>
                <a:schemeClr val="tx1"/>
              </a:solidFill>
            </a:endParaRPr>
          </a:p>
        </p:txBody>
      </p:sp>
      <p:pic>
        <p:nvPicPr>
          <p:cNvPr id="3" name="Hình ảnh 2" descr="Ảnh có chứa bộ sơ cứu, đối tượng&#10;&#10;Mô tả được tạo tự động">
            <a:extLst>
              <a:ext uri="{FF2B5EF4-FFF2-40B4-BE49-F238E27FC236}">
                <a16:creationId xmlns:a16="http://schemas.microsoft.com/office/drawing/2014/main" id="{E06CE4AF-8EEC-4344-AE73-A94709C804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12000" y="2395726"/>
            <a:ext cx="608072" cy="608072"/>
          </a:xfrm>
          <a:prstGeom prst="rect">
            <a:avLst/>
          </a:prstGeom>
        </p:spPr>
      </p:pic>
      <p:pic>
        <p:nvPicPr>
          <p:cNvPr id="57" name="Hình ảnh 56" descr="Ảnh có chứa văn bản&#10;&#10;Mô tả được tạo tự động">
            <a:extLst>
              <a:ext uri="{FF2B5EF4-FFF2-40B4-BE49-F238E27FC236}">
                <a16:creationId xmlns:a16="http://schemas.microsoft.com/office/drawing/2014/main" id="{C54F10CA-9872-46E7-8E4A-B2C8D3BCC3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683" y="2182713"/>
            <a:ext cx="3933720" cy="2192435"/>
          </a:xfrm>
          <a:prstGeom prst="roundRect">
            <a:avLst/>
          </a:prstGeom>
        </p:spPr>
      </p:pic>
      <p:pic>
        <p:nvPicPr>
          <p:cNvPr id="58" name="Picture 20" descr="Image result for certificate of origin png">
            <a:extLst>
              <a:ext uri="{FF2B5EF4-FFF2-40B4-BE49-F238E27FC236}">
                <a16:creationId xmlns:a16="http://schemas.microsoft.com/office/drawing/2014/main" id="{8D7BA614-F219-4EE9-B4F9-CA47B4D4D64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35665" y="1563638"/>
            <a:ext cx="456415" cy="456415"/>
          </a:xfrm>
          <a:prstGeom prst="rect">
            <a:avLst/>
          </a:prstGeom>
          <a:noFill/>
          <a:extLst>
            <a:ext uri="{909E8E84-426E-40DD-AFC4-6F175D3DCCD1}">
              <a14:hiddenFill xmlns:a14="http://schemas.microsoft.com/office/drawing/2010/main">
                <a:solidFill>
                  <a:srgbClr val="FFFFFF"/>
                </a:solidFill>
              </a14:hiddenFill>
            </a:ext>
          </a:extLst>
        </p:spPr>
      </p:pic>
      <p:grpSp>
        <p:nvGrpSpPr>
          <p:cNvPr id="61" name="Nhóm 60">
            <a:extLst>
              <a:ext uri="{FF2B5EF4-FFF2-40B4-BE49-F238E27FC236}">
                <a16:creationId xmlns:a16="http://schemas.microsoft.com/office/drawing/2014/main" id="{3D444149-2CB2-4926-AD90-26E32E8E73F6}"/>
              </a:ext>
            </a:extLst>
          </p:cNvPr>
          <p:cNvGrpSpPr/>
          <p:nvPr/>
        </p:nvGrpSpPr>
        <p:grpSpPr>
          <a:xfrm>
            <a:off x="4572000" y="3147814"/>
            <a:ext cx="746054" cy="746054"/>
            <a:chOff x="5386514" y="3201324"/>
            <a:chExt cx="1483755" cy="1483755"/>
          </a:xfrm>
        </p:grpSpPr>
        <p:pic>
          <p:nvPicPr>
            <p:cNvPr id="59" name="Picture 6" descr="Image result for raspberry pi 3 b+ png">
              <a:extLst>
                <a:ext uri="{FF2B5EF4-FFF2-40B4-BE49-F238E27FC236}">
                  <a16:creationId xmlns:a16="http://schemas.microsoft.com/office/drawing/2014/main" id="{C251880A-D0EE-4B9D-A3E7-451EC68D3AB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86514" y="3201324"/>
              <a:ext cx="1483755" cy="1483755"/>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8" descr="Image result for raspberry pi 3 logo png">
              <a:extLst>
                <a:ext uri="{FF2B5EF4-FFF2-40B4-BE49-F238E27FC236}">
                  <a16:creationId xmlns:a16="http://schemas.microsoft.com/office/drawing/2014/main" id="{B358B863-0FAE-4960-9803-7AAA6F3985C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44240" y="3744025"/>
              <a:ext cx="316754" cy="398352"/>
            </a:xfrm>
            <a:prstGeom prst="rect">
              <a:avLst/>
            </a:prstGeom>
            <a:noFill/>
            <a:extLst>
              <a:ext uri="{909E8E84-426E-40DD-AFC4-6F175D3DCCD1}">
                <a14:hiddenFill xmlns:a14="http://schemas.microsoft.com/office/drawing/2010/main">
                  <a:solidFill>
                    <a:srgbClr val="FFFFFF"/>
                  </a:solidFill>
                </a14:hiddenFill>
              </a:ext>
            </a:extLst>
          </p:spPr>
        </p:pic>
      </p:grpSp>
      <p:sp>
        <p:nvSpPr>
          <p:cNvPr id="65" name="任意多边形: 形状 12">
            <a:extLst>
              <a:ext uri="{FF2B5EF4-FFF2-40B4-BE49-F238E27FC236}">
                <a16:creationId xmlns:a16="http://schemas.microsoft.com/office/drawing/2014/main" id="{B4E1469D-C82B-4E9C-A0C3-BF588BF7E335}"/>
              </a:ext>
            </a:extLst>
          </p:cNvPr>
          <p:cNvSpPr>
            <a:spLocks/>
          </p:cNvSpPr>
          <p:nvPr/>
        </p:nvSpPr>
        <p:spPr bwMode="auto">
          <a:xfrm>
            <a:off x="4283968" y="2542852"/>
            <a:ext cx="210741" cy="303610"/>
          </a:xfrm>
          <a:custGeom>
            <a:avLst/>
            <a:gdLst>
              <a:gd name="T0" fmla="*/ 149 w 177"/>
              <a:gd name="T1" fmla="*/ 0 h 255"/>
              <a:gd name="T2" fmla="*/ 151 w 177"/>
              <a:gd name="T3" fmla="*/ 2 h 255"/>
              <a:gd name="T4" fmla="*/ 153 w 177"/>
              <a:gd name="T5" fmla="*/ 8 h 255"/>
              <a:gd name="T6" fmla="*/ 157 w 177"/>
              <a:gd name="T7" fmla="*/ 17 h 255"/>
              <a:gd name="T8" fmla="*/ 162 w 177"/>
              <a:gd name="T9" fmla="*/ 30 h 255"/>
              <a:gd name="T10" fmla="*/ 166 w 177"/>
              <a:gd name="T11" fmla="*/ 46 h 255"/>
              <a:gd name="T12" fmla="*/ 170 w 177"/>
              <a:gd name="T13" fmla="*/ 63 h 255"/>
              <a:gd name="T14" fmla="*/ 174 w 177"/>
              <a:gd name="T15" fmla="*/ 82 h 255"/>
              <a:gd name="T16" fmla="*/ 177 w 177"/>
              <a:gd name="T17" fmla="*/ 102 h 255"/>
              <a:gd name="T18" fmla="*/ 177 w 177"/>
              <a:gd name="T19" fmla="*/ 122 h 255"/>
              <a:gd name="T20" fmla="*/ 174 w 177"/>
              <a:gd name="T21" fmla="*/ 143 h 255"/>
              <a:gd name="T22" fmla="*/ 168 w 177"/>
              <a:gd name="T23" fmla="*/ 164 h 255"/>
              <a:gd name="T24" fmla="*/ 159 w 177"/>
              <a:gd name="T25" fmla="*/ 183 h 255"/>
              <a:gd name="T26" fmla="*/ 146 w 177"/>
              <a:gd name="T27" fmla="*/ 203 h 255"/>
              <a:gd name="T28" fmla="*/ 127 w 177"/>
              <a:gd name="T29" fmla="*/ 220 h 255"/>
              <a:gd name="T30" fmla="*/ 105 w 177"/>
              <a:gd name="T31" fmla="*/ 234 h 255"/>
              <a:gd name="T32" fmla="*/ 77 w 177"/>
              <a:gd name="T33" fmla="*/ 246 h 255"/>
              <a:gd name="T34" fmla="*/ 42 w 177"/>
              <a:gd name="T35" fmla="*/ 255 h 255"/>
              <a:gd name="T36" fmla="*/ 44 w 177"/>
              <a:gd name="T37" fmla="*/ 253 h 255"/>
              <a:gd name="T38" fmla="*/ 51 w 177"/>
              <a:gd name="T39" fmla="*/ 250 h 255"/>
              <a:gd name="T40" fmla="*/ 62 w 177"/>
              <a:gd name="T41" fmla="*/ 244 h 255"/>
              <a:gd name="T42" fmla="*/ 75 w 177"/>
              <a:gd name="T43" fmla="*/ 235 h 255"/>
              <a:gd name="T44" fmla="*/ 90 w 177"/>
              <a:gd name="T45" fmla="*/ 222 h 255"/>
              <a:gd name="T46" fmla="*/ 104 w 177"/>
              <a:gd name="T47" fmla="*/ 208 h 255"/>
              <a:gd name="T48" fmla="*/ 116 w 177"/>
              <a:gd name="T49" fmla="*/ 190 h 255"/>
              <a:gd name="T50" fmla="*/ 126 w 177"/>
              <a:gd name="T51" fmla="*/ 169 h 255"/>
              <a:gd name="T52" fmla="*/ 133 w 177"/>
              <a:gd name="T53" fmla="*/ 143 h 255"/>
              <a:gd name="T54" fmla="*/ 131 w 177"/>
              <a:gd name="T55" fmla="*/ 147 h 255"/>
              <a:gd name="T56" fmla="*/ 127 w 177"/>
              <a:gd name="T57" fmla="*/ 155 h 255"/>
              <a:gd name="T58" fmla="*/ 120 w 177"/>
              <a:gd name="T59" fmla="*/ 168 h 255"/>
              <a:gd name="T60" fmla="*/ 109 w 177"/>
              <a:gd name="T61" fmla="*/ 182 h 255"/>
              <a:gd name="T62" fmla="*/ 96 w 177"/>
              <a:gd name="T63" fmla="*/ 198 h 255"/>
              <a:gd name="T64" fmla="*/ 81 w 177"/>
              <a:gd name="T65" fmla="*/ 213 h 255"/>
              <a:gd name="T66" fmla="*/ 62 w 177"/>
              <a:gd name="T67" fmla="*/ 227 h 255"/>
              <a:gd name="T68" fmla="*/ 42 w 177"/>
              <a:gd name="T69" fmla="*/ 239 h 255"/>
              <a:gd name="T70" fmla="*/ 18 w 177"/>
              <a:gd name="T71" fmla="*/ 246 h 255"/>
              <a:gd name="T72" fmla="*/ 18 w 177"/>
              <a:gd name="T73" fmla="*/ 243 h 255"/>
              <a:gd name="T74" fmla="*/ 16 w 177"/>
              <a:gd name="T75" fmla="*/ 238 h 255"/>
              <a:gd name="T76" fmla="*/ 12 w 177"/>
              <a:gd name="T77" fmla="*/ 229 h 255"/>
              <a:gd name="T78" fmla="*/ 8 w 177"/>
              <a:gd name="T79" fmla="*/ 216 h 255"/>
              <a:gd name="T80" fmla="*/ 4 w 177"/>
              <a:gd name="T81" fmla="*/ 201 h 255"/>
              <a:gd name="T82" fmla="*/ 1 w 177"/>
              <a:gd name="T83" fmla="*/ 185 h 255"/>
              <a:gd name="T84" fmla="*/ 0 w 177"/>
              <a:gd name="T85" fmla="*/ 166 h 255"/>
              <a:gd name="T86" fmla="*/ 0 w 177"/>
              <a:gd name="T87" fmla="*/ 147 h 255"/>
              <a:gd name="T88" fmla="*/ 3 w 177"/>
              <a:gd name="T89" fmla="*/ 126 h 255"/>
              <a:gd name="T90" fmla="*/ 9 w 177"/>
              <a:gd name="T91" fmla="*/ 105 h 255"/>
              <a:gd name="T92" fmla="*/ 19 w 177"/>
              <a:gd name="T93" fmla="*/ 86 h 255"/>
              <a:gd name="T94" fmla="*/ 34 w 177"/>
              <a:gd name="T95" fmla="*/ 65 h 255"/>
              <a:gd name="T96" fmla="*/ 55 w 177"/>
              <a:gd name="T97" fmla="*/ 47 h 255"/>
              <a:gd name="T98" fmla="*/ 79 w 177"/>
              <a:gd name="T99" fmla="*/ 29 h 255"/>
              <a:gd name="T100" fmla="*/ 110 w 177"/>
              <a:gd name="T101" fmla="*/ 13 h 255"/>
              <a:gd name="T102" fmla="*/ 149 w 177"/>
              <a:gd name="T10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7" h="255">
                <a:moveTo>
                  <a:pt x="149" y="0"/>
                </a:moveTo>
                <a:lnTo>
                  <a:pt x="151" y="2"/>
                </a:lnTo>
                <a:lnTo>
                  <a:pt x="153" y="8"/>
                </a:lnTo>
                <a:lnTo>
                  <a:pt x="157" y="17"/>
                </a:lnTo>
                <a:lnTo>
                  <a:pt x="162" y="30"/>
                </a:lnTo>
                <a:lnTo>
                  <a:pt x="166" y="46"/>
                </a:lnTo>
                <a:lnTo>
                  <a:pt x="170" y="63"/>
                </a:lnTo>
                <a:lnTo>
                  <a:pt x="174" y="82"/>
                </a:lnTo>
                <a:lnTo>
                  <a:pt x="177" y="102"/>
                </a:lnTo>
                <a:lnTo>
                  <a:pt x="177" y="122"/>
                </a:lnTo>
                <a:lnTo>
                  <a:pt x="174" y="143"/>
                </a:lnTo>
                <a:lnTo>
                  <a:pt x="168" y="164"/>
                </a:lnTo>
                <a:lnTo>
                  <a:pt x="159" y="183"/>
                </a:lnTo>
                <a:lnTo>
                  <a:pt x="146" y="203"/>
                </a:lnTo>
                <a:lnTo>
                  <a:pt x="127" y="220"/>
                </a:lnTo>
                <a:lnTo>
                  <a:pt x="105" y="234"/>
                </a:lnTo>
                <a:lnTo>
                  <a:pt x="77" y="246"/>
                </a:lnTo>
                <a:lnTo>
                  <a:pt x="42" y="255"/>
                </a:lnTo>
                <a:lnTo>
                  <a:pt x="44" y="253"/>
                </a:lnTo>
                <a:lnTo>
                  <a:pt x="51" y="250"/>
                </a:lnTo>
                <a:lnTo>
                  <a:pt x="62" y="244"/>
                </a:lnTo>
                <a:lnTo>
                  <a:pt x="75" y="235"/>
                </a:lnTo>
                <a:lnTo>
                  <a:pt x="90" y="222"/>
                </a:lnTo>
                <a:lnTo>
                  <a:pt x="104" y="208"/>
                </a:lnTo>
                <a:lnTo>
                  <a:pt x="116" y="190"/>
                </a:lnTo>
                <a:lnTo>
                  <a:pt x="126" y="169"/>
                </a:lnTo>
                <a:lnTo>
                  <a:pt x="133" y="143"/>
                </a:lnTo>
                <a:lnTo>
                  <a:pt x="131" y="147"/>
                </a:lnTo>
                <a:lnTo>
                  <a:pt x="127" y="155"/>
                </a:lnTo>
                <a:lnTo>
                  <a:pt x="120" y="168"/>
                </a:lnTo>
                <a:lnTo>
                  <a:pt x="109" y="182"/>
                </a:lnTo>
                <a:lnTo>
                  <a:pt x="96" y="198"/>
                </a:lnTo>
                <a:lnTo>
                  <a:pt x="81" y="213"/>
                </a:lnTo>
                <a:lnTo>
                  <a:pt x="62" y="227"/>
                </a:lnTo>
                <a:lnTo>
                  <a:pt x="42" y="239"/>
                </a:lnTo>
                <a:lnTo>
                  <a:pt x="18" y="246"/>
                </a:lnTo>
                <a:lnTo>
                  <a:pt x="18" y="243"/>
                </a:lnTo>
                <a:lnTo>
                  <a:pt x="16" y="238"/>
                </a:lnTo>
                <a:lnTo>
                  <a:pt x="12" y="229"/>
                </a:lnTo>
                <a:lnTo>
                  <a:pt x="8" y="216"/>
                </a:lnTo>
                <a:lnTo>
                  <a:pt x="4" y="201"/>
                </a:lnTo>
                <a:lnTo>
                  <a:pt x="1" y="185"/>
                </a:lnTo>
                <a:lnTo>
                  <a:pt x="0" y="166"/>
                </a:lnTo>
                <a:lnTo>
                  <a:pt x="0" y="147"/>
                </a:lnTo>
                <a:lnTo>
                  <a:pt x="3" y="126"/>
                </a:lnTo>
                <a:lnTo>
                  <a:pt x="9" y="105"/>
                </a:lnTo>
                <a:lnTo>
                  <a:pt x="19" y="86"/>
                </a:lnTo>
                <a:lnTo>
                  <a:pt x="34" y="65"/>
                </a:lnTo>
                <a:lnTo>
                  <a:pt x="55" y="47"/>
                </a:lnTo>
                <a:lnTo>
                  <a:pt x="79" y="29"/>
                </a:lnTo>
                <a:lnTo>
                  <a:pt x="110" y="13"/>
                </a:lnTo>
                <a:lnTo>
                  <a:pt x="149" y="0"/>
                </a:lnTo>
                <a:close/>
              </a:path>
            </a:pathLst>
          </a:custGeom>
          <a:solidFill>
            <a:schemeClr val="accent2">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Tree>
    <p:extLst>
      <p:ext uri="{BB962C8B-B14F-4D97-AF65-F5344CB8AC3E}">
        <p14:creationId xmlns:p14="http://schemas.microsoft.com/office/powerpoint/2010/main" val="1831921681"/>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randombar(horizontal)">
                                      <p:cBhvr>
                                        <p:cTn id="12" dur="500"/>
                                        <p:tgtEl>
                                          <p:spTgt spid="54"/>
                                        </p:tgtEl>
                                      </p:cBhvr>
                                    </p:animEffect>
                                  </p:childTnLst>
                                </p:cTn>
                              </p:par>
                              <p:par>
                                <p:cTn id="13" presetID="22" presetClass="entr" presetSubtype="4"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wipe(down)">
                                      <p:cBhvr>
                                        <p:cTn id="15" dur="500"/>
                                        <p:tgtEl>
                                          <p:spTgt spid="57"/>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fade">
                                      <p:cBhvr>
                                        <p:cTn id="20" dur="1000"/>
                                        <p:tgtEl>
                                          <p:spTgt spid="58"/>
                                        </p:tgtEl>
                                      </p:cBhvr>
                                    </p:animEffect>
                                    <p:anim calcmode="lin" valueType="num">
                                      <p:cBhvr>
                                        <p:cTn id="21" dur="1000" fill="hold"/>
                                        <p:tgtEl>
                                          <p:spTgt spid="58"/>
                                        </p:tgtEl>
                                        <p:attrNameLst>
                                          <p:attrName>ppt_x</p:attrName>
                                        </p:attrNameLst>
                                      </p:cBhvr>
                                      <p:tavLst>
                                        <p:tav tm="0">
                                          <p:val>
                                            <p:strVal val="#ppt_x"/>
                                          </p:val>
                                        </p:tav>
                                        <p:tav tm="100000">
                                          <p:val>
                                            <p:strVal val="#ppt_x"/>
                                          </p:val>
                                        </p:tav>
                                      </p:tavLst>
                                    </p:anim>
                                    <p:anim calcmode="lin" valueType="num">
                                      <p:cBhvr>
                                        <p:cTn id="22" dur="1000" fill="hold"/>
                                        <p:tgtEl>
                                          <p:spTgt spid="58"/>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p:cTn id="26" dur="1000" fill="hold"/>
                                        <p:tgtEl>
                                          <p:spTgt spid="3"/>
                                        </p:tgtEl>
                                        <p:attrNameLst>
                                          <p:attrName>ppt_x</p:attrName>
                                        </p:attrNameLst>
                                      </p:cBhvr>
                                      <p:tavLst>
                                        <p:tav tm="0">
                                          <p:val>
                                            <p:strVal val="#ppt_x"/>
                                          </p:val>
                                        </p:tav>
                                        <p:tav tm="100000">
                                          <p:val>
                                            <p:strVal val="#ppt_x"/>
                                          </p:val>
                                        </p:tav>
                                      </p:tavLst>
                                    </p:anim>
                                    <p:anim calcmode="lin" valueType="num">
                                      <p:cBhvr>
                                        <p:cTn id="27" dur="1000" fill="hold"/>
                                        <p:tgtEl>
                                          <p:spTgt spid="3"/>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1000"/>
                                        <p:tgtEl>
                                          <p:spTgt spid="61"/>
                                        </p:tgtEl>
                                      </p:cBhvr>
                                    </p:animEffect>
                                    <p:anim calcmode="lin" valueType="num">
                                      <p:cBhvr>
                                        <p:cTn id="31" dur="1000" fill="hold"/>
                                        <p:tgtEl>
                                          <p:spTgt spid="61"/>
                                        </p:tgtEl>
                                        <p:attrNameLst>
                                          <p:attrName>ppt_x</p:attrName>
                                        </p:attrNameLst>
                                      </p:cBhvr>
                                      <p:tavLst>
                                        <p:tav tm="0">
                                          <p:val>
                                            <p:strVal val="#ppt_x"/>
                                          </p:val>
                                        </p:tav>
                                        <p:tav tm="100000">
                                          <p:val>
                                            <p:strVal val="#ppt_x"/>
                                          </p:val>
                                        </p:tav>
                                      </p:tavLst>
                                    </p:anim>
                                    <p:anim calcmode="lin" valueType="num">
                                      <p:cBhvr>
                                        <p:cTn id="32"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ình ảnh 1">
            <a:extLst>
              <a:ext uri="{FF2B5EF4-FFF2-40B4-BE49-F238E27FC236}">
                <a16:creationId xmlns:a16="http://schemas.microsoft.com/office/drawing/2014/main" id="{CBCF8325-B9BD-4235-84CB-8E54B354DB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4" y="0"/>
            <a:ext cx="9144000" cy="5143500"/>
          </a:xfrm>
          <a:prstGeom prst="roundRect">
            <a:avLst/>
          </a:prstGeom>
        </p:spPr>
      </p:pic>
    </p:spTree>
    <p:extLst>
      <p:ext uri="{BB962C8B-B14F-4D97-AF65-F5344CB8AC3E}">
        <p14:creationId xmlns:p14="http://schemas.microsoft.com/office/powerpoint/2010/main" val="2310185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fracture"/>
      </p:transition>
    </mc:Choice>
    <mc:Fallback xmlns="">
      <p:transition spd="slow" advTm="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2555776" y="1707654"/>
            <a:ext cx="4104456" cy="2308324"/>
          </a:xfrm>
          <a:prstGeom prst="rect">
            <a:avLst/>
          </a:prstGeom>
        </p:spPr>
        <p:txBody>
          <a:bodyPr wrap="square">
            <a:spAutoFit/>
          </a:bodyPr>
          <a:lstStyle/>
          <a:p>
            <a:pPr algn="ctr" fontAlgn="auto">
              <a:spcBef>
                <a:spcPts val="0"/>
              </a:spcBef>
              <a:spcAft>
                <a:spcPts val="0"/>
              </a:spcAft>
              <a:defRPr/>
            </a:pPr>
            <a:r>
              <a:rPr lang="en-US" altLang="zh-CN" sz="4800" b="1">
                <a:solidFill>
                  <a:srgbClr val="778495"/>
                </a:solidFill>
                <a:latin typeface="Calibri" panose="020F0502020204030204" pitchFamily="34" charset="0"/>
                <a:cs typeface="+mn-ea"/>
                <a:sym typeface="+mn-lt"/>
              </a:rPr>
              <a:t>THANK YOU</a:t>
            </a:r>
            <a:br>
              <a:rPr lang="en-US" altLang="zh-CN" sz="4800" b="1">
                <a:solidFill>
                  <a:srgbClr val="778495"/>
                </a:solidFill>
                <a:latin typeface="Calibri" panose="020F0502020204030204" pitchFamily="34" charset="0"/>
                <a:cs typeface="+mn-ea"/>
                <a:sym typeface="+mn-lt"/>
              </a:rPr>
            </a:br>
            <a:r>
              <a:rPr lang="en-US" altLang="zh-CN" sz="4800" b="1">
                <a:solidFill>
                  <a:srgbClr val="778495"/>
                </a:solidFill>
                <a:latin typeface="Calibri" panose="020F0502020204030204" pitchFamily="34" charset="0"/>
                <a:cs typeface="+mn-ea"/>
                <a:sym typeface="+mn-lt"/>
              </a:rPr>
              <a:t>FOR YOUR LISTENING</a:t>
            </a:r>
            <a:endParaRPr lang="zh-CN" altLang="en-US" sz="4800" b="1" dirty="0">
              <a:solidFill>
                <a:srgbClr val="778495"/>
              </a:solidFill>
              <a:latin typeface="Calibri" panose="020F0502020204030204" pitchFamily="34" charset="0"/>
              <a:cs typeface="+mn-ea"/>
              <a:sym typeface="+mn-lt"/>
            </a:endParaRPr>
          </a:p>
        </p:txBody>
      </p:sp>
      <p:sp>
        <p:nvSpPr>
          <p:cNvPr id="5" name="等腰三角形 4">
            <a:extLst>
              <a:ext uri="{FF2B5EF4-FFF2-40B4-BE49-F238E27FC236}">
                <a16:creationId xmlns:a16="http://schemas.microsoft.com/office/drawing/2014/main" id="{5EAE4D95-30F2-4C43-A74C-E492BAB199C5}"/>
              </a:ext>
            </a:extLst>
          </p:cNvPr>
          <p:cNvSpPr/>
          <p:nvPr/>
        </p:nvSpPr>
        <p:spPr>
          <a:xfrm rot="5400000">
            <a:off x="-309962" y="-2734914"/>
            <a:ext cx="6560073" cy="5940152"/>
          </a:xfrm>
          <a:prstGeom prst="triangle">
            <a:avLst/>
          </a:prstGeom>
          <a:solidFill>
            <a:srgbClr val="38425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等腰三角形 7">
            <a:extLst>
              <a:ext uri="{FF2B5EF4-FFF2-40B4-BE49-F238E27FC236}">
                <a16:creationId xmlns:a16="http://schemas.microsoft.com/office/drawing/2014/main" id="{4F22734B-4D64-4BC2-A5AC-AA61B146C578}"/>
              </a:ext>
            </a:extLst>
          </p:cNvPr>
          <p:cNvSpPr/>
          <p:nvPr/>
        </p:nvSpPr>
        <p:spPr>
          <a:xfrm rot="5400000">
            <a:off x="-143154" y="977336"/>
            <a:ext cx="3029727" cy="2743421"/>
          </a:xfrm>
          <a:prstGeom prst="triangle">
            <a:avLst/>
          </a:prstGeom>
          <a:blipFill dpi="0" rotWithShape="1">
            <a:blip r:embed="rId4"/>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等腰三角形 8">
            <a:extLst>
              <a:ext uri="{FF2B5EF4-FFF2-40B4-BE49-F238E27FC236}">
                <a16:creationId xmlns:a16="http://schemas.microsoft.com/office/drawing/2014/main" id="{BB4FC360-32EA-4567-B961-C9CFB3855969}"/>
              </a:ext>
            </a:extLst>
          </p:cNvPr>
          <p:cNvSpPr/>
          <p:nvPr/>
        </p:nvSpPr>
        <p:spPr>
          <a:xfrm rot="16200000" flipH="1">
            <a:off x="6076035" y="2130981"/>
            <a:ext cx="3220114" cy="2915816"/>
          </a:xfrm>
          <a:prstGeom prst="triangle">
            <a:avLst/>
          </a:prstGeom>
          <a:solidFill>
            <a:srgbClr val="68B7C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88496325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8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8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38000">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14:bounceEnd="38000">
                                          <p:cBhvr additive="base">
                                            <p:cTn id="11" dur="500" fill="hold"/>
                                            <p:tgtEl>
                                              <p:spTgt spid="8"/>
                                            </p:tgtEl>
                                            <p:attrNameLst>
                                              <p:attrName>ppt_x</p:attrName>
                                            </p:attrNameLst>
                                          </p:cBhvr>
                                          <p:tavLst>
                                            <p:tav tm="0">
                                              <p:val>
                                                <p:strVal val="0-#ppt_w/2"/>
                                              </p:val>
                                            </p:tav>
                                            <p:tav tm="100000">
                                              <p:val>
                                                <p:strVal val="#ppt_x"/>
                                              </p:val>
                                            </p:tav>
                                          </p:tavLst>
                                        </p:anim>
                                        <p:anim calcmode="lin" valueType="num" p14:bounceEnd="38000">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38000">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14:bounceEnd="38000">
                                          <p:cBhvr additive="base">
                                            <p:cTn id="15" dur="500" fill="hold"/>
                                            <p:tgtEl>
                                              <p:spTgt spid="9"/>
                                            </p:tgtEl>
                                            <p:attrNameLst>
                                              <p:attrName>ppt_x</p:attrName>
                                            </p:attrNameLst>
                                          </p:cBhvr>
                                          <p:tavLst>
                                            <p:tav tm="0">
                                              <p:val>
                                                <p:strVal val="1+#ppt_w/2"/>
                                              </p:val>
                                            </p:tav>
                                            <p:tav tm="100000">
                                              <p:val>
                                                <p:strVal val="#ppt_x"/>
                                              </p:val>
                                            </p:tav>
                                          </p:tavLst>
                                        </p:anim>
                                        <p:anim calcmode="lin" valueType="num" p14:bounceEnd="38000">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5" presetClass="entr" presetSubtype="1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checkerboard(across)">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animBg="1"/>
          <p:bldP spid="8" grpId="0" animBg="1"/>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5" presetClass="entr" presetSubtype="1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checkerboard(across)">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animBg="1"/>
          <p:bldP spid="8" grpId="0" animBg="1"/>
          <p:bldP spid="9" grpId="0" animBg="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6146" name="Picture 2" descr="https://media.blockchainhub.net/wp-content/uploads/2019/07/Web3_History.png">
            <a:extLst>
              <a:ext uri="{FF2B5EF4-FFF2-40B4-BE49-F238E27FC236}">
                <a16:creationId xmlns:a16="http://schemas.microsoft.com/office/drawing/2014/main" id="{7CD9B166-BCE9-4B0D-9CA5-50AC7B73B1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0032" y="29580"/>
            <a:ext cx="3987207" cy="304622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media.blockchainhub.net/wp-content/uploads/2019/07/web3_clientserver.png">
            <a:extLst>
              <a:ext uri="{FF2B5EF4-FFF2-40B4-BE49-F238E27FC236}">
                <a16:creationId xmlns:a16="http://schemas.microsoft.com/office/drawing/2014/main" id="{49FB49DB-06FA-482D-89B0-EF531FC694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766" y="123478"/>
            <a:ext cx="4541266" cy="2232248"/>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s://media.blockchainhub.net/wp-content/uploads/2019/07/web3_CEntralized_decentralized.png">
            <a:extLst>
              <a:ext uri="{FF2B5EF4-FFF2-40B4-BE49-F238E27FC236}">
                <a16:creationId xmlns:a16="http://schemas.microsoft.com/office/drawing/2014/main" id="{0F0E965D-7D36-44E4-A175-F1245C1AC14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9093"/>
          <a:stretch/>
        </p:blipFill>
        <p:spPr bwMode="auto">
          <a:xfrm>
            <a:off x="395536" y="2643758"/>
            <a:ext cx="4392488" cy="2473228"/>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ttps://media.blockchainhub.net/wp-content/uploads/2019/07/web3_datamonarchy_democracy.png">
            <a:extLst>
              <a:ext uri="{FF2B5EF4-FFF2-40B4-BE49-F238E27FC236}">
                <a16:creationId xmlns:a16="http://schemas.microsoft.com/office/drawing/2014/main" id="{695C2D7B-4296-46CE-9713-BD993D232E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8024" y="3075806"/>
            <a:ext cx="3987206" cy="1996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3416823"/>
      </p:ext>
    </p:extLst>
  </p:cSld>
  <p:clrMapOvr>
    <a:masterClrMapping/>
  </p:clrMapOvr>
  <p:transition spd="slow" advTm="0">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web2 and web3">
            <a:extLst>
              <a:ext uri="{FF2B5EF4-FFF2-40B4-BE49-F238E27FC236}">
                <a16:creationId xmlns:a16="http://schemas.microsoft.com/office/drawing/2014/main" id="{018B53E3-52A3-4C68-B040-49AEAB8C00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4731990"/>
          </a:xfrm>
          <a:prstGeom prst="rect">
            <a:avLst/>
          </a:prstGeom>
          <a:noFill/>
          <a:extLst>
            <a:ext uri="{909E8E84-426E-40DD-AFC4-6F175D3DCCD1}">
              <a14:hiddenFill xmlns:a14="http://schemas.microsoft.com/office/drawing/2010/main">
                <a:solidFill>
                  <a:srgbClr val="FFFFFF"/>
                </a:solidFill>
              </a14:hiddenFill>
            </a:ext>
          </a:extLst>
        </p:spPr>
      </p:pic>
      <p:sp>
        <p:nvSpPr>
          <p:cNvPr id="2" name="Hình chữ nhật 1">
            <a:extLst>
              <a:ext uri="{FF2B5EF4-FFF2-40B4-BE49-F238E27FC236}">
                <a16:creationId xmlns:a16="http://schemas.microsoft.com/office/drawing/2014/main" id="{4AD64D76-663A-4FF3-8BDF-E0CD1CCE4DA9}"/>
              </a:ext>
            </a:extLst>
          </p:cNvPr>
          <p:cNvSpPr/>
          <p:nvPr/>
        </p:nvSpPr>
        <p:spPr>
          <a:xfrm>
            <a:off x="323528" y="4731990"/>
            <a:ext cx="1962396" cy="461665"/>
          </a:xfrm>
          <a:prstGeom prst="rect">
            <a:avLst/>
          </a:prstGeom>
          <a:noFill/>
        </p:spPr>
        <p:txBody>
          <a:bodyPr wrap="none" lIns="91440" tIns="45720" rIns="91440" bIns="45720">
            <a:spAutoFit/>
          </a:bodyPr>
          <a:lstStyle/>
          <a:p>
            <a:pPr algn="ctr"/>
            <a:r>
              <a:rPr lang="en-US" sz="2400" b="0" cap="none" spc="0">
                <a:ln w="0"/>
                <a:solidFill>
                  <a:srgbClr val="E86060"/>
                </a:solidFill>
                <a:effectLst>
                  <a:outerShdw blurRad="38100" dist="25400" dir="5400000" algn="ctr" rotWithShape="0">
                    <a:srgbClr val="6E747A">
                      <a:alpha val="43000"/>
                    </a:srgbClr>
                  </a:outerShdw>
                </a:effectLst>
              </a:rPr>
              <a:t>Before 2000</a:t>
            </a:r>
            <a:endParaRPr lang="vi-VN" sz="2400" b="0" cap="none" spc="0">
              <a:ln w="0"/>
              <a:solidFill>
                <a:srgbClr val="E86060"/>
              </a:solidFill>
              <a:effectLst>
                <a:outerShdw blurRad="38100" dist="25400" dir="5400000" algn="ctr" rotWithShape="0">
                  <a:srgbClr val="6E747A">
                    <a:alpha val="43000"/>
                  </a:srgbClr>
                </a:outerShdw>
              </a:effectLst>
            </a:endParaRPr>
          </a:p>
        </p:txBody>
      </p:sp>
      <p:sp>
        <p:nvSpPr>
          <p:cNvPr id="4" name="Hình chữ nhật 3">
            <a:extLst>
              <a:ext uri="{FF2B5EF4-FFF2-40B4-BE49-F238E27FC236}">
                <a16:creationId xmlns:a16="http://schemas.microsoft.com/office/drawing/2014/main" id="{A997C19F-A3ED-4233-900C-008185813A4F}"/>
              </a:ext>
            </a:extLst>
          </p:cNvPr>
          <p:cNvSpPr/>
          <p:nvPr/>
        </p:nvSpPr>
        <p:spPr>
          <a:xfrm>
            <a:off x="3236837" y="4702373"/>
            <a:ext cx="1983235" cy="461665"/>
          </a:xfrm>
          <a:prstGeom prst="rect">
            <a:avLst/>
          </a:prstGeom>
          <a:noFill/>
        </p:spPr>
        <p:txBody>
          <a:bodyPr wrap="none" lIns="91440" tIns="45720" rIns="91440" bIns="45720">
            <a:spAutoFit/>
          </a:bodyPr>
          <a:lstStyle/>
          <a:p>
            <a:pPr algn="ctr"/>
            <a:r>
              <a:rPr lang="en-US" sz="2400" b="0" cap="none" spc="0">
                <a:ln w="0"/>
                <a:solidFill>
                  <a:srgbClr val="7CC87D"/>
                </a:solidFill>
                <a:effectLst>
                  <a:outerShdw blurRad="38100" dist="25400" dir="5400000" algn="ctr" rotWithShape="0">
                    <a:srgbClr val="6E747A">
                      <a:alpha val="43000"/>
                    </a:srgbClr>
                  </a:outerShdw>
                </a:effectLst>
              </a:rPr>
              <a:t>2000 – 2010</a:t>
            </a:r>
            <a:endParaRPr lang="vi-VN" sz="2400" b="0" cap="none" spc="0">
              <a:ln w="0"/>
              <a:solidFill>
                <a:srgbClr val="7CC87D"/>
              </a:solidFill>
              <a:effectLst>
                <a:outerShdw blurRad="38100" dist="25400" dir="5400000" algn="ctr" rotWithShape="0">
                  <a:srgbClr val="6E747A">
                    <a:alpha val="43000"/>
                  </a:srgbClr>
                </a:outerShdw>
              </a:effectLst>
            </a:endParaRPr>
          </a:p>
        </p:txBody>
      </p:sp>
      <p:sp>
        <p:nvSpPr>
          <p:cNvPr id="5" name="Hình chữ nhật 4">
            <a:extLst>
              <a:ext uri="{FF2B5EF4-FFF2-40B4-BE49-F238E27FC236}">
                <a16:creationId xmlns:a16="http://schemas.microsoft.com/office/drawing/2014/main" id="{53553F92-8135-4390-81C1-18B5AF0CFD55}"/>
              </a:ext>
            </a:extLst>
          </p:cNvPr>
          <p:cNvSpPr/>
          <p:nvPr/>
        </p:nvSpPr>
        <p:spPr>
          <a:xfrm>
            <a:off x="6473673" y="4702373"/>
            <a:ext cx="1983236" cy="461665"/>
          </a:xfrm>
          <a:prstGeom prst="rect">
            <a:avLst/>
          </a:prstGeom>
          <a:noFill/>
        </p:spPr>
        <p:txBody>
          <a:bodyPr wrap="none" lIns="91440" tIns="45720" rIns="91440" bIns="45720">
            <a:spAutoFit/>
          </a:bodyPr>
          <a:lstStyle/>
          <a:p>
            <a:pPr algn="ctr"/>
            <a:r>
              <a:rPr lang="en-US" sz="2400" b="0" cap="none" spc="0">
                <a:ln w="0"/>
                <a:solidFill>
                  <a:srgbClr val="FFCE41"/>
                </a:solidFill>
                <a:effectLst>
                  <a:outerShdw blurRad="38100" dist="25400" dir="5400000" algn="ctr" rotWithShape="0">
                    <a:srgbClr val="6E747A">
                      <a:alpha val="43000"/>
                    </a:srgbClr>
                  </a:outerShdw>
                </a:effectLst>
              </a:rPr>
              <a:t>2010 – 2020</a:t>
            </a:r>
            <a:endParaRPr lang="vi-VN" sz="2400" b="0" cap="none" spc="0">
              <a:ln w="0"/>
              <a:solidFill>
                <a:srgbClr val="FFCE4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160484083"/>
      </p:ext>
    </p:extLst>
  </p:cSld>
  <p:clrMapOvr>
    <a:masterClrMapping/>
  </p:clrMapOvr>
  <p:transition spd="slow" advTm="0">
    <p:push dir="u"/>
  </p:transition>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 name="Picture 2" descr="https://miro.medium.com/max/2400/1*AijBTLBMdE27iMOU7iVlnQ.png">
            <a:extLst>
              <a:ext uri="{FF2B5EF4-FFF2-40B4-BE49-F238E27FC236}">
                <a16:creationId xmlns:a16="http://schemas.microsoft.com/office/drawing/2014/main" id="{54D96DE3-6BD1-4053-A3CA-FD9A8D037D1B}"/>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201"/>
          <a:stretch/>
        </p:blipFill>
        <p:spPr bwMode="auto">
          <a:xfrm>
            <a:off x="1622211" y="0"/>
            <a:ext cx="5899578"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1152891"/>
      </p:ext>
    </p:extLst>
  </p:cSld>
  <p:clrMapOvr>
    <a:masterClrMapping/>
  </p:clrMapOvr>
  <p:transition spd="slow" advTm="0">
    <p:push dir="u"/>
  </p:transition>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1707C169-DEF4-43EB-802D-FDE888930D8E}"/>
              </a:ext>
            </a:extLst>
          </p:cNvPr>
          <p:cNvPicPr>
            <a:picLocks noChangeAspect="1"/>
          </p:cNvPicPr>
          <p:nvPr/>
        </p:nvPicPr>
        <p:blipFill rotWithShape="1">
          <a:blip r:embed="rId2">
            <a:extLst>
              <a:ext uri="{28A0092B-C50C-407E-A947-70E740481C1C}">
                <a14:useLocalDpi xmlns:a14="http://schemas.microsoft.com/office/drawing/2010/main" val="0"/>
              </a:ext>
            </a:extLst>
          </a:blip>
          <a:srcRect b="4142"/>
          <a:stretch/>
        </p:blipFill>
        <p:spPr>
          <a:xfrm>
            <a:off x="1403648" y="209894"/>
            <a:ext cx="6264696" cy="4666112"/>
          </a:xfrm>
          <a:prstGeom prst="rect">
            <a:avLst/>
          </a:prstGeom>
        </p:spPr>
      </p:pic>
    </p:spTree>
    <p:extLst>
      <p:ext uri="{BB962C8B-B14F-4D97-AF65-F5344CB8AC3E}">
        <p14:creationId xmlns:p14="http://schemas.microsoft.com/office/powerpoint/2010/main" val="2123907720"/>
      </p:ext>
    </p:extLst>
  </p:cSld>
  <p:clrMapOvr>
    <a:masterClrMapping/>
  </p:clrMapOvr>
  <p:transition spd="slow" advTm="0">
    <p:push dir="u"/>
  </p:transition>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 name="Picture 2" descr="Image result for web2 and web3">
            <a:extLst>
              <a:ext uri="{FF2B5EF4-FFF2-40B4-BE49-F238E27FC236}">
                <a16:creationId xmlns:a16="http://schemas.microsoft.com/office/drawing/2014/main" id="{10BA1676-2EA5-4EDE-9EC1-D65B2E0A0C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00"/>
          <a:stretch/>
        </p:blipFill>
        <p:spPr bwMode="auto">
          <a:xfrm>
            <a:off x="1715918" y="-20538"/>
            <a:ext cx="5304354"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327032"/>
      </p:ext>
    </p:extLst>
  </p:cSld>
  <p:clrMapOvr>
    <a:masterClrMapping/>
  </p:clrMapOvr>
  <p:transition spd="slow" advTm="0">
    <p:push/>
  </p:transition>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2A971C81-1E8F-4245-9F58-9EDEC9AD6F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719" y="0"/>
            <a:ext cx="8589793" cy="5143500"/>
          </a:xfrm>
          <a:prstGeom prst="rect">
            <a:avLst/>
          </a:prstGeom>
        </p:spPr>
      </p:pic>
      <p:sp>
        <p:nvSpPr>
          <p:cNvPr id="2" name="Hình chữ nhật 1">
            <a:extLst>
              <a:ext uri="{FF2B5EF4-FFF2-40B4-BE49-F238E27FC236}">
                <a16:creationId xmlns:a16="http://schemas.microsoft.com/office/drawing/2014/main" id="{CC9C9853-9EE9-4F12-A996-17A99574AB35}"/>
              </a:ext>
            </a:extLst>
          </p:cNvPr>
          <p:cNvSpPr/>
          <p:nvPr/>
        </p:nvSpPr>
        <p:spPr>
          <a:xfrm>
            <a:off x="395536" y="3939902"/>
            <a:ext cx="4032448" cy="954107"/>
          </a:xfrm>
          <a:prstGeom prst="rect">
            <a:avLst/>
          </a:prstGeom>
          <a:noFill/>
        </p:spPr>
        <p:txBody>
          <a:bodyPr wrap="square" lIns="91440" tIns="45720" rIns="91440" bIns="45720">
            <a:spAutoFit/>
          </a:bodyPr>
          <a:lstStyle/>
          <a:p>
            <a:pPr algn="ctr"/>
            <a:r>
              <a:rPr lang="en-US" sz="1400">
                <a:ln w="0"/>
                <a:effectLst>
                  <a:outerShdw blurRad="38100" dist="19050" dir="2700000" algn="tl" rotWithShape="0">
                    <a:schemeClr val="dk1">
                      <a:alpha val="40000"/>
                    </a:schemeClr>
                  </a:outerShdw>
                </a:effectLst>
              </a:rPr>
              <a:t>web3.js is a collection of libraries which allow you to interact with a local or remote ethereum node, using a HTTP or IPC connection.</a:t>
            </a:r>
            <a:endParaRPr lang="vi-VN" sz="1400" b="0" cap="none" spc="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9276324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第一PPT模板网-WWW.1PPT.COM"/>
</p:tagLst>
</file>

<file path=ppt/theme/theme1.xml><?xml version="1.0" encoding="utf-8"?>
<a:theme xmlns:a="http://schemas.openxmlformats.org/drawingml/2006/main" name="第一PPT，www.1ppt.com">
  <a:themeElements>
    <a:clrScheme name="自定义 237">
      <a:dk1>
        <a:srgbClr val="000000"/>
      </a:dk1>
      <a:lt1>
        <a:srgbClr val="FFFFFF"/>
      </a:lt1>
      <a:dk2>
        <a:srgbClr val="778495"/>
      </a:dk2>
      <a:lt2>
        <a:srgbClr val="F0F0F0"/>
      </a:lt2>
      <a:accent1>
        <a:srgbClr val="38425D"/>
      </a:accent1>
      <a:accent2>
        <a:srgbClr val="68B7C3"/>
      </a:accent2>
      <a:accent3>
        <a:srgbClr val="38425D"/>
      </a:accent3>
      <a:accent4>
        <a:srgbClr val="68B7C3"/>
      </a:accent4>
      <a:accent5>
        <a:srgbClr val="38425D"/>
      </a:accent5>
      <a:accent6>
        <a:srgbClr val="68B7C3"/>
      </a:accent6>
      <a:hlink>
        <a:srgbClr val="38425D"/>
      </a:hlink>
      <a:folHlink>
        <a:srgbClr val="68B7C3"/>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自定义 237">
    <a:dk1>
      <a:srgbClr val="000000"/>
    </a:dk1>
    <a:lt1>
      <a:srgbClr val="FFFFFF"/>
    </a:lt1>
    <a:dk2>
      <a:srgbClr val="778495"/>
    </a:dk2>
    <a:lt2>
      <a:srgbClr val="F0F0F0"/>
    </a:lt2>
    <a:accent1>
      <a:srgbClr val="38425D"/>
    </a:accent1>
    <a:accent2>
      <a:srgbClr val="68B7C3"/>
    </a:accent2>
    <a:accent3>
      <a:srgbClr val="38425D"/>
    </a:accent3>
    <a:accent4>
      <a:srgbClr val="68B7C3"/>
    </a:accent4>
    <a:accent5>
      <a:srgbClr val="38425D"/>
    </a:accent5>
    <a:accent6>
      <a:srgbClr val="68B7C3"/>
    </a:accent6>
    <a:hlink>
      <a:srgbClr val="38425D"/>
    </a:hlink>
    <a:folHlink>
      <a:srgbClr val="68B7C3"/>
    </a:folHlink>
  </a:clrScheme>
</a:themeOverride>
</file>

<file path=ppt/theme/themeOverride10.xml><?xml version="1.0" encoding="utf-8"?>
<a:themeOverride xmlns:a="http://schemas.openxmlformats.org/drawingml/2006/main">
  <a:clrScheme name="自定义 237">
    <a:dk1>
      <a:srgbClr val="000000"/>
    </a:dk1>
    <a:lt1>
      <a:srgbClr val="FFFFFF"/>
    </a:lt1>
    <a:dk2>
      <a:srgbClr val="778495"/>
    </a:dk2>
    <a:lt2>
      <a:srgbClr val="F0F0F0"/>
    </a:lt2>
    <a:accent1>
      <a:srgbClr val="38425D"/>
    </a:accent1>
    <a:accent2>
      <a:srgbClr val="68B7C3"/>
    </a:accent2>
    <a:accent3>
      <a:srgbClr val="38425D"/>
    </a:accent3>
    <a:accent4>
      <a:srgbClr val="68B7C3"/>
    </a:accent4>
    <a:accent5>
      <a:srgbClr val="38425D"/>
    </a:accent5>
    <a:accent6>
      <a:srgbClr val="68B7C3"/>
    </a:accent6>
    <a:hlink>
      <a:srgbClr val="38425D"/>
    </a:hlink>
    <a:folHlink>
      <a:srgbClr val="68B7C3"/>
    </a:folHlink>
  </a:clrScheme>
</a:themeOverride>
</file>

<file path=ppt/theme/themeOverride2.xml><?xml version="1.0" encoding="utf-8"?>
<a:themeOverride xmlns:a="http://schemas.openxmlformats.org/drawingml/2006/main">
  <a:clrScheme name="自定义 237">
    <a:dk1>
      <a:srgbClr val="000000"/>
    </a:dk1>
    <a:lt1>
      <a:srgbClr val="FFFFFF"/>
    </a:lt1>
    <a:dk2>
      <a:srgbClr val="778495"/>
    </a:dk2>
    <a:lt2>
      <a:srgbClr val="F0F0F0"/>
    </a:lt2>
    <a:accent1>
      <a:srgbClr val="38425D"/>
    </a:accent1>
    <a:accent2>
      <a:srgbClr val="68B7C3"/>
    </a:accent2>
    <a:accent3>
      <a:srgbClr val="38425D"/>
    </a:accent3>
    <a:accent4>
      <a:srgbClr val="68B7C3"/>
    </a:accent4>
    <a:accent5>
      <a:srgbClr val="38425D"/>
    </a:accent5>
    <a:accent6>
      <a:srgbClr val="68B7C3"/>
    </a:accent6>
    <a:hlink>
      <a:srgbClr val="38425D"/>
    </a:hlink>
    <a:folHlink>
      <a:srgbClr val="68B7C3"/>
    </a:folHlink>
  </a:clrScheme>
</a:themeOverride>
</file>

<file path=ppt/theme/themeOverride3.xml><?xml version="1.0" encoding="utf-8"?>
<a:themeOverride xmlns:a="http://schemas.openxmlformats.org/drawingml/2006/main">
  <a:clrScheme name="自定义 237">
    <a:dk1>
      <a:srgbClr val="000000"/>
    </a:dk1>
    <a:lt1>
      <a:srgbClr val="FFFFFF"/>
    </a:lt1>
    <a:dk2>
      <a:srgbClr val="778495"/>
    </a:dk2>
    <a:lt2>
      <a:srgbClr val="F0F0F0"/>
    </a:lt2>
    <a:accent1>
      <a:srgbClr val="38425D"/>
    </a:accent1>
    <a:accent2>
      <a:srgbClr val="68B7C3"/>
    </a:accent2>
    <a:accent3>
      <a:srgbClr val="38425D"/>
    </a:accent3>
    <a:accent4>
      <a:srgbClr val="68B7C3"/>
    </a:accent4>
    <a:accent5>
      <a:srgbClr val="38425D"/>
    </a:accent5>
    <a:accent6>
      <a:srgbClr val="68B7C3"/>
    </a:accent6>
    <a:hlink>
      <a:srgbClr val="38425D"/>
    </a:hlink>
    <a:folHlink>
      <a:srgbClr val="68B7C3"/>
    </a:folHlink>
  </a:clrScheme>
</a:themeOverride>
</file>

<file path=ppt/theme/themeOverride4.xml><?xml version="1.0" encoding="utf-8"?>
<a:themeOverride xmlns:a="http://schemas.openxmlformats.org/drawingml/2006/main">
  <a:clrScheme name="自定义 237">
    <a:dk1>
      <a:srgbClr val="000000"/>
    </a:dk1>
    <a:lt1>
      <a:srgbClr val="FFFFFF"/>
    </a:lt1>
    <a:dk2>
      <a:srgbClr val="778495"/>
    </a:dk2>
    <a:lt2>
      <a:srgbClr val="F0F0F0"/>
    </a:lt2>
    <a:accent1>
      <a:srgbClr val="38425D"/>
    </a:accent1>
    <a:accent2>
      <a:srgbClr val="68B7C3"/>
    </a:accent2>
    <a:accent3>
      <a:srgbClr val="38425D"/>
    </a:accent3>
    <a:accent4>
      <a:srgbClr val="68B7C3"/>
    </a:accent4>
    <a:accent5>
      <a:srgbClr val="38425D"/>
    </a:accent5>
    <a:accent6>
      <a:srgbClr val="68B7C3"/>
    </a:accent6>
    <a:hlink>
      <a:srgbClr val="38425D"/>
    </a:hlink>
    <a:folHlink>
      <a:srgbClr val="68B7C3"/>
    </a:folHlink>
  </a:clrScheme>
</a:themeOverride>
</file>

<file path=ppt/theme/themeOverride5.xml><?xml version="1.0" encoding="utf-8"?>
<a:themeOverride xmlns:a="http://schemas.openxmlformats.org/drawingml/2006/main">
  <a:clrScheme name="自定义 237">
    <a:dk1>
      <a:srgbClr val="000000"/>
    </a:dk1>
    <a:lt1>
      <a:srgbClr val="FFFFFF"/>
    </a:lt1>
    <a:dk2>
      <a:srgbClr val="778495"/>
    </a:dk2>
    <a:lt2>
      <a:srgbClr val="F0F0F0"/>
    </a:lt2>
    <a:accent1>
      <a:srgbClr val="38425D"/>
    </a:accent1>
    <a:accent2>
      <a:srgbClr val="68B7C3"/>
    </a:accent2>
    <a:accent3>
      <a:srgbClr val="38425D"/>
    </a:accent3>
    <a:accent4>
      <a:srgbClr val="68B7C3"/>
    </a:accent4>
    <a:accent5>
      <a:srgbClr val="38425D"/>
    </a:accent5>
    <a:accent6>
      <a:srgbClr val="68B7C3"/>
    </a:accent6>
    <a:hlink>
      <a:srgbClr val="38425D"/>
    </a:hlink>
    <a:folHlink>
      <a:srgbClr val="68B7C3"/>
    </a:folHlink>
  </a:clrScheme>
</a:themeOverride>
</file>

<file path=ppt/theme/themeOverride6.xml><?xml version="1.0" encoding="utf-8"?>
<a:themeOverride xmlns:a="http://schemas.openxmlformats.org/drawingml/2006/main">
  <a:clrScheme name="自定义 237">
    <a:dk1>
      <a:srgbClr val="000000"/>
    </a:dk1>
    <a:lt1>
      <a:srgbClr val="FFFFFF"/>
    </a:lt1>
    <a:dk2>
      <a:srgbClr val="778495"/>
    </a:dk2>
    <a:lt2>
      <a:srgbClr val="F0F0F0"/>
    </a:lt2>
    <a:accent1>
      <a:srgbClr val="38425D"/>
    </a:accent1>
    <a:accent2>
      <a:srgbClr val="68B7C3"/>
    </a:accent2>
    <a:accent3>
      <a:srgbClr val="38425D"/>
    </a:accent3>
    <a:accent4>
      <a:srgbClr val="68B7C3"/>
    </a:accent4>
    <a:accent5>
      <a:srgbClr val="38425D"/>
    </a:accent5>
    <a:accent6>
      <a:srgbClr val="68B7C3"/>
    </a:accent6>
    <a:hlink>
      <a:srgbClr val="38425D"/>
    </a:hlink>
    <a:folHlink>
      <a:srgbClr val="68B7C3"/>
    </a:folHlink>
  </a:clrScheme>
</a:themeOverride>
</file>

<file path=ppt/theme/themeOverride7.xml><?xml version="1.0" encoding="utf-8"?>
<a:themeOverride xmlns:a="http://schemas.openxmlformats.org/drawingml/2006/main">
  <a:clrScheme name="自定义 237">
    <a:dk1>
      <a:srgbClr val="000000"/>
    </a:dk1>
    <a:lt1>
      <a:srgbClr val="FFFFFF"/>
    </a:lt1>
    <a:dk2>
      <a:srgbClr val="778495"/>
    </a:dk2>
    <a:lt2>
      <a:srgbClr val="F0F0F0"/>
    </a:lt2>
    <a:accent1>
      <a:srgbClr val="38425D"/>
    </a:accent1>
    <a:accent2>
      <a:srgbClr val="68B7C3"/>
    </a:accent2>
    <a:accent3>
      <a:srgbClr val="38425D"/>
    </a:accent3>
    <a:accent4>
      <a:srgbClr val="68B7C3"/>
    </a:accent4>
    <a:accent5>
      <a:srgbClr val="38425D"/>
    </a:accent5>
    <a:accent6>
      <a:srgbClr val="68B7C3"/>
    </a:accent6>
    <a:hlink>
      <a:srgbClr val="38425D"/>
    </a:hlink>
    <a:folHlink>
      <a:srgbClr val="68B7C3"/>
    </a:folHlink>
  </a:clrScheme>
</a:themeOverride>
</file>

<file path=ppt/theme/themeOverride8.xml><?xml version="1.0" encoding="utf-8"?>
<a:themeOverride xmlns:a="http://schemas.openxmlformats.org/drawingml/2006/main">
  <a:clrScheme name="自定义 237">
    <a:dk1>
      <a:srgbClr val="000000"/>
    </a:dk1>
    <a:lt1>
      <a:srgbClr val="FFFFFF"/>
    </a:lt1>
    <a:dk2>
      <a:srgbClr val="778495"/>
    </a:dk2>
    <a:lt2>
      <a:srgbClr val="F0F0F0"/>
    </a:lt2>
    <a:accent1>
      <a:srgbClr val="38425D"/>
    </a:accent1>
    <a:accent2>
      <a:srgbClr val="68B7C3"/>
    </a:accent2>
    <a:accent3>
      <a:srgbClr val="38425D"/>
    </a:accent3>
    <a:accent4>
      <a:srgbClr val="68B7C3"/>
    </a:accent4>
    <a:accent5>
      <a:srgbClr val="38425D"/>
    </a:accent5>
    <a:accent6>
      <a:srgbClr val="68B7C3"/>
    </a:accent6>
    <a:hlink>
      <a:srgbClr val="38425D"/>
    </a:hlink>
    <a:folHlink>
      <a:srgbClr val="68B7C3"/>
    </a:folHlink>
  </a:clrScheme>
</a:themeOverride>
</file>

<file path=ppt/theme/themeOverride9.xml><?xml version="1.0" encoding="utf-8"?>
<a:themeOverride xmlns:a="http://schemas.openxmlformats.org/drawingml/2006/main">
  <a:clrScheme name="自定义 237">
    <a:dk1>
      <a:srgbClr val="000000"/>
    </a:dk1>
    <a:lt1>
      <a:srgbClr val="FFFFFF"/>
    </a:lt1>
    <a:dk2>
      <a:srgbClr val="778495"/>
    </a:dk2>
    <a:lt2>
      <a:srgbClr val="F0F0F0"/>
    </a:lt2>
    <a:accent1>
      <a:srgbClr val="38425D"/>
    </a:accent1>
    <a:accent2>
      <a:srgbClr val="68B7C3"/>
    </a:accent2>
    <a:accent3>
      <a:srgbClr val="38425D"/>
    </a:accent3>
    <a:accent4>
      <a:srgbClr val="68B7C3"/>
    </a:accent4>
    <a:accent5>
      <a:srgbClr val="38425D"/>
    </a:accent5>
    <a:accent6>
      <a:srgbClr val="68B7C3"/>
    </a:accent6>
    <a:hlink>
      <a:srgbClr val="38425D"/>
    </a:hlink>
    <a:folHlink>
      <a:srgbClr val="68B7C3"/>
    </a:folHlink>
  </a:clrScheme>
</a:themeOverride>
</file>

<file path=docProps/app.xml><?xml version="1.0" encoding="utf-8"?>
<Properties xmlns="http://schemas.openxmlformats.org/officeDocument/2006/extended-properties" xmlns:vt="http://schemas.openxmlformats.org/officeDocument/2006/docPropsVTypes">
  <TotalTime>3158</TotalTime>
  <Words>614</Words>
  <Application>Microsoft Office PowerPoint</Application>
  <PresentationFormat>Trình chiếu Trên màn hình (16:9)</PresentationFormat>
  <Paragraphs>106</Paragraphs>
  <Slides>34</Slides>
  <Notes>6</Notes>
  <HiddenSlides>0</HiddenSlides>
  <MMClips>0</MMClips>
  <ScaleCrop>false</ScaleCrop>
  <HeadingPairs>
    <vt:vector size="6" baseType="variant">
      <vt:variant>
        <vt:lpstr>Phông được Dùng</vt:lpstr>
      </vt:variant>
      <vt:variant>
        <vt:i4>5</vt:i4>
      </vt:variant>
      <vt:variant>
        <vt:lpstr>Chủ đề</vt:lpstr>
      </vt:variant>
      <vt:variant>
        <vt:i4>1</vt:i4>
      </vt:variant>
      <vt:variant>
        <vt:lpstr>Tiêu đề Bản chiếu</vt:lpstr>
      </vt:variant>
      <vt:variant>
        <vt:i4>34</vt:i4>
      </vt:variant>
    </vt:vector>
  </HeadingPairs>
  <TitlesOfParts>
    <vt:vector size="40" baseType="lpstr">
      <vt:lpstr>微软雅黑</vt:lpstr>
      <vt:lpstr>Arial</vt:lpstr>
      <vt:lpstr>Times New Roman</vt:lpstr>
      <vt:lpstr>Calibri</vt:lpstr>
      <vt:lpstr>Tahoma</vt:lpstr>
      <vt:lpstr>第一PPT，www.1ppt.com</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第一PPT模板网-WWW.1PPT.COM</dc:title>
  <dc:creator>user</dc:creator>
  <cp:keywords>第一PPT模板网-WWW.1PPT.COM</cp:keywords>
  <cp:lastModifiedBy>Phan Thanh Tùng</cp:lastModifiedBy>
  <cp:revision>305</cp:revision>
  <dcterms:created xsi:type="dcterms:W3CDTF">2015-12-11T17:46:17Z</dcterms:created>
  <dcterms:modified xsi:type="dcterms:W3CDTF">2019-07-31T03:00:37Z</dcterms:modified>
</cp:coreProperties>
</file>